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283" r:id="rId6"/>
    <p:sldId id="28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9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0" Type="http://schemas.openxmlformats.org/officeDocument/2006/relationships/image" Target="../media/image24.sv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svg"/><Relationship Id="rId7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Postförmedlingstjänster 2022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68662"/>
            <a:ext cx="1176473" cy="900000"/>
          </a:xfrm>
        </p:spPr>
        <p:txBody>
          <a:bodyPr/>
          <a:lstStyle/>
          <a:p>
            <a:r>
              <a:rPr lang="sv-SE"/>
              <a:t>Enkelhet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68663"/>
            <a:ext cx="5506644" cy="900000"/>
          </a:xfrm>
        </p:spPr>
        <p:txBody>
          <a:bodyPr/>
          <a:lstStyle/>
          <a:p>
            <a:r>
              <a:rPr lang="sv-SE" dirty="0"/>
              <a:t>Ramavtalet ska underlätta posthanteringen för upphandlande myndigheter. Flera postrelaterade tjänster inom både brev, paket och samhällsinformation samt kringliggande tjänster ingår i ramavtalet.</a:t>
            </a:r>
          </a:p>
          <a:p>
            <a:r>
              <a:rPr lang="sv-SE" dirty="0"/>
              <a:t>Enkelt för dig som beställare med En leverantör per tjänsteområde och geografiskt område.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431003"/>
            <a:ext cx="1176473" cy="900000"/>
          </a:xfrm>
        </p:spPr>
        <p:txBody>
          <a:bodyPr/>
          <a:lstStyle/>
          <a:p>
            <a:r>
              <a:rPr lang="sv-SE"/>
              <a:t>Hållbarhet</a:t>
            </a:r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431004"/>
            <a:ext cx="5506644" cy="900000"/>
          </a:xfrm>
        </p:spPr>
        <p:txBody>
          <a:bodyPr/>
          <a:lstStyle/>
          <a:p>
            <a:r>
              <a:rPr lang="sv-SE" dirty="0"/>
              <a:t>Leverantörerna på ramavtalet följer arbetsrättsliga villkor enligt kollektivavtal.</a:t>
            </a:r>
          </a:p>
          <a:p>
            <a:r>
              <a:rPr lang="sv-SE" dirty="0"/>
              <a:t>Leverantörerna jobbar aktivt för att minska klimatpåverkan från postleveranserna.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93344"/>
            <a:ext cx="1176473" cy="900000"/>
          </a:xfrm>
        </p:spPr>
        <p:txBody>
          <a:bodyPr/>
          <a:lstStyle/>
          <a:p>
            <a:r>
              <a:rPr lang="sv-SE" dirty="0"/>
              <a:t>Besparing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93345"/>
            <a:ext cx="5506644" cy="900000"/>
          </a:xfrm>
        </p:spPr>
        <p:txBody>
          <a:bodyPr/>
          <a:lstStyle/>
          <a:p>
            <a:r>
              <a:rPr lang="sv-SE" dirty="0"/>
              <a:t>Postförmedlingstjänster är ett komplext område att upphandla och detta ramavtal ska spara tid och administration för upphandlande myndigheter.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3" y="4963555"/>
            <a:ext cx="2040714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3" y="5317174"/>
            <a:ext cx="2040714" cy="452660"/>
          </a:xfrm>
        </p:spPr>
        <p:txBody>
          <a:bodyPr/>
          <a:lstStyle/>
          <a:p>
            <a:r>
              <a:rPr lang="sv-SE" dirty="0"/>
              <a:t>Leverantörsuppföljning kommer att ske vid 6, 18 och 36 månader.</a:t>
            </a:r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3" y="437008"/>
            <a:ext cx="2040714" cy="309309"/>
          </a:xfrm>
        </p:spPr>
        <p:txBody>
          <a:bodyPr/>
          <a:lstStyle/>
          <a:p>
            <a:r>
              <a:rPr lang="sv-SE"/>
              <a:t>Anbudsområden</a:t>
            </a:r>
            <a:endParaRPr lang="sv-SE" dirty="0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19613" y="779383"/>
            <a:ext cx="2040714" cy="3272110"/>
          </a:xfrm>
        </p:spPr>
        <p:txBody>
          <a:bodyPr/>
          <a:lstStyle/>
          <a:p>
            <a:r>
              <a:rPr lang="sv-SE" dirty="0"/>
              <a:t>Brevförsändelser, rikstäckande, A-post</a:t>
            </a:r>
          </a:p>
          <a:p>
            <a:r>
              <a:rPr lang="sv-SE" dirty="0"/>
              <a:t>Kontorspost</a:t>
            </a:r>
          </a:p>
          <a:p>
            <a:r>
              <a:rPr lang="sv-SE" dirty="0"/>
              <a:t>Sorterad och osorterad brevsändning samt adresserad reklam, A-post (från tryckeri)</a:t>
            </a:r>
          </a:p>
          <a:p>
            <a:r>
              <a:rPr lang="sv-SE" dirty="0"/>
              <a:t>Sorterad och osorterad brevsändning samt adresserad reklam, ekonomibrev (B-post) (från tryckeri)</a:t>
            </a:r>
          </a:p>
          <a:p>
            <a:r>
              <a:rPr lang="sv-SE" dirty="0"/>
              <a:t>Utkörning av brevförsändelser från postbox till UM</a:t>
            </a:r>
          </a:p>
          <a:p>
            <a:r>
              <a:rPr lang="sv-SE" dirty="0" err="1"/>
              <a:t>Oadresserad</a:t>
            </a:r>
            <a:r>
              <a:rPr lang="sv-SE" dirty="0"/>
              <a:t> samhällsinformation</a:t>
            </a:r>
          </a:p>
          <a:p>
            <a:r>
              <a:rPr lang="sv-SE" dirty="0" err="1"/>
              <a:t>Oadresserad</a:t>
            </a:r>
            <a:r>
              <a:rPr lang="sv-SE" dirty="0"/>
              <a:t> exklusiv</a:t>
            </a:r>
          </a:p>
          <a:p>
            <a:r>
              <a:rPr lang="sv-SE" dirty="0"/>
              <a:t>REK – rekommenderad försändelse</a:t>
            </a:r>
          </a:p>
          <a:p>
            <a:r>
              <a:rPr lang="sv-SE" dirty="0"/>
              <a:t>Paket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2023-02-20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/>
              <a:t> 2027-02-19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495443"/>
            <a:ext cx="2040714" cy="309309"/>
          </a:xfrm>
        </p:spPr>
        <p:txBody>
          <a:bodyPr/>
          <a:lstStyle/>
          <a:p>
            <a:r>
              <a:rPr lang="sv-SE"/>
              <a:t>Avropsförfarande</a:t>
            </a:r>
            <a:endParaRPr lang="sv-SE" dirty="0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/>
              <a:t>Direktköp från den leverantör som tilldelats önskat tjänsteområde för din kommun/region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2835967"/>
            <a:ext cx="2040714" cy="309309"/>
          </a:xfrm>
        </p:spPr>
        <p:txBody>
          <a:bodyPr/>
          <a:lstStyle/>
          <a:p>
            <a:r>
              <a:rPr lang="sv-SE"/>
              <a:t>Leverantör (X)</a:t>
            </a:r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1695477"/>
          </a:xfrm>
        </p:spPr>
        <p:txBody>
          <a:bodyPr/>
          <a:lstStyle/>
          <a:p>
            <a:r>
              <a:rPr lang="sv-SE" dirty="0"/>
              <a:t>Svensk Hemleverans Handelsbolag</a:t>
            </a:r>
          </a:p>
          <a:p>
            <a:r>
              <a:rPr lang="sv-SE" dirty="0" err="1"/>
              <a:t>SvHL</a:t>
            </a:r>
            <a:r>
              <a:rPr lang="sv-SE" dirty="0"/>
              <a:t> Norr KB</a:t>
            </a:r>
          </a:p>
          <a:p>
            <a:r>
              <a:rPr lang="sv-SE" dirty="0"/>
              <a:t>PostNord Sverige AB</a:t>
            </a:r>
          </a:p>
          <a:p>
            <a:r>
              <a:rPr lang="sv-SE" dirty="0" err="1"/>
              <a:t>CityMail</a:t>
            </a:r>
            <a:r>
              <a:rPr lang="sv-SE" dirty="0"/>
              <a:t> Sweden AB</a:t>
            </a:r>
          </a:p>
          <a:p>
            <a:r>
              <a:rPr lang="sv-SE" dirty="0"/>
              <a:t>Skaraborgs Marknadskonsult AB</a:t>
            </a:r>
          </a:p>
          <a:p>
            <a:r>
              <a:rPr lang="sv-SE" dirty="0"/>
              <a:t>Postmästaren i Hälsingland AB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4889219"/>
            <a:ext cx="2040714" cy="309309"/>
          </a:xfrm>
        </p:spPr>
        <p:txBody>
          <a:bodyPr/>
          <a:lstStyle/>
          <a:p>
            <a:r>
              <a:rPr lang="sv-SE" dirty="0"/>
              <a:t>Pris och sortiment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222760"/>
            <a:ext cx="2040714" cy="1094149"/>
          </a:xfrm>
        </p:spPr>
        <p:txBody>
          <a:bodyPr/>
          <a:lstStyle/>
          <a:p>
            <a:r>
              <a:rPr lang="sv-SE" dirty="0"/>
              <a:t>Priser för tjänsteområdena, se respektive leverantörs prislista. Nås från ramavtalssidan under fliken ”Leverantörer”. Välj den leverantör som levererar till din kommun/region..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19613" y="4105422"/>
            <a:ext cx="2040714" cy="309309"/>
          </a:xfrm>
        </p:spPr>
        <p:txBody>
          <a:bodyPr/>
          <a:lstStyle/>
          <a:p>
            <a:r>
              <a:rPr lang="sv-SE" dirty="0"/>
              <a:t>Leveransvillkor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19613" y="4479502"/>
            <a:ext cx="2040714" cy="452660"/>
          </a:xfrm>
        </p:spPr>
        <p:txBody>
          <a:bodyPr/>
          <a:lstStyle/>
          <a:p>
            <a:r>
              <a:rPr lang="sv-SE" dirty="0"/>
              <a:t>Sker i överenskommelse mellan leverantör och UM</a:t>
            </a:r>
          </a:p>
        </p:txBody>
      </p:sp>
      <p:pic>
        <p:nvPicPr>
          <p:cNvPr id="2" name="Platshållare för bild 1">
            <a:extLst>
              <a:ext uri="{FF2B5EF4-FFF2-40B4-BE49-F238E27FC236}">
                <a16:creationId xmlns:a16="http://schemas.microsoft.com/office/drawing/2014/main" id="{033BF003-8D56-92C5-E54C-24F87C9A8D60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  <p:sp>
        <p:nvSpPr>
          <p:cNvPr id="3" name="Platshållare för text 54">
            <a:extLst>
              <a:ext uri="{FF2B5EF4-FFF2-40B4-BE49-F238E27FC236}">
                <a16:creationId xmlns:a16="http://schemas.microsoft.com/office/drawing/2014/main" id="{1B2A9F0D-B013-D23E-6DAE-4A690EE3951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38680"/>
            <a:ext cx="1176473" cy="900000"/>
          </a:xfrm>
        </p:spPr>
        <p:txBody>
          <a:bodyPr/>
          <a:lstStyle/>
          <a:p>
            <a:r>
              <a:rPr lang="sv-SE" dirty="0"/>
              <a:t>Beredskap</a:t>
            </a:r>
          </a:p>
        </p:txBody>
      </p:sp>
      <p:sp>
        <p:nvSpPr>
          <p:cNvPr id="4" name="Platshållare för text 17">
            <a:extLst>
              <a:ext uri="{FF2B5EF4-FFF2-40B4-BE49-F238E27FC236}">
                <a16:creationId xmlns:a16="http://schemas.microsoft.com/office/drawing/2014/main" id="{58B23785-1D40-AD69-DBBB-D6B5ADD407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52524" y="4355578"/>
            <a:ext cx="5506644" cy="900000"/>
          </a:xfrm>
        </p:spPr>
        <p:txBody>
          <a:bodyPr/>
          <a:lstStyle/>
          <a:p>
            <a:r>
              <a:rPr lang="sv-SE" dirty="0"/>
              <a:t>Den samhällsomfattande posttjänsten ska fungera i kristider så som krig och katastrof.</a:t>
            </a:r>
          </a:p>
        </p:txBody>
      </p:sp>
      <p:sp>
        <p:nvSpPr>
          <p:cNvPr id="5" name="Platshållare för text 55">
            <a:extLst>
              <a:ext uri="{FF2B5EF4-FFF2-40B4-BE49-F238E27FC236}">
                <a16:creationId xmlns:a16="http://schemas.microsoft.com/office/drawing/2014/main" id="{D6ACBD4C-4DF1-EAE9-52A4-1F4AF0C1585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72476"/>
            <a:ext cx="1176473" cy="900000"/>
          </a:xfrm>
        </p:spPr>
        <p:txBody>
          <a:bodyPr/>
          <a:lstStyle/>
          <a:p>
            <a:r>
              <a:rPr lang="sv-SE" dirty="0"/>
              <a:t>Digitalisering</a:t>
            </a:r>
          </a:p>
        </p:txBody>
      </p:sp>
      <p:sp>
        <p:nvSpPr>
          <p:cNvPr id="6" name="Platshållare för text 18">
            <a:extLst>
              <a:ext uri="{FF2B5EF4-FFF2-40B4-BE49-F238E27FC236}">
                <a16:creationId xmlns:a16="http://schemas.microsoft.com/office/drawing/2014/main" id="{8FCB27E4-78D2-CC03-FEAE-3696FCDD9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52524" y="5289512"/>
            <a:ext cx="5506644" cy="90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I samarbete med leverantörer i detta avtal finns möjlighet att helt eller delvis digitalisera in och utflödet av postala tjänster.</a:t>
            </a:r>
          </a:p>
        </p:txBody>
      </p:sp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8000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Brevförsändelser, rikstäckande, A-post</a:t>
            </a:r>
          </a:p>
          <a:p>
            <a:r>
              <a:rPr lang="sv-SE" dirty="0"/>
              <a:t>Kontorspost</a:t>
            </a:r>
          </a:p>
          <a:p>
            <a:r>
              <a:rPr lang="sv-SE" dirty="0"/>
              <a:t>Sorterad och osorterad brevsändning samt adresserad reklam, A-post (från tryckeri)</a:t>
            </a:r>
          </a:p>
          <a:p>
            <a:r>
              <a:rPr lang="sv-SE" dirty="0"/>
              <a:t>Sorterad och osorterad brevsändning samt adresserad reklam, ekonomibrev (B-post) (från tryckeri)</a:t>
            </a:r>
          </a:p>
          <a:p>
            <a:r>
              <a:rPr lang="sv-SE" dirty="0"/>
              <a:t>Utkörning av brevförsändelser från postbox till UM</a:t>
            </a:r>
          </a:p>
          <a:p>
            <a:r>
              <a:rPr lang="sv-SE" dirty="0" err="1"/>
              <a:t>Oadresserad</a:t>
            </a:r>
            <a:r>
              <a:rPr lang="sv-SE" dirty="0"/>
              <a:t> samhällsinformation</a:t>
            </a:r>
          </a:p>
          <a:p>
            <a:r>
              <a:rPr lang="sv-SE" dirty="0" err="1"/>
              <a:t>Oadresserad</a:t>
            </a:r>
            <a:r>
              <a:rPr lang="sv-SE" dirty="0"/>
              <a:t> exklusiv</a:t>
            </a:r>
          </a:p>
          <a:p>
            <a:r>
              <a:rPr lang="sv-SE" dirty="0"/>
              <a:t>REK – rekommenderad försändelse</a:t>
            </a:r>
          </a:p>
          <a:p>
            <a:r>
              <a:rPr lang="sv-SE" dirty="0"/>
              <a:t>Paket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Adda genomför under ramavtalstiden ekonomiska revisioner och hållbarhetsuppföljning.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Beställaren kan efter överenskommelse med leverantören genomföra kvalitetsmätningar inom kontraktet.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16223" y="1450406"/>
            <a:ext cx="4680000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60"/>
            <a:ext cx="4680000" cy="143746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Flera leverantörer erbjuder tilläggstjänster vilka man hittar under respektive leverantör från ramavtalssidan.</a:t>
            </a:r>
          </a:p>
          <a:p>
            <a:pPr marL="0" indent="0">
              <a:buNone/>
            </a:pPr>
            <a:r>
              <a:rPr lang="sv-SE" dirty="0"/>
              <a:t>Exempel på tilläggstjänster som erbjuds: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Internpostservice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Frankeringsservice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err="1"/>
              <a:t>Scanninglösning</a:t>
            </a: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Klimatkompensation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Effektmätningar</a:t>
            </a:r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6223" y="3302576"/>
            <a:ext cx="4680000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3648075"/>
            <a:ext cx="4680000" cy="253682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Arbetsrättsliga villkor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  Leverantören ska följa arbetsrättsliga villkor enligt kollektivavtal "Distribution av direktreklam" (tjänsteområde 6 och 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>
              <a:buNone/>
            </a:pPr>
            <a:r>
              <a:rPr lang="sv-SE" dirty="0"/>
              <a:t>Klimatpåverkan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sv-SE" dirty="0"/>
              <a:t>Leverantören ska bedriva ett systematiskt arbete för att minska klimatpåverkan från transporter inom uppdragen.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sv-SE" dirty="0"/>
              <a:t>Leverantören ska rapportera andel fossilfria transporter, andel rena fordon (enligt Clean </a:t>
            </a:r>
            <a:r>
              <a:rPr lang="sv-SE" dirty="0" err="1"/>
              <a:t>Vehicle</a:t>
            </a:r>
            <a:r>
              <a:rPr lang="sv-SE" dirty="0"/>
              <a:t> </a:t>
            </a:r>
            <a:r>
              <a:rPr lang="sv-SE" dirty="0" err="1"/>
              <a:t>Directive</a:t>
            </a:r>
            <a:r>
              <a:rPr lang="sv-SE" dirty="0"/>
              <a:t>), totala koldioxidutsläpp och typ av drivmedel som används i uppdragen.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sv-SE" dirty="0"/>
              <a:t>Andelen rena lätta bilar som används i uppdragen ska vara minst 38,5%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Andelen rena tunga lastbilar som används i uppdragen ska vara minst 10% (från 2026: 15%.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Postförmedlingstjänster 2022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75" y="4594616"/>
            <a:ext cx="4680000" cy="309309"/>
          </a:xfrm>
        </p:spPr>
        <p:txBody>
          <a:bodyPr/>
          <a:lstStyle/>
          <a:p>
            <a:r>
              <a:rPr lang="sv-SE" dirty="0"/>
              <a:t>Revision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B3B9CD14-5FEE-417C-A9EC-5987D9A0F0D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D9B7B58E-1A86-49C9-BEE5-13FCAA7D8F52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CA954E9-6C7C-4D58-94FD-3DCDD29A10DE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CE96CFF1-4549-4456-96F2-63085017604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3DDA4532-19C7-427E-9FC4-F2DA62B93C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1B2F8AA-5A24-4A5E-86EA-F3C698A3DE6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C599A5C1-3B2F-458C-ADC3-9B04C6E4151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41BF8D45-33BA-4BBC-BDA1-90819BF781D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076427F-C6A8-4AA7-A6D8-91DFEF79D02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8CAD1C1A-71BB-42AC-A357-249FAF0563E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6DEE6F3D-C651-445C-8B6B-8DAB1E969F0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6C829733-816F-4651-BA9E-333C03D83D8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Platshållare för bild 2">
            <a:extLst>
              <a:ext uri="{FF2B5EF4-FFF2-40B4-BE49-F238E27FC236}">
                <a16:creationId xmlns:a16="http://schemas.microsoft.com/office/drawing/2014/main" id="{B38E958A-075D-1F9B-FD3D-527604E2AC9E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  <p:pic>
        <p:nvPicPr>
          <p:cNvPr id="4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FDC4F91D-BF4C-4DF6-3CBD-5E2016E1CD15}"/>
              </a:ext>
            </a:extLst>
          </p:cNvPr>
          <p:cNvPicPr>
            <a:picLocks noGrp="1" noChangeAspect="1" noChangeArrowheads="1"/>
          </p:cNvPicPr>
          <p:nvPr>
            <p:ph type="pic" sz="quarter" idx="25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6985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47AE456F-DB28-46DB-D2B6-D0F4FCBEA97E}"/>
              </a:ext>
            </a:extLst>
          </p:cNvPr>
          <p:cNvPicPr>
            <a:picLocks noGrp="1" noChangeAspect="1" noChangeArrowheads="1"/>
          </p:cNvPicPr>
          <p:nvPr>
            <p:ph type="pic" sz="quarter" idx="26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6985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F3C83A6E-819F-F59F-A2E6-20DFE78E31F8}"/>
              </a:ext>
            </a:extLst>
          </p:cNvPr>
          <p:cNvPicPr>
            <a:picLocks noGrp="1" noChangeAspect="1" noChangeArrowheads="1"/>
          </p:cNvPicPr>
          <p:nvPr>
            <p:ph type="pic" sz="quarter" idx="27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12446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1D0ADC86-654F-9A88-80E2-66D0B67A37D5}"/>
              </a:ext>
            </a:extLst>
          </p:cNvPr>
          <p:cNvPicPr>
            <a:picLocks noGrp="1" noChangeAspect="1" noChangeArrowheads="1"/>
          </p:cNvPicPr>
          <p:nvPr>
            <p:ph type="pic" sz="quarter" idx="28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12430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2FF5FD35-4F3A-C9EC-D737-2AF2F334C0EF}"/>
              </a:ext>
            </a:extLst>
          </p:cNvPr>
          <p:cNvPicPr>
            <a:picLocks noGrp="1" noChangeAspect="1" noChangeArrowheads="1"/>
          </p:cNvPicPr>
          <p:nvPr>
            <p:ph type="pic" sz="quarter" idx="29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" r="147"/>
          <a:stretch>
            <a:fillRect/>
          </a:stretch>
        </p:blipFill>
        <p:spPr bwMode="auto">
          <a:xfrm>
            <a:off x="10660063" y="179070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.potx" id="{18ACA0A4-90AA-4935-B79A-899304D2EE78}" vid="{A404F9E9-3AFB-454B-821F-B7AF73B533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17798c2e-8ec6-411a-92bf-42cada8c5360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mall_MASTER</Template>
  <TotalTime>193</TotalTime>
  <Words>462</Words>
  <Application>Microsoft Office PowerPoint</Application>
  <PresentationFormat>Bredbild</PresentationFormat>
  <Paragraphs>73</Paragraphs>
  <Slides>3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Wingdings</vt:lpstr>
      <vt:lpstr>Adda - Inköprscentral</vt:lpstr>
      <vt:lpstr>PowerPoint-presentation</vt:lpstr>
      <vt:lpstr>Postförmedlingstjänster 2022</vt:lpstr>
      <vt:lpstr>Postförmedlingstjänster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Hammarstrand Ingrid</dc:creator>
  <cp:lastModifiedBy>Löfgren Petter</cp:lastModifiedBy>
  <cp:revision>10</cp:revision>
  <dcterms:created xsi:type="dcterms:W3CDTF">2023-01-25T12:27:45Z</dcterms:created>
  <dcterms:modified xsi:type="dcterms:W3CDTF">2024-04-08T13:20:42Z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