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82" r:id="rId5"/>
    <p:sldId id="283" r:id="rId6"/>
    <p:sldId id="284"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oner" id="{406AD02E-50CA-4DF7-BD77-0DDDA8385162}">
          <p14:sldIdLst>
            <p14:sldId id="282"/>
          </p14:sldIdLst>
        </p14:section>
        <p14:section name="Avtal" id="{C0D6380D-8438-43FF-990C-735F5FC0CBAF}">
          <p14:sldIdLst>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108" d="100"/>
          <a:sy n="108" d="100"/>
        </p:scale>
        <p:origin x="1104"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2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C66E9-BBA4-4CCD-BF22-2433B80B94C8}" type="datetimeFigureOut">
              <a:rPr lang="en-GB" smtClean="0"/>
              <a:t>11/01/2024</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A2118-E44C-4179-9E83-AD7BBEFED0C2}" type="datetimeFigureOut">
              <a:rPr lang="sv-SE" smtClean="0"/>
              <a:t>2024-01-11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talsmall sidan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1" y="432842"/>
            <a:ext cx="5506644" cy="899071"/>
          </a:xfrm>
        </p:spPr>
        <p:txBody>
          <a:bodyPr anchor="b"/>
          <a:lstStyle>
            <a:lvl1pPr>
              <a:defRPr sz="2800"/>
            </a:lvl1pPr>
          </a:lstStyle>
          <a:p>
            <a:r>
              <a:rPr lang="sv-SE" dirty="0"/>
              <a:t>Rubrik</a:t>
            </a:r>
          </a:p>
        </p:txBody>
      </p:sp>
      <p:sp>
        <p:nvSpPr>
          <p:cNvPr id="47" name="Platshållare för text 49">
            <a:extLst>
              <a:ext uri="{FF2B5EF4-FFF2-40B4-BE49-F238E27FC236}">
                <a16:creationId xmlns:a16="http://schemas.microsoft.com/office/drawing/2014/main" id="{AA219FD9-1935-47DD-8C30-4055ACFFC0FE}"/>
              </a:ext>
            </a:extLst>
          </p:cNvPr>
          <p:cNvSpPr>
            <a:spLocks noGrp="1"/>
          </p:cNvSpPr>
          <p:nvPr>
            <p:ph type="body" sz="quarter" idx="29" hasCustomPrompt="1"/>
          </p:nvPr>
        </p:nvSpPr>
        <p:spPr>
          <a:xfrm>
            <a:off x="431673" y="1435395"/>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2"/>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Enkelhet</a:t>
            </a:r>
          </a:p>
        </p:txBody>
      </p:sp>
      <p:sp>
        <p:nvSpPr>
          <p:cNvPr id="37" name="Platshållare för text 36">
            <a:extLst>
              <a:ext uri="{FF2B5EF4-FFF2-40B4-BE49-F238E27FC236}">
                <a16:creationId xmlns:a16="http://schemas.microsoft.com/office/drawing/2014/main" id="{908FD992-182C-4482-82C5-944AD44E24B9}"/>
              </a:ext>
            </a:extLst>
          </p:cNvPr>
          <p:cNvSpPr>
            <a:spLocks noGrp="1"/>
          </p:cNvSpPr>
          <p:nvPr>
            <p:ph type="body" sz="quarter" idx="10"/>
          </p:nvPr>
        </p:nvSpPr>
        <p:spPr>
          <a:xfrm>
            <a:off x="1628430" y="1435396"/>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49" name="Platshållare för text 49">
            <a:extLst>
              <a:ext uri="{FF2B5EF4-FFF2-40B4-BE49-F238E27FC236}">
                <a16:creationId xmlns:a16="http://schemas.microsoft.com/office/drawing/2014/main" id="{C6D39943-FF66-4D44-9D6D-517F422422A0}"/>
              </a:ext>
            </a:extLst>
          </p:cNvPr>
          <p:cNvSpPr>
            <a:spLocks noGrp="1"/>
          </p:cNvSpPr>
          <p:nvPr>
            <p:ph type="body" sz="quarter" idx="30" hasCustomPrompt="1"/>
          </p:nvPr>
        </p:nvSpPr>
        <p:spPr>
          <a:xfrm>
            <a:off x="431673" y="2397736"/>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3"/>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Hållbarhet</a:t>
            </a:r>
          </a:p>
        </p:txBody>
      </p:sp>
      <p:sp>
        <p:nvSpPr>
          <p:cNvPr id="39" name="Platshållare för text 38">
            <a:extLst>
              <a:ext uri="{FF2B5EF4-FFF2-40B4-BE49-F238E27FC236}">
                <a16:creationId xmlns:a16="http://schemas.microsoft.com/office/drawing/2014/main" id="{9856E560-735F-4D71-AB2C-B100E8D91F9B}"/>
              </a:ext>
            </a:extLst>
          </p:cNvPr>
          <p:cNvSpPr>
            <a:spLocks noGrp="1"/>
          </p:cNvSpPr>
          <p:nvPr>
            <p:ph type="body" sz="quarter" idx="11"/>
          </p:nvPr>
        </p:nvSpPr>
        <p:spPr>
          <a:xfrm>
            <a:off x="1636086" y="2397737"/>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4" name="Platshållare för text 49">
            <a:extLst>
              <a:ext uri="{FF2B5EF4-FFF2-40B4-BE49-F238E27FC236}">
                <a16:creationId xmlns:a16="http://schemas.microsoft.com/office/drawing/2014/main" id="{7D6CD46B-1572-4161-91E3-6AA108AEE3BE}"/>
              </a:ext>
            </a:extLst>
          </p:cNvPr>
          <p:cNvSpPr>
            <a:spLocks noGrp="1"/>
          </p:cNvSpPr>
          <p:nvPr>
            <p:ph type="body" sz="quarter" idx="31" hasCustomPrompt="1"/>
          </p:nvPr>
        </p:nvSpPr>
        <p:spPr>
          <a:xfrm>
            <a:off x="431673" y="3360077"/>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Besparing</a:t>
            </a:r>
          </a:p>
        </p:txBody>
      </p:sp>
      <p:sp>
        <p:nvSpPr>
          <p:cNvPr id="40" name="Platshållare för text 39">
            <a:extLst>
              <a:ext uri="{FF2B5EF4-FFF2-40B4-BE49-F238E27FC236}">
                <a16:creationId xmlns:a16="http://schemas.microsoft.com/office/drawing/2014/main" id="{FF4E4C60-829E-40D1-B2D7-B26FAD0868B8}"/>
              </a:ext>
            </a:extLst>
          </p:cNvPr>
          <p:cNvSpPr>
            <a:spLocks noGrp="1"/>
          </p:cNvSpPr>
          <p:nvPr>
            <p:ph type="body" sz="quarter" idx="12"/>
          </p:nvPr>
        </p:nvSpPr>
        <p:spPr>
          <a:xfrm>
            <a:off x="1636086" y="3360078"/>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5" name="Platshållare för text 49">
            <a:extLst>
              <a:ext uri="{FF2B5EF4-FFF2-40B4-BE49-F238E27FC236}">
                <a16:creationId xmlns:a16="http://schemas.microsoft.com/office/drawing/2014/main" id="{DE00D6EC-6105-418C-88D8-A677378910A1}"/>
              </a:ext>
            </a:extLst>
          </p:cNvPr>
          <p:cNvSpPr>
            <a:spLocks noGrp="1"/>
          </p:cNvSpPr>
          <p:nvPr>
            <p:ph type="body" sz="quarter" idx="32" hasCustomPrompt="1"/>
          </p:nvPr>
        </p:nvSpPr>
        <p:spPr>
          <a:xfrm>
            <a:off x="431673" y="4322418"/>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5"/>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Innovation</a:t>
            </a:r>
          </a:p>
        </p:txBody>
      </p:sp>
      <p:sp>
        <p:nvSpPr>
          <p:cNvPr id="41" name="Platshållare för text 40">
            <a:extLst>
              <a:ext uri="{FF2B5EF4-FFF2-40B4-BE49-F238E27FC236}">
                <a16:creationId xmlns:a16="http://schemas.microsoft.com/office/drawing/2014/main" id="{63264183-49D5-49A0-B84A-6BC0DF51E527}"/>
              </a:ext>
            </a:extLst>
          </p:cNvPr>
          <p:cNvSpPr>
            <a:spLocks noGrp="1"/>
          </p:cNvSpPr>
          <p:nvPr>
            <p:ph type="body" sz="quarter" idx="13"/>
          </p:nvPr>
        </p:nvSpPr>
        <p:spPr>
          <a:xfrm>
            <a:off x="1636086" y="4322419"/>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6" name="Platshållare för text 49">
            <a:extLst>
              <a:ext uri="{FF2B5EF4-FFF2-40B4-BE49-F238E27FC236}">
                <a16:creationId xmlns:a16="http://schemas.microsoft.com/office/drawing/2014/main" id="{19634749-DE79-406C-AFC9-D94FAB214424}"/>
              </a:ext>
            </a:extLst>
          </p:cNvPr>
          <p:cNvSpPr>
            <a:spLocks noGrp="1"/>
          </p:cNvSpPr>
          <p:nvPr>
            <p:ph type="body" sz="quarter" idx="33" hasCustomPrompt="1"/>
          </p:nvPr>
        </p:nvSpPr>
        <p:spPr>
          <a:xfrm>
            <a:off x="431673" y="5284760"/>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6"/>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Digitalisering</a:t>
            </a:r>
          </a:p>
        </p:txBody>
      </p:sp>
      <p:sp>
        <p:nvSpPr>
          <p:cNvPr id="43" name="Platshållare för text 42">
            <a:extLst>
              <a:ext uri="{FF2B5EF4-FFF2-40B4-BE49-F238E27FC236}">
                <a16:creationId xmlns:a16="http://schemas.microsoft.com/office/drawing/2014/main" id="{D2687D84-3794-4DDB-AC95-819B96B15393}"/>
              </a:ext>
            </a:extLst>
          </p:cNvPr>
          <p:cNvSpPr>
            <a:spLocks noGrp="1"/>
          </p:cNvSpPr>
          <p:nvPr>
            <p:ph type="body" sz="quarter" idx="14"/>
          </p:nvPr>
        </p:nvSpPr>
        <p:spPr>
          <a:xfrm>
            <a:off x="1636086" y="5284760"/>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2" name="Platshållare för text 61">
            <a:extLst>
              <a:ext uri="{FF2B5EF4-FFF2-40B4-BE49-F238E27FC236}">
                <a16:creationId xmlns:a16="http://schemas.microsoft.com/office/drawing/2014/main" id="{96D62C6D-DE97-4C72-B741-851A4F37B239}"/>
              </a:ext>
            </a:extLst>
          </p:cNvPr>
          <p:cNvSpPr>
            <a:spLocks noGrp="1"/>
          </p:cNvSpPr>
          <p:nvPr>
            <p:ph type="body" sz="quarter" idx="27" hasCustomPrompt="1"/>
          </p:nvPr>
        </p:nvSpPr>
        <p:spPr>
          <a:xfrm>
            <a:off x="9704093" y="428332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Avtalsuppföljning</a:t>
            </a:r>
          </a:p>
        </p:txBody>
      </p:sp>
      <p:sp>
        <p:nvSpPr>
          <p:cNvPr id="63" name="Platshållare för text 62">
            <a:extLst>
              <a:ext uri="{FF2B5EF4-FFF2-40B4-BE49-F238E27FC236}">
                <a16:creationId xmlns:a16="http://schemas.microsoft.com/office/drawing/2014/main" id="{AF8E6400-64BB-4B7A-9F82-A0B0AA497F72}"/>
              </a:ext>
            </a:extLst>
          </p:cNvPr>
          <p:cNvSpPr>
            <a:spLocks noGrp="1"/>
          </p:cNvSpPr>
          <p:nvPr>
            <p:ph type="body" sz="quarter" idx="28"/>
          </p:nvPr>
        </p:nvSpPr>
        <p:spPr>
          <a:xfrm>
            <a:off x="9704092" y="4621685"/>
            <a:ext cx="2040714" cy="84641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8" name="Platshållare för text 57">
            <a:extLst>
              <a:ext uri="{FF2B5EF4-FFF2-40B4-BE49-F238E27FC236}">
                <a16:creationId xmlns:a16="http://schemas.microsoft.com/office/drawing/2014/main" id="{1D58BAE4-AC6C-410A-89C5-8DB47D990239}"/>
              </a:ext>
            </a:extLst>
          </p:cNvPr>
          <p:cNvSpPr>
            <a:spLocks noGrp="1"/>
          </p:cNvSpPr>
          <p:nvPr>
            <p:ph type="body" sz="quarter" idx="23" hasCustomPrompt="1"/>
          </p:nvPr>
        </p:nvSpPr>
        <p:spPr>
          <a:xfrm>
            <a:off x="9704093"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Anbudsområden</a:t>
            </a:r>
          </a:p>
        </p:txBody>
      </p:sp>
      <p:sp>
        <p:nvSpPr>
          <p:cNvPr id="59" name="Platshållare för text 58">
            <a:extLst>
              <a:ext uri="{FF2B5EF4-FFF2-40B4-BE49-F238E27FC236}">
                <a16:creationId xmlns:a16="http://schemas.microsoft.com/office/drawing/2014/main" id="{43863816-1B70-42AF-9B9B-41B0E97C8608}"/>
              </a:ext>
            </a:extLst>
          </p:cNvPr>
          <p:cNvSpPr>
            <a:spLocks noGrp="1"/>
          </p:cNvSpPr>
          <p:nvPr>
            <p:ph type="body" sz="quarter" idx="24"/>
          </p:nvPr>
        </p:nvSpPr>
        <p:spPr>
          <a:xfrm>
            <a:off x="9704093" y="779384"/>
            <a:ext cx="2040714" cy="203235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9388" indent="-179388">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0" name="Platshållare för text 49">
            <a:extLst>
              <a:ext uri="{FF2B5EF4-FFF2-40B4-BE49-F238E27FC236}">
                <a16:creationId xmlns:a16="http://schemas.microsoft.com/office/drawing/2014/main" id="{AE53ADFB-188E-4942-9E83-DA874B1E017D}"/>
              </a:ext>
            </a:extLst>
          </p:cNvPr>
          <p:cNvSpPr>
            <a:spLocks noGrp="1"/>
          </p:cNvSpPr>
          <p:nvPr>
            <p:ph type="body" sz="quarter" idx="15" hasCustomPrompt="1"/>
          </p:nvPr>
        </p:nvSpPr>
        <p:spPr>
          <a:xfrm>
            <a:off x="7505522"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Avtalstid</a:t>
            </a:r>
          </a:p>
        </p:txBody>
      </p:sp>
      <p:sp>
        <p:nvSpPr>
          <p:cNvPr id="51" name="Platshållare för text 50">
            <a:extLst>
              <a:ext uri="{FF2B5EF4-FFF2-40B4-BE49-F238E27FC236}">
                <a16:creationId xmlns:a16="http://schemas.microsoft.com/office/drawing/2014/main" id="{C14C6910-4EEA-4B2C-AF7E-BCB0FC12D5CC}"/>
              </a:ext>
            </a:extLst>
          </p:cNvPr>
          <p:cNvSpPr>
            <a:spLocks noGrp="1"/>
          </p:cNvSpPr>
          <p:nvPr>
            <p:ph type="body" sz="quarter" idx="16"/>
          </p:nvPr>
        </p:nvSpPr>
        <p:spPr>
          <a:xfrm>
            <a:off x="7505522" y="779383"/>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cxnSp>
        <p:nvCxnSpPr>
          <p:cNvPr id="28" name="Rak koppling 27">
            <a:extLst>
              <a:ext uri="{FF2B5EF4-FFF2-40B4-BE49-F238E27FC236}">
                <a16:creationId xmlns:a16="http://schemas.microsoft.com/office/drawing/2014/main" id="{883B8140-BDA1-49C1-A524-806BC84FD861}"/>
              </a:ext>
            </a:extLst>
          </p:cNvPr>
          <p:cNvCxnSpPr>
            <a:cxnSpLocks/>
          </p:cNvCxnSpPr>
          <p:nvPr userDrawn="1"/>
        </p:nvCxnSpPr>
        <p:spPr>
          <a:xfrm flipV="1">
            <a:off x="7320298" y="423863"/>
            <a:ext cx="0" cy="5771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Platshållare för sidfot 3">
            <a:extLst>
              <a:ext uri="{FF2B5EF4-FFF2-40B4-BE49-F238E27FC236}">
                <a16:creationId xmlns:a16="http://schemas.microsoft.com/office/drawing/2014/main" id="{CD5B92C8-E142-4DC1-8FAB-8059F0DA193E}"/>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52" name="Platshållare för text 51">
            <a:extLst>
              <a:ext uri="{FF2B5EF4-FFF2-40B4-BE49-F238E27FC236}">
                <a16:creationId xmlns:a16="http://schemas.microsoft.com/office/drawing/2014/main" id="{2E300EBC-4B31-4632-B279-1A94ED66A5E5}"/>
              </a:ext>
            </a:extLst>
          </p:cNvPr>
          <p:cNvSpPr>
            <a:spLocks noGrp="1"/>
          </p:cNvSpPr>
          <p:nvPr>
            <p:ph type="body" sz="quarter" idx="17" hasCustomPrompt="1"/>
          </p:nvPr>
        </p:nvSpPr>
        <p:spPr>
          <a:xfrm>
            <a:off x="7505522" y="1495443"/>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Avropsförfarande</a:t>
            </a:r>
          </a:p>
        </p:txBody>
      </p:sp>
      <p:sp>
        <p:nvSpPr>
          <p:cNvPr id="53" name="Platshållare för text 52">
            <a:extLst>
              <a:ext uri="{FF2B5EF4-FFF2-40B4-BE49-F238E27FC236}">
                <a16:creationId xmlns:a16="http://schemas.microsoft.com/office/drawing/2014/main" id="{D71E3BCC-4DA4-4190-80B5-94A1A77F54BE}"/>
              </a:ext>
            </a:extLst>
          </p:cNvPr>
          <p:cNvSpPr>
            <a:spLocks noGrp="1"/>
          </p:cNvSpPr>
          <p:nvPr>
            <p:ph type="body" sz="quarter" idx="18"/>
          </p:nvPr>
        </p:nvSpPr>
        <p:spPr>
          <a:xfrm>
            <a:off x="7505522" y="1837817"/>
            <a:ext cx="2040714" cy="97391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B55885AB-2B23-4475-A1FE-C4508FC0479A}"/>
              </a:ext>
            </a:extLst>
          </p:cNvPr>
          <p:cNvSpPr>
            <a:spLocks noGrp="1"/>
          </p:cNvSpPr>
          <p:nvPr>
            <p:ph type="body" sz="quarter" idx="19" hasCustomPrompt="1"/>
          </p:nvPr>
        </p:nvSpPr>
        <p:spPr>
          <a:xfrm>
            <a:off x="7505522"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Leverantörer (X)</a:t>
            </a:r>
          </a:p>
        </p:txBody>
      </p:sp>
      <p:sp>
        <p:nvSpPr>
          <p:cNvPr id="55" name="Platshållare för text 54">
            <a:extLst>
              <a:ext uri="{FF2B5EF4-FFF2-40B4-BE49-F238E27FC236}">
                <a16:creationId xmlns:a16="http://schemas.microsoft.com/office/drawing/2014/main" id="{E7726555-EEFC-4E01-BE40-0B7E97C062BE}"/>
              </a:ext>
            </a:extLst>
          </p:cNvPr>
          <p:cNvSpPr>
            <a:spLocks noGrp="1"/>
          </p:cNvSpPr>
          <p:nvPr>
            <p:ph type="body" sz="quarter" idx="20"/>
          </p:nvPr>
        </p:nvSpPr>
        <p:spPr>
          <a:xfrm>
            <a:off x="7505522" y="3169509"/>
            <a:ext cx="2040714" cy="2029019"/>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80975" indent="-180975">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6" name="Platshållare för text 55">
            <a:extLst>
              <a:ext uri="{FF2B5EF4-FFF2-40B4-BE49-F238E27FC236}">
                <a16:creationId xmlns:a16="http://schemas.microsoft.com/office/drawing/2014/main" id="{9BA206DD-F258-4CD7-8BE6-0132BDF1128F}"/>
              </a:ext>
            </a:extLst>
          </p:cNvPr>
          <p:cNvSpPr>
            <a:spLocks noGrp="1"/>
          </p:cNvSpPr>
          <p:nvPr>
            <p:ph type="body" sz="quarter" idx="21" hasCustomPrompt="1"/>
          </p:nvPr>
        </p:nvSpPr>
        <p:spPr>
          <a:xfrm>
            <a:off x="7505522" y="519852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Pris och sortiment</a:t>
            </a:r>
          </a:p>
        </p:txBody>
      </p:sp>
      <p:sp>
        <p:nvSpPr>
          <p:cNvPr id="57" name="Platshållare för text 56">
            <a:extLst>
              <a:ext uri="{FF2B5EF4-FFF2-40B4-BE49-F238E27FC236}">
                <a16:creationId xmlns:a16="http://schemas.microsoft.com/office/drawing/2014/main" id="{5B8FF462-4230-4737-95D2-23B96A778C6E}"/>
              </a:ext>
            </a:extLst>
          </p:cNvPr>
          <p:cNvSpPr>
            <a:spLocks noGrp="1"/>
          </p:cNvSpPr>
          <p:nvPr>
            <p:ph type="body" sz="quarter" idx="22"/>
          </p:nvPr>
        </p:nvSpPr>
        <p:spPr>
          <a:xfrm>
            <a:off x="7505522" y="5528771"/>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tabLst>
                <a:tab pos="87313" algn="l"/>
              </a:tabLst>
              <a:defRPr sz="1050"/>
            </a:lvl1pPr>
            <a:lvl2pPr>
              <a:defRPr sz="1100"/>
            </a:lvl2pPr>
            <a:lvl3pPr>
              <a:defRPr sz="1050"/>
            </a:lvl3pPr>
            <a:lvl4pPr>
              <a:defRPr sz="1000"/>
            </a:lvl4pPr>
            <a:lvl5pPr>
              <a:defRPr sz="1000"/>
            </a:lvl5pPr>
          </a:lstStyle>
          <a:p>
            <a:pPr lvl="0"/>
            <a:r>
              <a:rPr lang="sv-SE"/>
              <a:t>Redigera format för bakgrundstext</a:t>
            </a:r>
          </a:p>
        </p:txBody>
      </p:sp>
      <p:sp>
        <p:nvSpPr>
          <p:cNvPr id="60" name="Platshållare för text 59">
            <a:extLst>
              <a:ext uri="{FF2B5EF4-FFF2-40B4-BE49-F238E27FC236}">
                <a16:creationId xmlns:a16="http://schemas.microsoft.com/office/drawing/2014/main" id="{77C359DC-859E-4DC2-BF7E-B485FF0CBB60}"/>
              </a:ext>
            </a:extLst>
          </p:cNvPr>
          <p:cNvSpPr>
            <a:spLocks noGrp="1"/>
          </p:cNvSpPr>
          <p:nvPr>
            <p:ph type="body" sz="quarter" idx="25" hasCustomPrompt="1"/>
          </p:nvPr>
        </p:nvSpPr>
        <p:spPr>
          <a:xfrm>
            <a:off x="9704093"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Leveransvillkor</a:t>
            </a:r>
          </a:p>
        </p:txBody>
      </p:sp>
      <p:sp>
        <p:nvSpPr>
          <p:cNvPr id="61" name="Platshållare för text 60">
            <a:extLst>
              <a:ext uri="{FF2B5EF4-FFF2-40B4-BE49-F238E27FC236}">
                <a16:creationId xmlns:a16="http://schemas.microsoft.com/office/drawing/2014/main" id="{32D1AECF-E945-4A00-9158-7D7EB6D3DE75}"/>
              </a:ext>
            </a:extLst>
          </p:cNvPr>
          <p:cNvSpPr>
            <a:spLocks noGrp="1"/>
          </p:cNvSpPr>
          <p:nvPr>
            <p:ph type="body" sz="quarter" idx="26"/>
          </p:nvPr>
        </p:nvSpPr>
        <p:spPr>
          <a:xfrm>
            <a:off x="9704093" y="3169509"/>
            <a:ext cx="2040714" cy="1069541"/>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sp>
        <p:nvSpPr>
          <p:cNvPr id="42" name="Platshållare för bild 41">
            <a:extLst>
              <a:ext uri="{FF2B5EF4-FFF2-40B4-BE49-F238E27FC236}">
                <a16:creationId xmlns:a16="http://schemas.microsoft.com/office/drawing/2014/main" id="{7B083E8C-9717-4BED-AC64-617DE161D3EE}"/>
              </a:ext>
            </a:extLst>
          </p:cNvPr>
          <p:cNvSpPr>
            <a:spLocks noGrp="1"/>
          </p:cNvSpPr>
          <p:nvPr>
            <p:ph type="pic" sz="quarter" idx="40"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39335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talsmall sidan 2">
    <p:spTree>
      <p:nvGrpSpPr>
        <p:cNvPr id="1" name=""/>
        <p:cNvGrpSpPr/>
        <p:nvPr/>
      </p:nvGrpSpPr>
      <p:grpSpPr>
        <a:xfrm>
          <a:off x="0" y="0"/>
          <a:ext cx="0" cy="0"/>
          <a:chOff x="0" y="0"/>
          <a:chExt cx="0" cy="0"/>
        </a:xfrm>
      </p:grpSpPr>
      <p:sp>
        <p:nvSpPr>
          <p:cNvPr id="50" name="Platshållare för text 49">
            <a:extLst>
              <a:ext uri="{FF2B5EF4-FFF2-40B4-BE49-F238E27FC236}">
                <a16:creationId xmlns:a16="http://schemas.microsoft.com/office/drawing/2014/main" id="{43E7B103-CDED-4F6B-882B-85BCD09D4AED}"/>
              </a:ext>
            </a:extLst>
          </p:cNvPr>
          <p:cNvSpPr>
            <a:spLocks noGrp="1"/>
          </p:cNvSpPr>
          <p:nvPr>
            <p:ph type="body" sz="quarter" idx="15" hasCustomPrompt="1"/>
          </p:nvPr>
        </p:nvSpPr>
        <p:spPr>
          <a:xfrm>
            <a:off x="435775"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Omfattning</a:t>
            </a:r>
          </a:p>
        </p:txBody>
      </p:sp>
      <p:sp>
        <p:nvSpPr>
          <p:cNvPr id="51" name="Platshållare för text 50">
            <a:extLst>
              <a:ext uri="{FF2B5EF4-FFF2-40B4-BE49-F238E27FC236}">
                <a16:creationId xmlns:a16="http://schemas.microsoft.com/office/drawing/2014/main" id="{F3651281-ACD0-4D3F-ABF1-1CDE8319BDDF}"/>
              </a:ext>
            </a:extLst>
          </p:cNvPr>
          <p:cNvSpPr>
            <a:spLocks noGrp="1"/>
          </p:cNvSpPr>
          <p:nvPr>
            <p:ph type="body" sz="quarter" idx="16"/>
          </p:nvPr>
        </p:nvSpPr>
        <p:spPr>
          <a:xfrm>
            <a:off x="435775" y="1772460"/>
            <a:ext cx="4680000" cy="2761113"/>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10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0BE7DE30-0700-429D-9820-1325B8DA1A95}"/>
              </a:ext>
            </a:extLst>
          </p:cNvPr>
          <p:cNvSpPr>
            <a:spLocks noGrp="1"/>
          </p:cNvSpPr>
          <p:nvPr>
            <p:ph type="body" sz="quarter" idx="20"/>
          </p:nvPr>
        </p:nvSpPr>
        <p:spPr>
          <a:xfrm>
            <a:off x="435775" y="4943475"/>
            <a:ext cx="4680000" cy="1241426"/>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5" name="Platshållare för text 54">
            <a:extLst>
              <a:ext uri="{FF2B5EF4-FFF2-40B4-BE49-F238E27FC236}">
                <a16:creationId xmlns:a16="http://schemas.microsoft.com/office/drawing/2014/main" id="{ABF05006-22E5-436B-ADAC-21DEC28B298E}"/>
              </a:ext>
            </a:extLst>
          </p:cNvPr>
          <p:cNvSpPr>
            <a:spLocks noGrp="1"/>
          </p:cNvSpPr>
          <p:nvPr>
            <p:ph type="body" sz="quarter" idx="21" hasCustomPrompt="1"/>
          </p:nvPr>
        </p:nvSpPr>
        <p:spPr>
          <a:xfrm>
            <a:off x="5516223"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Fördjupning av nyttor</a:t>
            </a:r>
          </a:p>
        </p:txBody>
      </p:sp>
      <p:sp>
        <p:nvSpPr>
          <p:cNvPr id="56" name="Platshållare för text 55">
            <a:extLst>
              <a:ext uri="{FF2B5EF4-FFF2-40B4-BE49-F238E27FC236}">
                <a16:creationId xmlns:a16="http://schemas.microsoft.com/office/drawing/2014/main" id="{5D2E19DB-20BE-4F89-A219-2D9821FF37A1}"/>
              </a:ext>
            </a:extLst>
          </p:cNvPr>
          <p:cNvSpPr>
            <a:spLocks noGrp="1"/>
          </p:cNvSpPr>
          <p:nvPr>
            <p:ph type="body" sz="quarter" idx="22"/>
          </p:nvPr>
        </p:nvSpPr>
        <p:spPr>
          <a:xfrm>
            <a:off x="5516229" y="1772459"/>
            <a:ext cx="4680000" cy="210554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7" name="Platshållare för text 56">
            <a:extLst>
              <a:ext uri="{FF2B5EF4-FFF2-40B4-BE49-F238E27FC236}">
                <a16:creationId xmlns:a16="http://schemas.microsoft.com/office/drawing/2014/main" id="{DAB0C25C-708F-41B8-8546-728202F5F245}"/>
              </a:ext>
            </a:extLst>
          </p:cNvPr>
          <p:cNvSpPr>
            <a:spLocks noGrp="1"/>
          </p:cNvSpPr>
          <p:nvPr>
            <p:ph type="body" sz="quarter" idx="23" hasCustomPrompt="1"/>
          </p:nvPr>
        </p:nvSpPr>
        <p:spPr>
          <a:xfrm>
            <a:off x="5516223" y="395705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Hållbarhet</a:t>
            </a:r>
          </a:p>
        </p:txBody>
      </p:sp>
      <p:sp>
        <p:nvSpPr>
          <p:cNvPr id="58" name="Platshållare för text 57">
            <a:extLst>
              <a:ext uri="{FF2B5EF4-FFF2-40B4-BE49-F238E27FC236}">
                <a16:creationId xmlns:a16="http://schemas.microsoft.com/office/drawing/2014/main" id="{2AD12ED4-7A57-4A1A-94B0-EB8F8B22EF74}"/>
              </a:ext>
            </a:extLst>
          </p:cNvPr>
          <p:cNvSpPr>
            <a:spLocks noGrp="1"/>
          </p:cNvSpPr>
          <p:nvPr>
            <p:ph type="body" sz="quarter" idx="24"/>
          </p:nvPr>
        </p:nvSpPr>
        <p:spPr>
          <a:xfrm>
            <a:off x="5516229" y="4323153"/>
            <a:ext cx="4680000" cy="186174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tabLst>
                <a:tab pos="87313" algn="l"/>
              </a:tabLst>
              <a:defRPr sz="1100"/>
            </a:lvl1pPr>
            <a:lvl2pPr>
              <a:defRPr sz="1100"/>
            </a:lvl2pPr>
            <a:lvl3pPr>
              <a:defRPr sz="1050"/>
            </a:lvl3pPr>
            <a:lvl4pPr>
              <a:defRPr sz="1000"/>
            </a:lvl4pPr>
            <a:lvl5pPr>
              <a:defRPr sz="1000"/>
            </a:lvl5pPr>
          </a:lstStyle>
          <a:p>
            <a:pPr lvl="0"/>
            <a:r>
              <a:rPr lang="sv-SE"/>
              <a:t>Redigera format för bakgrundstext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2" y="432842"/>
            <a:ext cx="8571693" cy="899071"/>
          </a:xfrm>
        </p:spPr>
        <p:txBody>
          <a:bodyPr anchor="b"/>
          <a:lstStyle>
            <a:lvl1pPr>
              <a:defRPr sz="2800"/>
            </a:lvl1pPr>
          </a:lstStyle>
          <a:p>
            <a:r>
              <a:rPr lang="sv-SE" dirty="0"/>
              <a:t>Rubrik</a:t>
            </a:r>
          </a:p>
        </p:txBody>
      </p:sp>
      <p:cxnSp>
        <p:nvCxnSpPr>
          <p:cNvPr id="44" name="Rak koppling 43">
            <a:extLst>
              <a:ext uri="{FF2B5EF4-FFF2-40B4-BE49-F238E27FC236}">
                <a16:creationId xmlns:a16="http://schemas.microsoft.com/office/drawing/2014/main" id="{23FF755A-DA8C-41DE-983D-76F83373D6DD}"/>
              </a:ext>
            </a:extLst>
          </p:cNvPr>
          <p:cNvCxnSpPr>
            <a:cxnSpLocks/>
          </p:cNvCxnSpPr>
          <p:nvPr userDrawn="1"/>
        </p:nvCxnSpPr>
        <p:spPr>
          <a:xfrm flipV="1">
            <a:off x="5315999" y="1450406"/>
            <a:ext cx="1" cy="47495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Platshållare för text 51">
            <a:extLst>
              <a:ext uri="{FF2B5EF4-FFF2-40B4-BE49-F238E27FC236}">
                <a16:creationId xmlns:a16="http://schemas.microsoft.com/office/drawing/2014/main" id="{DA2629B3-B702-4B05-AEA4-EB71496E24DE}"/>
              </a:ext>
            </a:extLst>
          </p:cNvPr>
          <p:cNvSpPr>
            <a:spLocks noGrp="1"/>
          </p:cNvSpPr>
          <p:nvPr>
            <p:ph type="body" sz="quarter" idx="17" hasCustomPrompt="1"/>
          </p:nvPr>
        </p:nvSpPr>
        <p:spPr>
          <a:xfrm>
            <a:off x="435775" y="4594616"/>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Revision</a:t>
            </a:r>
          </a:p>
        </p:txBody>
      </p:sp>
      <p:sp>
        <p:nvSpPr>
          <p:cNvPr id="5" name="Platshållare för bild 4">
            <a:extLst>
              <a:ext uri="{FF2B5EF4-FFF2-40B4-BE49-F238E27FC236}">
                <a16:creationId xmlns:a16="http://schemas.microsoft.com/office/drawing/2014/main" id="{C4DD984D-961C-407C-B7E5-2D8034D67DB7}"/>
              </a:ext>
            </a:extLst>
          </p:cNvPr>
          <p:cNvSpPr>
            <a:spLocks noGrp="1"/>
          </p:cNvSpPr>
          <p:nvPr>
            <p:ph type="pic" sz="quarter" idx="25" hasCustomPrompt="1"/>
          </p:nvPr>
        </p:nvSpPr>
        <p:spPr>
          <a:xfrm>
            <a:off x="10660050" y="698870"/>
            <a:ext cx="540000" cy="540000"/>
          </a:xfrm>
        </p:spPr>
        <p:txBody>
          <a:bodyPr anchor="ctr"/>
          <a:lstStyle>
            <a:lvl1pPr marL="0" indent="0" algn="ctr">
              <a:buFontTx/>
              <a:buNone/>
              <a:defRPr sz="1200"/>
            </a:lvl1pPr>
          </a:lstStyle>
          <a:p>
            <a:r>
              <a:rPr lang="sv-SE" dirty="0"/>
              <a:t>Mål</a:t>
            </a:r>
          </a:p>
        </p:txBody>
      </p:sp>
      <p:sp>
        <p:nvSpPr>
          <p:cNvPr id="49" name="Platshållare för bild 4">
            <a:extLst>
              <a:ext uri="{FF2B5EF4-FFF2-40B4-BE49-F238E27FC236}">
                <a16:creationId xmlns:a16="http://schemas.microsoft.com/office/drawing/2014/main" id="{3FC96E5A-F55A-4093-B11C-D16EBDFFA6FA}"/>
              </a:ext>
            </a:extLst>
          </p:cNvPr>
          <p:cNvSpPr>
            <a:spLocks noGrp="1"/>
          </p:cNvSpPr>
          <p:nvPr>
            <p:ph type="pic" sz="quarter" idx="26" hasCustomPrompt="1"/>
          </p:nvPr>
        </p:nvSpPr>
        <p:spPr>
          <a:xfrm>
            <a:off x="11206535" y="698870"/>
            <a:ext cx="540000" cy="540000"/>
          </a:xfrm>
        </p:spPr>
        <p:txBody>
          <a:bodyPr anchor="ctr"/>
          <a:lstStyle>
            <a:lvl1pPr marL="0" indent="0" algn="ctr">
              <a:buFontTx/>
              <a:buNone/>
              <a:defRPr sz="1200"/>
            </a:lvl1pPr>
          </a:lstStyle>
          <a:p>
            <a:r>
              <a:rPr lang="sv-SE" dirty="0"/>
              <a:t>Mål</a:t>
            </a:r>
          </a:p>
        </p:txBody>
      </p:sp>
      <p:sp>
        <p:nvSpPr>
          <p:cNvPr id="53" name="Platshållare för bild 4">
            <a:extLst>
              <a:ext uri="{FF2B5EF4-FFF2-40B4-BE49-F238E27FC236}">
                <a16:creationId xmlns:a16="http://schemas.microsoft.com/office/drawing/2014/main" id="{C15EE235-3355-4AEA-945D-F861E0345494}"/>
              </a:ext>
            </a:extLst>
          </p:cNvPr>
          <p:cNvSpPr>
            <a:spLocks noGrp="1"/>
          </p:cNvSpPr>
          <p:nvPr>
            <p:ph type="pic" sz="quarter" idx="27" hasCustomPrompt="1"/>
          </p:nvPr>
        </p:nvSpPr>
        <p:spPr>
          <a:xfrm>
            <a:off x="10660050" y="1245095"/>
            <a:ext cx="540000" cy="540000"/>
          </a:xfrm>
        </p:spPr>
        <p:txBody>
          <a:bodyPr anchor="ctr"/>
          <a:lstStyle>
            <a:lvl1pPr marL="0" indent="0" algn="ctr">
              <a:buFontTx/>
              <a:buNone/>
              <a:defRPr sz="1200"/>
            </a:lvl1pPr>
          </a:lstStyle>
          <a:p>
            <a:r>
              <a:rPr lang="sv-SE" dirty="0"/>
              <a:t>Mål</a:t>
            </a:r>
          </a:p>
        </p:txBody>
      </p:sp>
      <p:sp>
        <p:nvSpPr>
          <p:cNvPr id="90" name="Platshållare för bild 4">
            <a:extLst>
              <a:ext uri="{FF2B5EF4-FFF2-40B4-BE49-F238E27FC236}">
                <a16:creationId xmlns:a16="http://schemas.microsoft.com/office/drawing/2014/main" id="{6FF93070-7136-4D87-B77D-F635D41A5623}"/>
              </a:ext>
            </a:extLst>
          </p:cNvPr>
          <p:cNvSpPr>
            <a:spLocks noGrp="1"/>
          </p:cNvSpPr>
          <p:nvPr>
            <p:ph type="pic" sz="quarter" idx="28" hasCustomPrompt="1"/>
          </p:nvPr>
        </p:nvSpPr>
        <p:spPr>
          <a:xfrm>
            <a:off x="11206535" y="1243225"/>
            <a:ext cx="540000" cy="540000"/>
          </a:xfrm>
        </p:spPr>
        <p:txBody>
          <a:bodyPr anchor="ctr"/>
          <a:lstStyle>
            <a:lvl1pPr marL="0" indent="0" algn="ctr">
              <a:buFontTx/>
              <a:buNone/>
              <a:defRPr sz="1200"/>
            </a:lvl1pPr>
          </a:lstStyle>
          <a:p>
            <a:r>
              <a:rPr lang="sv-SE" dirty="0"/>
              <a:t>Mål</a:t>
            </a:r>
          </a:p>
        </p:txBody>
      </p:sp>
      <p:sp>
        <p:nvSpPr>
          <p:cNvPr id="91" name="Platshållare för bild 4">
            <a:extLst>
              <a:ext uri="{FF2B5EF4-FFF2-40B4-BE49-F238E27FC236}">
                <a16:creationId xmlns:a16="http://schemas.microsoft.com/office/drawing/2014/main" id="{E00F0AEF-A17F-49CC-B7EA-EEBF2BF0ACE6}"/>
              </a:ext>
            </a:extLst>
          </p:cNvPr>
          <p:cNvSpPr>
            <a:spLocks noGrp="1"/>
          </p:cNvSpPr>
          <p:nvPr>
            <p:ph type="pic" sz="quarter" idx="29" hasCustomPrompt="1"/>
          </p:nvPr>
        </p:nvSpPr>
        <p:spPr>
          <a:xfrm>
            <a:off x="10660050" y="1791320"/>
            <a:ext cx="540000" cy="540000"/>
          </a:xfrm>
        </p:spPr>
        <p:txBody>
          <a:bodyPr anchor="ctr"/>
          <a:lstStyle>
            <a:lvl1pPr marL="0" indent="0" algn="ctr">
              <a:buFontTx/>
              <a:buNone/>
              <a:defRPr sz="1200"/>
            </a:lvl1pPr>
          </a:lstStyle>
          <a:p>
            <a:r>
              <a:rPr lang="sv-SE" dirty="0"/>
              <a:t>Mål</a:t>
            </a:r>
          </a:p>
        </p:txBody>
      </p:sp>
      <p:sp>
        <p:nvSpPr>
          <p:cNvPr id="92" name="Platshållare för bild 4">
            <a:extLst>
              <a:ext uri="{FF2B5EF4-FFF2-40B4-BE49-F238E27FC236}">
                <a16:creationId xmlns:a16="http://schemas.microsoft.com/office/drawing/2014/main" id="{A14185B3-3B79-42F8-8E25-F35DB4766E9C}"/>
              </a:ext>
            </a:extLst>
          </p:cNvPr>
          <p:cNvSpPr>
            <a:spLocks noGrp="1"/>
          </p:cNvSpPr>
          <p:nvPr>
            <p:ph type="pic" sz="quarter" idx="30" hasCustomPrompt="1"/>
          </p:nvPr>
        </p:nvSpPr>
        <p:spPr>
          <a:xfrm>
            <a:off x="11206535" y="1787580"/>
            <a:ext cx="540000" cy="540000"/>
          </a:xfrm>
        </p:spPr>
        <p:txBody>
          <a:bodyPr anchor="ctr"/>
          <a:lstStyle>
            <a:lvl1pPr marL="0" indent="0" algn="ctr">
              <a:buFontTx/>
              <a:buNone/>
              <a:defRPr sz="1200"/>
            </a:lvl1pPr>
          </a:lstStyle>
          <a:p>
            <a:r>
              <a:rPr lang="sv-SE" dirty="0"/>
              <a:t>Mål</a:t>
            </a:r>
          </a:p>
        </p:txBody>
      </p:sp>
      <p:sp>
        <p:nvSpPr>
          <p:cNvPr id="93" name="Platshållare för bild 4">
            <a:extLst>
              <a:ext uri="{FF2B5EF4-FFF2-40B4-BE49-F238E27FC236}">
                <a16:creationId xmlns:a16="http://schemas.microsoft.com/office/drawing/2014/main" id="{D6450F7A-B7E2-49B7-9E79-4F298948B26E}"/>
              </a:ext>
            </a:extLst>
          </p:cNvPr>
          <p:cNvSpPr>
            <a:spLocks noGrp="1"/>
          </p:cNvSpPr>
          <p:nvPr>
            <p:ph type="pic" sz="quarter" idx="31" hasCustomPrompt="1"/>
          </p:nvPr>
        </p:nvSpPr>
        <p:spPr>
          <a:xfrm>
            <a:off x="10660050" y="2337670"/>
            <a:ext cx="540000" cy="540000"/>
          </a:xfrm>
        </p:spPr>
        <p:txBody>
          <a:bodyPr anchor="ctr"/>
          <a:lstStyle>
            <a:lvl1pPr marL="0" indent="0" algn="ctr">
              <a:buFontTx/>
              <a:buNone/>
              <a:defRPr sz="1200"/>
            </a:lvl1pPr>
          </a:lstStyle>
          <a:p>
            <a:r>
              <a:rPr lang="sv-SE" dirty="0"/>
              <a:t>Mål</a:t>
            </a:r>
          </a:p>
        </p:txBody>
      </p:sp>
      <p:sp>
        <p:nvSpPr>
          <p:cNvPr id="94" name="Platshållare för bild 4">
            <a:extLst>
              <a:ext uri="{FF2B5EF4-FFF2-40B4-BE49-F238E27FC236}">
                <a16:creationId xmlns:a16="http://schemas.microsoft.com/office/drawing/2014/main" id="{5D4A7B9F-B72C-4AAF-9189-CF28FA8440B1}"/>
              </a:ext>
            </a:extLst>
          </p:cNvPr>
          <p:cNvSpPr>
            <a:spLocks noGrp="1"/>
          </p:cNvSpPr>
          <p:nvPr>
            <p:ph type="pic" sz="quarter" idx="32" hasCustomPrompt="1"/>
          </p:nvPr>
        </p:nvSpPr>
        <p:spPr>
          <a:xfrm>
            <a:off x="11206535" y="2331935"/>
            <a:ext cx="540000" cy="540000"/>
          </a:xfrm>
        </p:spPr>
        <p:txBody>
          <a:bodyPr anchor="ctr"/>
          <a:lstStyle>
            <a:lvl1pPr marL="0" indent="0" algn="ctr">
              <a:buFontTx/>
              <a:buNone/>
              <a:defRPr sz="1200"/>
            </a:lvl1pPr>
          </a:lstStyle>
          <a:p>
            <a:r>
              <a:rPr lang="sv-SE" dirty="0"/>
              <a:t>Mål</a:t>
            </a:r>
          </a:p>
        </p:txBody>
      </p:sp>
      <p:sp>
        <p:nvSpPr>
          <p:cNvPr id="95" name="Platshållare för bild 4">
            <a:extLst>
              <a:ext uri="{FF2B5EF4-FFF2-40B4-BE49-F238E27FC236}">
                <a16:creationId xmlns:a16="http://schemas.microsoft.com/office/drawing/2014/main" id="{BEEBE3DF-28A7-4CA5-9D53-4FFFD9343573}"/>
              </a:ext>
            </a:extLst>
          </p:cNvPr>
          <p:cNvSpPr>
            <a:spLocks noGrp="1"/>
          </p:cNvSpPr>
          <p:nvPr>
            <p:ph type="pic" sz="quarter" idx="33" hasCustomPrompt="1"/>
          </p:nvPr>
        </p:nvSpPr>
        <p:spPr>
          <a:xfrm>
            <a:off x="10660050" y="2880051"/>
            <a:ext cx="540000" cy="540000"/>
          </a:xfrm>
        </p:spPr>
        <p:txBody>
          <a:bodyPr anchor="ctr"/>
          <a:lstStyle>
            <a:lvl1pPr marL="0" indent="0" algn="ctr">
              <a:buFontTx/>
              <a:buNone/>
              <a:defRPr sz="1200"/>
            </a:lvl1pPr>
          </a:lstStyle>
          <a:p>
            <a:r>
              <a:rPr lang="sv-SE" dirty="0"/>
              <a:t>Mål</a:t>
            </a:r>
          </a:p>
        </p:txBody>
      </p:sp>
      <p:sp>
        <p:nvSpPr>
          <p:cNvPr id="96" name="Platshållare för bild 4">
            <a:extLst>
              <a:ext uri="{FF2B5EF4-FFF2-40B4-BE49-F238E27FC236}">
                <a16:creationId xmlns:a16="http://schemas.microsoft.com/office/drawing/2014/main" id="{3FD8FC2F-875E-4678-BF57-4B03DB6BD90E}"/>
              </a:ext>
            </a:extLst>
          </p:cNvPr>
          <p:cNvSpPr>
            <a:spLocks noGrp="1"/>
          </p:cNvSpPr>
          <p:nvPr>
            <p:ph type="pic" sz="quarter" idx="34" hasCustomPrompt="1"/>
          </p:nvPr>
        </p:nvSpPr>
        <p:spPr>
          <a:xfrm>
            <a:off x="11206535" y="2876290"/>
            <a:ext cx="540000" cy="540000"/>
          </a:xfrm>
        </p:spPr>
        <p:txBody>
          <a:bodyPr anchor="ctr"/>
          <a:lstStyle>
            <a:lvl1pPr marL="0" indent="0" algn="ctr">
              <a:buFontTx/>
              <a:buNone/>
              <a:defRPr sz="1200"/>
            </a:lvl1pPr>
          </a:lstStyle>
          <a:p>
            <a:r>
              <a:rPr lang="sv-SE" dirty="0"/>
              <a:t>Mål</a:t>
            </a:r>
          </a:p>
        </p:txBody>
      </p:sp>
      <p:sp>
        <p:nvSpPr>
          <p:cNvPr id="97" name="Platshållare för bild 4">
            <a:extLst>
              <a:ext uri="{FF2B5EF4-FFF2-40B4-BE49-F238E27FC236}">
                <a16:creationId xmlns:a16="http://schemas.microsoft.com/office/drawing/2014/main" id="{01EE0C08-2F95-4422-B2AE-8D8B1D955A64}"/>
              </a:ext>
            </a:extLst>
          </p:cNvPr>
          <p:cNvSpPr>
            <a:spLocks noGrp="1"/>
          </p:cNvSpPr>
          <p:nvPr>
            <p:ph type="pic" sz="quarter" idx="35" hasCustomPrompt="1"/>
          </p:nvPr>
        </p:nvSpPr>
        <p:spPr>
          <a:xfrm>
            <a:off x="10660050" y="3420051"/>
            <a:ext cx="540000" cy="540000"/>
          </a:xfrm>
        </p:spPr>
        <p:txBody>
          <a:bodyPr anchor="ctr"/>
          <a:lstStyle>
            <a:lvl1pPr marL="0" indent="0" algn="ctr">
              <a:buFontTx/>
              <a:buNone/>
              <a:defRPr sz="1200"/>
            </a:lvl1pPr>
          </a:lstStyle>
          <a:p>
            <a:r>
              <a:rPr lang="sv-SE" dirty="0"/>
              <a:t>Mål</a:t>
            </a:r>
          </a:p>
        </p:txBody>
      </p:sp>
      <p:sp>
        <p:nvSpPr>
          <p:cNvPr id="98" name="Platshållare för bild 4">
            <a:extLst>
              <a:ext uri="{FF2B5EF4-FFF2-40B4-BE49-F238E27FC236}">
                <a16:creationId xmlns:a16="http://schemas.microsoft.com/office/drawing/2014/main" id="{BB16C71D-3E5D-40E0-9BDD-72237B8E1B66}"/>
              </a:ext>
            </a:extLst>
          </p:cNvPr>
          <p:cNvSpPr>
            <a:spLocks noGrp="1"/>
          </p:cNvSpPr>
          <p:nvPr>
            <p:ph type="pic" sz="quarter" idx="36" hasCustomPrompt="1"/>
          </p:nvPr>
        </p:nvSpPr>
        <p:spPr>
          <a:xfrm>
            <a:off x="11206535" y="3420645"/>
            <a:ext cx="540000" cy="540000"/>
          </a:xfrm>
        </p:spPr>
        <p:txBody>
          <a:bodyPr anchor="ctr"/>
          <a:lstStyle>
            <a:lvl1pPr marL="0" indent="0" algn="ctr">
              <a:buFontTx/>
              <a:buNone/>
              <a:defRPr sz="1200"/>
            </a:lvl1pPr>
          </a:lstStyle>
          <a:p>
            <a:r>
              <a:rPr lang="sv-SE" dirty="0"/>
              <a:t>Mål</a:t>
            </a:r>
          </a:p>
        </p:txBody>
      </p:sp>
      <p:sp>
        <p:nvSpPr>
          <p:cNvPr id="99" name="Platshållare för bild 4">
            <a:extLst>
              <a:ext uri="{FF2B5EF4-FFF2-40B4-BE49-F238E27FC236}">
                <a16:creationId xmlns:a16="http://schemas.microsoft.com/office/drawing/2014/main" id="{DFCC6829-3976-4780-8ADD-804DB97F7A97}"/>
              </a:ext>
            </a:extLst>
          </p:cNvPr>
          <p:cNvSpPr>
            <a:spLocks noGrp="1"/>
          </p:cNvSpPr>
          <p:nvPr>
            <p:ph type="pic" sz="quarter" idx="37" hasCustomPrompt="1"/>
          </p:nvPr>
        </p:nvSpPr>
        <p:spPr>
          <a:xfrm>
            <a:off x="10660050" y="3960051"/>
            <a:ext cx="540000" cy="540000"/>
          </a:xfrm>
        </p:spPr>
        <p:txBody>
          <a:bodyPr anchor="ctr"/>
          <a:lstStyle>
            <a:lvl1pPr marL="0" indent="0" algn="ctr">
              <a:buFontTx/>
              <a:buNone/>
              <a:defRPr sz="1200"/>
            </a:lvl1pPr>
          </a:lstStyle>
          <a:p>
            <a:r>
              <a:rPr lang="sv-SE" dirty="0"/>
              <a:t>Mål</a:t>
            </a:r>
          </a:p>
        </p:txBody>
      </p:sp>
      <p:sp>
        <p:nvSpPr>
          <p:cNvPr id="100" name="Platshållare för bild 4">
            <a:extLst>
              <a:ext uri="{FF2B5EF4-FFF2-40B4-BE49-F238E27FC236}">
                <a16:creationId xmlns:a16="http://schemas.microsoft.com/office/drawing/2014/main" id="{4E6921C9-C9D1-4409-9E48-3454E2B7F479}"/>
              </a:ext>
            </a:extLst>
          </p:cNvPr>
          <p:cNvSpPr>
            <a:spLocks noGrp="1"/>
          </p:cNvSpPr>
          <p:nvPr>
            <p:ph type="pic" sz="quarter" idx="38" hasCustomPrompt="1"/>
          </p:nvPr>
        </p:nvSpPr>
        <p:spPr>
          <a:xfrm>
            <a:off x="11206535" y="3965000"/>
            <a:ext cx="540000" cy="540000"/>
          </a:xfrm>
        </p:spPr>
        <p:txBody>
          <a:bodyPr anchor="ctr"/>
          <a:lstStyle>
            <a:lvl1pPr marL="0" indent="0" algn="ctr">
              <a:buFontTx/>
              <a:buNone/>
              <a:defRPr sz="1200"/>
            </a:lvl1pPr>
          </a:lstStyle>
          <a:p>
            <a:r>
              <a:rPr lang="sv-SE" dirty="0"/>
              <a:t>Mål</a:t>
            </a:r>
          </a:p>
        </p:txBody>
      </p:sp>
      <p:sp>
        <p:nvSpPr>
          <p:cNvPr id="101" name="Platshållare för bild 4">
            <a:extLst>
              <a:ext uri="{FF2B5EF4-FFF2-40B4-BE49-F238E27FC236}">
                <a16:creationId xmlns:a16="http://schemas.microsoft.com/office/drawing/2014/main" id="{D0D444A7-A2B9-4918-AD46-55859C8B64F9}"/>
              </a:ext>
            </a:extLst>
          </p:cNvPr>
          <p:cNvSpPr>
            <a:spLocks noGrp="1"/>
          </p:cNvSpPr>
          <p:nvPr>
            <p:ph type="pic" sz="quarter" idx="39" hasCustomPrompt="1"/>
          </p:nvPr>
        </p:nvSpPr>
        <p:spPr>
          <a:xfrm>
            <a:off x="10660050" y="4506401"/>
            <a:ext cx="540000" cy="540000"/>
          </a:xfrm>
        </p:spPr>
        <p:txBody>
          <a:bodyPr anchor="ctr"/>
          <a:lstStyle>
            <a:lvl1pPr marL="0" indent="0" algn="ctr">
              <a:buFontTx/>
              <a:buNone/>
              <a:defRPr sz="1200"/>
            </a:lvl1pPr>
          </a:lstStyle>
          <a:p>
            <a:r>
              <a:rPr lang="sv-SE" dirty="0"/>
              <a:t>Mål</a:t>
            </a:r>
          </a:p>
        </p:txBody>
      </p:sp>
      <p:sp>
        <p:nvSpPr>
          <p:cNvPr id="102" name="Platshållare för bild 4">
            <a:extLst>
              <a:ext uri="{FF2B5EF4-FFF2-40B4-BE49-F238E27FC236}">
                <a16:creationId xmlns:a16="http://schemas.microsoft.com/office/drawing/2014/main" id="{2938E9B7-1DEE-415F-9864-E2DA656D7C0C}"/>
              </a:ext>
            </a:extLst>
          </p:cNvPr>
          <p:cNvSpPr>
            <a:spLocks noGrp="1"/>
          </p:cNvSpPr>
          <p:nvPr>
            <p:ph type="pic" sz="quarter" idx="40" hasCustomPrompt="1"/>
          </p:nvPr>
        </p:nvSpPr>
        <p:spPr>
          <a:xfrm>
            <a:off x="11206535" y="4509357"/>
            <a:ext cx="540000" cy="540000"/>
          </a:xfrm>
        </p:spPr>
        <p:txBody>
          <a:bodyPr anchor="ctr"/>
          <a:lstStyle>
            <a:lvl1pPr marL="0" indent="0" algn="ctr">
              <a:buFontTx/>
              <a:buNone/>
              <a:defRPr sz="1200"/>
            </a:lvl1pPr>
          </a:lstStyle>
          <a:p>
            <a:r>
              <a:rPr lang="sv-SE" dirty="0"/>
              <a:t>Mål</a:t>
            </a:r>
          </a:p>
        </p:txBody>
      </p:sp>
      <p:sp>
        <p:nvSpPr>
          <p:cNvPr id="103" name="Platshållare för bild 4">
            <a:extLst>
              <a:ext uri="{FF2B5EF4-FFF2-40B4-BE49-F238E27FC236}">
                <a16:creationId xmlns:a16="http://schemas.microsoft.com/office/drawing/2014/main" id="{F2C0F6B1-C799-42B0-BE05-A50841798824}"/>
              </a:ext>
            </a:extLst>
          </p:cNvPr>
          <p:cNvSpPr>
            <a:spLocks noGrp="1"/>
          </p:cNvSpPr>
          <p:nvPr>
            <p:ph type="pic" sz="quarter" idx="41" hasCustomPrompt="1"/>
          </p:nvPr>
        </p:nvSpPr>
        <p:spPr>
          <a:xfrm>
            <a:off x="10660050" y="5052751"/>
            <a:ext cx="540000" cy="540000"/>
          </a:xfrm>
        </p:spPr>
        <p:txBody>
          <a:bodyPr anchor="ctr"/>
          <a:lstStyle>
            <a:lvl1pPr marL="0" indent="0" algn="ctr">
              <a:buFontTx/>
              <a:buNone/>
              <a:defRPr sz="1200"/>
            </a:lvl1pPr>
          </a:lstStyle>
          <a:p>
            <a:r>
              <a:rPr lang="sv-SE" dirty="0"/>
              <a:t>Mål</a:t>
            </a:r>
          </a:p>
        </p:txBody>
      </p:sp>
      <p:sp>
        <p:nvSpPr>
          <p:cNvPr id="7" name="Rektangel 6">
            <a:extLst>
              <a:ext uri="{FF2B5EF4-FFF2-40B4-BE49-F238E27FC236}">
                <a16:creationId xmlns:a16="http://schemas.microsoft.com/office/drawing/2014/main" id="{4264D557-F3A9-4663-9CB7-B622E99098E1}"/>
              </a:ext>
            </a:extLst>
          </p:cNvPr>
          <p:cNvSpPr/>
          <p:nvPr userDrawn="1"/>
        </p:nvSpPr>
        <p:spPr>
          <a:xfrm>
            <a:off x="10061583" y="-1346165"/>
            <a:ext cx="2130417" cy="1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l"/>
            <a:r>
              <a:rPr lang="sv-SE" dirty="0"/>
              <a:t>Lägg till ikonen för det globala mål ditt avtal uppfyller från sidan 1</a:t>
            </a:r>
          </a:p>
        </p:txBody>
      </p:sp>
      <p:sp>
        <p:nvSpPr>
          <p:cNvPr id="34" name="Platshållare för sidfot 3">
            <a:extLst>
              <a:ext uri="{FF2B5EF4-FFF2-40B4-BE49-F238E27FC236}">
                <a16:creationId xmlns:a16="http://schemas.microsoft.com/office/drawing/2014/main" id="{5470B3C7-4220-4016-A3C9-74443325E422}"/>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33" name="Platshållare för bild 32">
            <a:extLst>
              <a:ext uri="{FF2B5EF4-FFF2-40B4-BE49-F238E27FC236}">
                <a16:creationId xmlns:a16="http://schemas.microsoft.com/office/drawing/2014/main" id="{4F483588-C678-417C-BD54-0FB8E1940844}"/>
              </a:ext>
            </a:extLst>
          </p:cNvPr>
          <p:cNvSpPr>
            <a:spLocks noGrp="1"/>
          </p:cNvSpPr>
          <p:nvPr>
            <p:ph type="pic" sz="quarter" idx="42"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18292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2024-01-11</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8600" y="6599583"/>
            <a:ext cx="4114800" cy="258417"/>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5" name="Rektangel 4">
            <a:extLst>
              <a:ext uri="{FF2B5EF4-FFF2-40B4-BE49-F238E27FC236}">
                <a16:creationId xmlns:a16="http://schemas.microsoft.com/office/drawing/2014/main" id="{03C6E2E3-491F-433A-8879-4246908B20B9}"/>
              </a:ext>
            </a:extLst>
          </p:cNvPr>
          <p:cNvSpPr/>
          <p:nvPr userDrawn="1"/>
        </p:nvSpPr>
        <p:spPr>
          <a:xfrm>
            <a:off x="615761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Bygg och fastighet</a:t>
            </a:r>
          </a:p>
        </p:txBody>
      </p:sp>
      <p:sp>
        <p:nvSpPr>
          <p:cNvPr id="6" name="Rektangel 5">
            <a:extLst>
              <a:ext uri="{FF2B5EF4-FFF2-40B4-BE49-F238E27FC236}">
                <a16:creationId xmlns:a16="http://schemas.microsoft.com/office/drawing/2014/main" id="{FCA1E68C-D867-4475-9F44-47595C56751A}"/>
              </a:ext>
            </a:extLst>
          </p:cNvPr>
          <p:cNvSpPr/>
          <p:nvPr userDrawn="1"/>
        </p:nvSpPr>
        <p:spPr>
          <a:xfrm>
            <a:off x="7655224"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tjänster</a:t>
            </a:r>
          </a:p>
        </p:txBody>
      </p:sp>
      <p:sp>
        <p:nvSpPr>
          <p:cNvPr id="7" name="Rektangel 6">
            <a:extLst>
              <a:ext uri="{FF2B5EF4-FFF2-40B4-BE49-F238E27FC236}">
                <a16:creationId xmlns:a16="http://schemas.microsoft.com/office/drawing/2014/main" id="{5E2DAB37-96B2-4578-B109-278E0E293DE6}"/>
              </a:ext>
            </a:extLst>
          </p:cNvPr>
          <p:cNvSpPr/>
          <p:nvPr userDrawn="1"/>
        </p:nvSpPr>
        <p:spPr>
          <a:xfrm>
            <a:off x="915282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varor</a:t>
            </a:r>
          </a:p>
        </p:txBody>
      </p:sp>
      <p:sp>
        <p:nvSpPr>
          <p:cNvPr id="8" name="Rektangel 7">
            <a:extLst>
              <a:ext uri="{FF2B5EF4-FFF2-40B4-BE49-F238E27FC236}">
                <a16:creationId xmlns:a16="http://schemas.microsoft.com/office/drawing/2014/main" id="{7D7AB4E9-2C26-4785-9B4C-C3E26A0F301A}"/>
              </a:ext>
            </a:extLst>
          </p:cNvPr>
          <p:cNvSpPr/>
          <p:nvPr userDrawn="1"/>
        </p:nvSpPr>
        <p:spPr>
          <a:xfrm>
            <a:off x="10650433"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Gata och park</a:t>
            </a:r>
          </a:p>
        </p:txBody>
      </p:sp>
      <p:sp>
        <p:nvSpPr>
          <p:cNvPr id="9" name="Rektangel 8">
            <a:extLst>
              <a:ext uri="{FF2B5EF4-FFF2-40B4-BE49-F238E27FC236}">
                <a16:creationId xmlns:a16="http://schemas.microsoft.com/office/drawing/2014/main" id="{46492A9E-54EC-4D10-B26B-211C55EA1DC7}"/>
              </a:ext>
            </a:extLst>
          </p:cNvPr>
          <p:cNvSpPr/>
          <p:nvPr userDrawn="1"/>
        </p:nvSpPr>
        <p:spPr>
          <a:xfrm>
            <a:off x="615761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Energi</a:t>
            </a:r>
          </a:p>
        </p:txBody>
      </p:sp>
      <p:sp>
        <p:nvSpPr>
          <p:cNvPr id="10" name="Rektangel 9">
            <a:extLst>
              <a:ext uri="{FF2B5EF4-FFF2-40B4-BE49-F238E27FC236}">
                <a16:creationId xmlns:a16="http://schemas.microsoft.com/office/drawing/2014/main" id="{31F49E73-C0E4-4A90-92E9-A7E7414AC78A}"/>
              </a:ext>
            </a:extLst>
          </p:cNvPr>
          <p:cNvSpPr/>
          <p:nvPr userDrawn="1"/>
        </p:nvSpPr>
        <p:spPr>
          <a:xfrm>
            <a:off x="7655224"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Fordon</a:t>
            </a:r>
          </a:p>
        </p:txBody>
      </p:sp>
      <p:sp>
        <p:nvSpPr>
          <p:cNvPr id="11" name="Rektangel 10">
            <a:extLst>
              <a:ext uri="{FF2B5EF4-FFF2-40B4-BE49-F238E27FC236}">
                <a16:creationId xmlns:a16="http://schemas.microsoft.com/office/drawing/2014/main" id="{44D414A8-33C2-4B75-A0F6-7D3572C0567F}"/>
              </a:ext>
            </a:extLst>
          </p:cNvPr>
          <p:cNvSpPr/>
          <p:nvPr userDrawn="1"/>
        </p:nvSpPr>
        <p:spPr>
          <a:xfrm>
            <a:off x="915282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Kontor och förbrukning</a:t>
            </a:r>
          </a:p>
        </p:txBody>
      </p:sp>
      <p:sp>
        <p:nvSpPr>
          <p:cNvPr id="12" name="Rektangel 11">
            <a:extLst>
              <a:ext uri="{FF2B5EF4-FFF2-40B4-BE49-F238E27FC236}">
                <a16:creationId xmlns:a16="http://schemas.microsoft.com/office/drawing/2014/main" id="{97190158-A9B0-44F1-B420-B2DFA7AB290C}"/>
              </a:ext>
            </a:extLst>
          </p:cNvPr>
          <p:cNvSpPr/>
          <p:nvPr userDrawn="1"/>
        </p:nvSpPr>
        <p:spPr>
          <a:xfrm>
            <a:off x="10650433"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Förbruknings-material</a:t>
            </a:r>
          </a:p>
        </p:txBody>
      </p:sp>
      <p:sp>
        <p:nvSpPr>
          <p:cNvPr id="13" name="Rektangel 12">
            <a:extLst>
              <a:ext uri="{FF2B5EF4-FFF2-40B4-BE49-F238E27FC236}">
                <a16:creationId xmlns:a16="http://schemas.microsoft.com/office/drawing/2014/main" id="{D00130AD-CEA4-4710-A4D0-A053F6EE7C7C}"/>
              </a:ext>
            </a:extLst>
          </p:cNvPr>
          <p:cNvSpPr/>
          <p:nvPr userDrawn="1"/>
        </p:nvSpPr>
        <p:spPr>
          <a:xfrm>
            <a:off x="615761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IT-produkter och tjänster</a:t>
            </a:r>
          </a:p>
        </p:txBody>
      </p:sp>
      <p:sp>
        <p:nvSpPr>
          <p:cNvPr id="14" name="Rektangel 13">
            <a:extLst>
              <a:ext uri="{FF2B5EF4-FFF2-40B4-BE49-F238E27FC236}">
                <a16:creationId xmlns:a16="http://schemas.microsoft.com/office/drawing/2014/main" id="{2B177758-224A-4224-987B-63F376528A3B}"/>
              </a:ext>
            </a:extLst>
          </p:cNvPr>
          <p:cNvSpPr/>
          <p:nvPr userDrawn="1"/>
        </p:nvSpPr>
        <p:spPr>
          <a:xfrm>
            <a:off x="7655224"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Programvaror</a:t>
            </a:r>
          </a:p>
        </p:txBody>
      </p:sp>
      <p:sp>
        <p:nvSpPr>
          <p:cNvPr id="15" name="Rektangel 14">
            <a:extLst>
              <a:ext uri="{FF2B5EF4-FFF2-40B4-BE49-F238E27FC236}">
                <a16:creationId xmlns:a16="http://schemas.microsoft.com/office/drawing/2014/main" id="{7563B4DC-A43E-4D36-8CE7-E024BDCD721D}"/>
              </a:ext>
            </a:extLst>
          </p:cNvPr>
          <p:cNvSpPr/>
          <p:nvPr userDrawn="1"/>
        </p:nvSpPr>
        <p:spPr>
          <a:xfrm>
            <a:off x="915282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Välfärds-teknologi</a:t>
            </a:r>
          </a:p>
        </p:txBody>
      </p:sp>
      <p:sp>
        <p:nvSpPr>
          <p:cNvPr id="16" name="Rektangel 15">
            <a:extLst>
              <a:ext uri="{FF2B5EF4-FFF2-40B4-BE49-F238E27FC236}">
                <a16:creationId xmlns:a16="http://schemas.microsoft.com/office/drawing/2014/main" id="{57F55F0B-8EE0-4818-A053-9F8555DE6B21}"/>
              </a:ext>
            </a:extLst>
          </p:cNvPr>
          <p:cNvSpPr/>
          <p:nvPr userDrawn="1"/>
        </p:nvSpPr>
        <p:spPr>
          <a:xfrm>
            <a:off x="10650433"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Digitala tjänster</a:t>
            </a:r>
          </a:p>
        </p:txBody>
      </p:sp>
      <p:sp>
        <p:nvSpPr>
          <p:cNvPr id="17" name="Rektangel 16">
            <a:extLst>
              <a:ext uri="{FF2B5EF4-FFF2-40B4-BE49-F238E27FC236}">
                <a16:creationId xmlns:a16="http://schemas.microsoft.com/office/drawing/2014/main" id="{FFAF2838-DC7C-4AB3-BE29-EA304DA6ED34}"/>
              </a:ext>
            </a:extLst>
          </p:cNvPr>
          <p:cNvSpPr/>
          <p:nvPr userDrawn="1"/>
        </p:nvSpPr>
        <p:spPr>
          <a:xfrm>
            <a:off x="615761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Utbildning och lärande</a:t>
            </a:r>
          </a:p>
        </p:txBody>
      </p:sp>
      <p:sp>
        <p:nvSpPr>
          <p:cNvPr id="18" name="Rektangel 17">
            <a:extLst>
              <a:ext uri="{FF2B5EF4-FFF2-40B4-BE49-F238E27FC236}">
                <a16:creationId xmlns:a16="http://schemas.microsoft.com/office/drawing/2014/main" id="{7BA7E5DA-3296-437B-BBF1-ADD126AB9891}"/>
              </a:ext>
            </a:extLst>
          </p:cNvPr>
          <p:cNvSpPr/>
          <p:nvPr userDrawn="1"/>
        </p:nvSpPr>
        <p:spPr>
          <a:xfrm>
            <a:off x="7655224"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Professionella tjänster</a:t>
            </a:r>
          </a:p>
        </p:txBody>
      </p:sp>
      <p:sp>
        <p:nvSpPr>
          <p:cNvPr id="19" name="Rektangel 18">
            <a:extLst>
              <a:ext uri="{FF2B5EF4-FFF2-40B4-BE49-F238E27FC236}">
                <a16:creationId xmlns:a16="http://schemas.microsoft.com/office/drawing/2014/main" id="{829C2EF7-3ED7-4847-A969-F089A9E79BCD}"/>
              </a:ext>
            </a:extLst>
          </p:cNvPr>
          <p:cNvSpPr/>
          <p:nvPr userDrawn="1"/>
        </p:nvSpPr>
        <p:spPr>
          <a:xfrm>
            <a:off x="915282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HR</a:t>
            </a:r>
          </a:p>
        </p:txBody>
      </p:sp>
      <p:sp>
        <p:nvSpPr>
          <p:cNvPr id="20" name="Rektangel 19">
            <a:extLst>
              <a:ext uri="{FF2B5EF4-FFF2-40B4-BE49-F238E27FC236}">
                <a16:creationId xmlns:a16="http://schemas.microsoft.com/office/drawing/2014/main" id="{F61E1320-9380-4099-918D-640DC44ACB6B}"/>
              </a:ext>
            </a:extLst>
          </p:cNvPr>
          <p:cNvSpPr/>
          <p:nvPr userDrawn="1"/>
        </p:nvSpPr>
        <p:spPr>
          <a:xfrm>
            <a:off x="10650433"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Resor</a:t>
            </a:r>
          </a:p>
        </p:txBody>
      </p:sp>
      <p:sp>
        <p:nvSpPr>
          <p:cNvPr id="21" name="Rektangel 20">
            <a:extLst>
              <a:ext uri="{FF2B5EF4-FFF2-40B4-BE49-F238E27FC236}">
                <a16:creationId xmlns:a16="http://schemas.microsoft.com/office/drawing/2014/main" id="{F9D7BE53-2CED-4593-BF53-BA7899D84227}"/>
              </a:ext>
            </a:extLst>
          </p:cNvPr>
          <p:cNvSpPr/>
          <p:nvPr userDrawn="1"/>
        </p:nvSpPr>
        <p:spPr>
          <a:xfrm>
            <a:off x="615761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Vårdrelaterad förbrukning och läkemedel</a:t>
            </a:r>
          </a:p>
        </p:txBody>
      </p:sp>
      <p:sp>
        <p:nvSpPr>
          <p:cNvPr id="22" name="Rektangel 21">
            <a:extLst>
              <a:ext uri="{FF2B5EF4-FFF2-40B4-BE49-F238E27FC236}">
                <a16:creationId xmlns:a16="http://schemas.microsoft.com/office/drawing/2014/main" id="{7A966CAF-E747-4A97-A07D-2CE378EFA548}"/>
              </a:ext>
            </a:extLst>
          </p:cNvPr>
          <p:cNvSpPr/>
          <p:nvPr userDrawn="1"/>
        </p:nvSpPr>
        <p:spPr>
          <a:xfrm>
            <a:off x="7655224"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Läkemedel</a:t>
            </a:r>
          </a:p>
        </p:txBody>
      </p:sp>
      <p:sp>
        <p:nvSpPr>
          <p:cNvPr id="23" name="Rektangel 22">
            <a:extLst>
              <a:ext uri="{FF2B5EF4-FFF2-40B4-BE49-F238E27FC236}">
                <a16:creationId xmlns:a16="http://schemas.microsoft.com/office/drawing/2014/main" id="{365A2B77-2B96-44CE-8930-6B1DA5379A7F}"/>
              </a:ext>
            </a:extLst>
          </p:cNvPr>
          <p:cNvSpPr/>
          <p:nvPr userDrawn="1"/>
        </p:nvSpPr>
        <p:spPr>
          <a:xfrm>
            <a:off x="915282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Sociala tjänster</a:t>
            </a:r>
          </a:p>
        </p:txBody>
      </p:sp>
      <p:sp>
        <p:nvSpPr>
          <p:cNvPr id="24" name="Rektangel 23">
            <a:extLst>
              <a:ext uri="{FF2B5EF4-FFF2-40B4-BE49-F238E27FC236}">
                <a16:creationId xmlns:a16="http://schemas.microsoft.com/office/drawing/2014/main" id="{40B3A792-C648-47EC-A7EC-907DC2F0309F}"/>
              </a:ext>
            </a:extLst>
          </p:cNvPr>
          <p:cNvSpPr/>
          <p:nvPr userDrawn="1"/>
        </p:nvSpPr>
        <p:spPr>
          <a:xfrm>
            <a:off x="10650433"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Stockholms inköpscentral STIC</a:t>
            </a:r>
          </a:p>
        </p:txBody>
      </p:sp>
    </p:spTree>
    <p:extLst>
      <p:ext uri="{BB962C8B-B14F-4D97-AF65-F5344CB8AC3E}">
        <p14:creationId xmlns:p14="http://schemas.microsoft.com/office/powerpoint/2010/main" val="18004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2024-01-11</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174625" indent="-174625" algn="l" defTabSz="914400" rtl="0" eaLnBrk="1" latinLnBrk="0" hangingPunct="1">
        <a:lnSpc>
          <a:spcPct val="10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pos="7399"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guide id="13" pos="576" userDrawn="1">
          <p15:clr>
            <a:srgbClr val="F26B43"/>
          </p15:clr>
        </p15:guide>
        <p15:guide id="18" orient="horz" pos="839" userDrawn="1">
          <p15:clr>
            <a:srgbClr val="F26B43"/>
          </p15:clr>
        </p15:guide>
        <p15:guide id="20" orient="horz" pos="267" userDrawn="1">
          <p15:clr>
            <a:srgbClr val="F26B43"/>
          </p15:clr>
        </p15:guide>
        <p15:guide id="21" pos="27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sv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sv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56" Type="http://schemas.openxmlformats.org/officeDocument/2006/relationships/image" Target="../media/image60.sv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0" Type="http://schemas.openxmlformats.org/officeDocument/2006/relationships/image" Target="../media/image24.svg"/><Relationship Id="rId41" Type="http://schemas.openxmlformats.org/officeDocument/2006/relationships/image" Target="../media/image45.png"/><Relationship Id="rId54" Type="http://schemas.openxmlformats.org/officeDocument/2006/relationships/image" Target="../media/image58.svg"/><Relationship Id="rId1" Type="http://schemas.openxmlformats.org/officeDocument/2006/relationships/slideLayout" Target="../slideLayouts/slideLayout3.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svg"/><Relationship Id="rId52"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7.jpg"/><Relationship Id="rId11" Type="http://schemas.openxmlformats.org/officeDocument/2006/relationships/image" Target="../media/image70.jpg"/><Relationship Id="rId5" Type="http://schemas.openxmlformats.org/officeDocument/2006/relationships/image" Target="../media/image66.jpg"/><Relationship Id="rId10" Type="http://schemas.openxmlformats.org/officeDocument/2006/relationships/image" Target="../media/image54.svg"/><Relationship Id="rId4" Type="http://schemas.openxmlformats.org/officeDocument/2006/relationships/image" Target="../media/image65.jp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2D637B-2EEA-4ED6-9039-20DFFA2CBD5A}"/>
              </a:ext>
            </a:extLst>
          </p:cNvPr>
          <p:cNvSpPr>
            <a:spLocks noGrp="1"/>
          </p:cNvSpPr>
          <p:nvPr>
            <p:ph type="dt" sz="half" idx="10"/>
          </p:nvPr>
        </p:nvSpPr>
        <p:spPr/>
        <p:txBody>
          <a:bodyPr/>
          <a:lstStyle/>
          <a:p>
            <a:fld id="{8E2ADC28-92A4-4CA6-8C79-4E478C3FD03B}" type="datetime1">
              <a:rPr lang="sv-SE" smtClean="0"/>
              <a:t>2024-01-11</a:t>
            </a:fld>
            <a:endParaRPr lang="sv-SE"/>
          </a:p>
        </p:txBody>
      </p:sp>
      <p:sp>
        <p:nvSpPr>
          <p:cNvPr id="3" name="Platshållare för sidfot 2">
            <a:extLst>
              <a:ext uri="{FF2B5EF4-FFF2-40B4-BE49-F238E27FC236}">
                <a16:creationId xmlns:a16="http://schemas.microsoft.com/office/drawing/2014/main" id="{9C8F5F7B-9BC9-49CD-9B7E-71FB6B0711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1B7894-FB16-4499-822B-C9AC9ED2A9D4}"/>
              </a:ext>
            </a:extLst>
          </p:cNvPr>
          <p:cNvSpPr>
            <a:spLocks noGrp="1"/>
          </p:cNvSpPr>
          <p:nvPr>
            <p:ph type="sldNum" sz="quarter" idx="12"/>
          </p:nvPr>
        </p:nvSpPr>
        <p:spPr/>
        <p:txBody>
          <a:bodyPr/>
          <a:lstStyle/>
          <a:p>
            <a:fld id="{AE086683-F536-42AB-ABBC-F4803DFE8DBC}" type="slidenum">
              <a:rPr lang="sv-SE" smtClean="0"/>
              <a:t>1</a:t>
            </a:fld>
            <a:endParaRPr lang="sv-SE"/>
          </a:p>
        </p:txBody>
      </p:sp>
      <p:pic>
        <p:nvPicPr>
          <p:cNvPr id="1026" name="Picture 2" descr="1. Ingen fattigdom. Röd kvadrat, text och symbol i vitt. Sex människor står på rad. Fyra är vuxna, två är barn. Tre har byxor och tre har klänning. En vuxen håller i en vit käpp.">
            <a:extLst>
              <a:ext uri="{FF2B5EF4-FFF2-40B4-BE49-F238E27FC236}">
                <a16:creationId xmlns:a16="http://schemas.microsoft.com/office/drawing/2014/main" id="{E3CBF564-7FFF-4311-A7EA-3159D1ED41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Ingen hunger. Senapsgul kvadrat, text och symbol i vitt.  En rund matskål som det ångar ur.">
            <a:extLst>
              <a:ext uri="{FF2B5EF4-FFF2-40B4-BE49-F238E27FC236}">
                <a16:creationId xmlns:a16="http://schemas.microsoft.com/office/drawing/2014/main" id="{1804F347-FF21-4105-9BE2-A4F192B19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386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God hälsa och välbefinnande. Grön kvadrat, text och symbol i vitt.  En EKG-kurva som avslutas med ett hjärta.">
            <a:extLst>
              <a:ext uri="{FF2B5EF4-FFF2-40B4-BE49-F238E27FC236}">
                <a16:creationId xmlns:a16="http://schemas.microsoft.com/office/drawing/2014/main" id="{07FA4205-27A6-44D6-A32B-D23A03C0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507"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 God utbildning för alla.  Mörkröd kvadrat, text och symbol i vitt.  En uppslagen bok med en penna bredvid.">
            <a:extLst>
              <a:ext uri="{FF2B5EF4-FFF2-40B4-BE49-F238E27FC236}">
                <a16:creationId xmlns:a16="http://schemas.microsoft.com/office/drawing/2014/main" id="{143F9392-C02E-4A73-A47A-F92FECE94E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1154"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Jämställdhet.  Röd-orange kvadrat, text och symbol i vitt.  En cirkel, en kombinerad mans- och kvinnosymbol, med en pil och ett plustecken utvändigt, i mitten av cirkeln finns ett likhetstecken.">
            <a:extLst>
              <a:ext uri="{FF2B5EF4-FFF2-40B4-BE49-F238E27FC236}">
                <a16:creationId xmlns:a16="http://schemas.microsoft.com/office/drawing/2014/main" id="{D3A98127-2510-4261-8968-37E4C7C8500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462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 Rent vatten och sanitet. Ljusblå kvadrat, text och symbol i vitt. Ett fullt vattenglas med en blå vattendroppe på. Under glaset finns ett avloppsrör, som avslutas i en pil nedåt.">
            <a:extLst>
              <a:ext uri="{FF2B5EF4-FFF2-40B4-BE49-F238E27FC236}">
                <a16:creationId xmlns:a16="http://schemas.microsoft.com/office/drawing/2014/main" id="{6DCB27AD-9ADF-4643-9D75-10AAAA62A4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213"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 Hållbar energi för alla. Gul kvadrat, text och symbol i vitt.  En sol med en powersymbol i mitten. Solen har tolv strålar.">
            <a:extLst>
              <a:ext uri="{FF2B5EF4-FFF2-40B4-BE49-F238E27FC236}">
                <a16:creationId xmlns:a16="http://schemas.microsoft.com/office/drawing/2014/main" id="{1600DC21-073B-4FB5-BD99-C3410C0C81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83815"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8. Anständiga arbetsvillkor och ekonomisk tillväxt. Vinröd kvadrat, text och symbol i vitt.  Tre stående staplar med en stigande kurva överst.">
            <a:extLst>
              <a:ext uri="{FF2B5EF4-FFF2-40B4-BE49-F238E27FC236}">
                <a16:creationId xmlns:a16="http://schemas.microsoft.com/office/drawing/2014/main" id="{CAC266E0-DE81-468A-BE36-E4BB07E648C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7417"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9. Hållbar industri, innovationer och infrastruktur. Orange kvadrat, text och symbol i vitt. Fyra kuber, tre är i botten och bildar ett hörn, den fjärde är staplad på hörnkuben.">
            <a:extLst>
              <a:ext uri="{FF2B5EF4-FFF2-40B4-BE49-F238E27FC236}">
                <a16:creationId xmlns:a16="http://schemas.microsoft.com/office/drawing/2014/main" id="{E1C6B676-668B-48C6-A91C-ACC705009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91019"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 Minskad ojämlikhet. Cerise kvadrat, text och symbol i vitt. Ett likhetstecken omgivet av fyra trianglar pekande i de fyra väderstrecken">
            <a:extLst>
              <a:ext uri="{FF2B5EF4-FFF2-40B4-BE49-F238E27FC236}">
                <a16:creationId xmlns:a16="http://schemas.microsoft.com/office/drawing/2014/main" id="{0CC1D35B-CB31-45C3-B925-9C2F843B24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44620"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1. Hållbara städer och samhällen. Guldgul kvadrat, text och symbol i vitt. En rad av fyra olika hustyper.">
            <a:extLst>
              <a:ext uri="{FF2B5EF4-FFF2-40B4-BE49-F238E27FC236}">
                <a16:creationId xmlns:a16="http://schemas.microsoft.com/office/drawing/2014/main" id="{9F2FE7C1-5ABF-49CA-9169-F801DF50157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213"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B4935247-E091-4D9C-BBAC-6D9C1635B1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583815"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13. Bekämpa klimatförändringarna. Mörkgrön kvadrat, text och symbol i vitt. Ett öga, där irisen är ett jordklot.">
            <a:extLst>
              <a:ext uri="{FF2B5EF4-FFF2-40B4-BE49-F238E27FC236}">
                <a16:creationId xmlns:a16="http://schemas.microsoft.com/office/drawing/2014/main" id="{78715597-0AB1-4432-BEAA-1190B1C57A8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37417"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4. Hav och marina resurser. Blå kvadrat, text och symbol i vitt. En fisk under två våglinjer.">
            <a:extLst>
              <a:ext uri="{FF2B5EF4-FFF2-40B4-BE49-F238E27FC236}">
                <a16:creationId xmlns:a16="http://schemas.microsoft.com/office/drawing/2014/main" id="{B1C28F2D-40BE-490E-AC74-F615A1C72F6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91019"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5. Ekosystem och biologisk mångfald. Limegrön kvadrat, text och symbol i vitt. Ett träd som står på två vågräta streck. Bredvid trädet finns tre flygande fåglar.">
            <a:extLst>
              <a:ext uri="{FF2B5EF4-FFF2-40B4-BE49-F238E27FC236}">
                <a16:creationId xmlns:a16="http://schemas.microsoft.com/office/drawing/2014/main" id="{D932BE61-0E88-4A06-B1A6-7F7E1CB8BD6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4620"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16. Fredliga och inkluderande samhällen. Kungsblå kvadrat, text och symbol i vitt. En fredsduva med kvist i näbben, sitter på skaftet av en domarklubba.">
            <a:extLst>
              <a:ext uri="{FF2B5EF4-FFF2-40B4-BE49-F238E27FC236}">
                <a16:creationId xmlns:a16="http://schemas.microsoft.com/office/drawing/2014/main" id="{7033EE5E-1337-40DF-A6A0-541B6502614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0213"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17. Genomförande och globalt partnerskap. Marinblå kvadrat, text och symbol i vitt. Fem ringar överlappar varandra i en cirkel.">
            <a:extLst>
              <a:ext uri="{FF2B5EF4-FFF2-40B4-BE49-F238E27FC236}">
                <a16:creationId xmlns:a16="http://schemas.microsoft.com/office/drawing/2014/main" id="{508EF3C2-91C0-4B1D-8DC1-41BD45AFEBE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3815"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a:extLst>
              <a:ext uri="{FF2B5EF4-FFF2-40B4-BE49-F238E27FC236}">
                <a16:creationId xmlns:a16="http://schemas.microsoft.com/office/drawing/2014/main" id="{4ACAC946-D3AB-47EF-9FE4-A5ADCEF78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3411" y="467327"/>
            <a:ext cx="540000" cy="540000"/>
          </a:xfrm>
          <a:prstGeom prst="rect">
            <a:avLst/>
          </a:prstGeom>
        </p:spPr>
      </p:pic>
      <p:pic>
        <p:nvPicPr>
          <p:cNvPr id="9" name="Bild 8">
            <a:extLst>
              <a:ext uri="{FF2B5EF4-FFF2-40B4-BE49-F238E27FC236}">
                <a16:creationId xmlns:a16="http://schemas.microsoft.com/office/drawing/2014/main" id="{1ED063B2-3B52-4DD7-A0DF-13BE4C228D8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3924" y="467327"/>
            <a:ext cx="540000" cy="540000"/>
          </a:xfrm>
          <a:prstGeom prst="rect">
            <a:avLst/>
          </a:prstGeom>
        </p:spPr>
      </p:pic>
      <p:pic>
        <p:nvPicPr>
          <p:cNvPr id="13" name="Bild 12">
            <a:extLst>
              <a:ext uri="{FF2B5EF4-FFF2-40B4-BE49-F238E27FC236}">
                <a16:creationId xmlns:a16="http://schemas.microsoft.com/office/drawing/2014/main" id="{DF95BE67-F120-4B42-A1F5-A0B336C9F4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58667" y="467327"/>
            <a:ext cx="540000" cy="540000"/>
          </a:xfrm>
          <a:prstGeom prst="rect">
            <a:avLst/>
          </a:prstGeom>
        </p:spPr>
      </p:pic>
      <p:pic>
        <p:nvPicPr>
          <p:cNvPr id="19" name="Bild 18">
            <a:extLst>
              <a:ext uri="{FF2B5EF4-FFF2-40B4-BE49-F238E27FC236}">
                <a16:creationId xmlns:a16="http://schemas.microsoft.com/office/drawing/2014/main" id="{619D8A11-90C3-4D02-BB71-7A8B482A5BD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57830" y="1659611"/>
            <a:ext cx="540000" cy="540000"/>
          </a:xfrm>
          <a:prstGeom prst="rect">
            <a:avLst/>
          </a:prstGeom>
        </p:spPr>
      </p:pic>
      <p:pic>
        <p:nvPicPr>
          <p:cNvPr id="35" name="Bild 34">
            <a:extLst>
              <a:ext uri="{FF2B5EF4-FFF2-40B4-BE49-F238E27FC236}">
                <a16:creationId xmlns:a16="http://schemas.microsoft.com/office/drawing/2014/main" id="{BF7F3B0B-873B-4CDD-B8DA-033BF39398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57830" y="2851894"/>
            <a:ext cx="540000" cy="540000"/>
          </a:xfrm>
          <a:prstGeom prst="rect">
            <a:avLst/>
          </a:prstGeom>
        </p:spPr>
      </p:pic>
      <p:pic>
        <p:nvPicPr>
          <p:cNvPr id="41" name="Bild 40">
            <a:extLst>
              <a:ext uri="{FF2B5EF4-FFF2-40B4-BE49-F238E27FC236}">
                <a16:creationId xmlns:a16="http://schemas.microsoft.com/office/drawing/2014/main" id="{71EC7006-EACF-4F87-B40E-AABD1BC485D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65640" y="5236461"/>
            <a:ext cx="540000" cy="540000"/>
          </a:xfrm>
          <a:prstGeom prst="rect">
            <a:avLst/>
          </a:prstGeom>
        </p:spPr>
      </p:pic>
      <p:pic>
        <p:nvPicPr>
          <p:cNvPr id="43" name="Bild 42">
            <a:extLst>
              <a:ext uri="{FF2B5EF4-FFF2-40B4-BE49-F238E27FC236}">
                <a16:creationId xmlns:a16="http://schemas.microsoft.com/office/drawing/2014/main" id="{A6D68A47-F007-4292-AFB0-485D292CBA3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57830" y="5236461"/>
            <a:ext cx="540000" cy="540000"/>
          </a:xfrm>
          <a:prstGeom prst="rect">
            <a:avLst/>
          </a:prstGeom>
        </p:spPr>
      </p:pic>
      <p:pic>
        <p:nvPicPr>
          <p:cNvPr id="45" name="Bild 44">
            <a:extLst>
              <a:ext uri="{FF2B5EF4-FFF2-40B4-BE49-F238E27FC236}">
                <a16:creationId xmlns:a16="http://schemas.microsoft.com/office/drawing/2014/main" id="{FC543EC3-88D6-4229-9E3F-8ABAB2C2C7B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61735" y="5236461"/>
            <a:ext cx="540000" cy="540000"/>
          </a:xfrm>
          <a:prstGeom prst="rect">
            <a:avLst/>
          </a:prstGeom>
        </p:spPr>
      </p:pic>
      <p:pic>
        <p:nvPicPr>
          <p:cNvPr id="49" name="Bild 48">
            <a:extLst>
              <a:ext uri="{FF2B5EF4-FFF2-40B4-BE49-F238E27FC236}">
                <a16:creationId xmlns:a16="http://schemas.microsoft.com/office/drawing/2014/main" id="{A31413AB-92E6-4C8C-9D74-D7447B8D14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861735" y="2851893"/>
            <a:ext cx="540000" cy="540000"/>
          </a:xfrm>
          <a:prstGeom prst="rect">
            <a:avLst/>
          </a:prstGeom>
        </p:spPr>
      </p:pic>
      <p:pic>
        <p:nvPicPr>
          <p:cNvPr id="56" name="Bild 55">
            <a:extLst>
              <a:ext uri="{FF2B5EF4-FFF2-40B4-BE49-F238E27FC236}">
                <a16:creationId xmlns:a16="http://schemas.microsoft.com/office/drawing/2014/main" id="{5CA782E1-5D9A-4F0C-9100-9179D8BECF9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357830" y="4044177"/>
            <a:ext cx="540000" cy="540000"/>
          </a:xfrm>
          <a:prstGeom prst="rect">
            <a:avLst/>
          </a:prstGeom>
        </p:spPr>
      </p:pic>
      <p:pic>
        <p:nvPicPr>
          <p:cNvPr id="58" name="Bild 57">
            <a:extLst>
              <a:ext uri="{FF2B5EF4-FFF2-40B4-BE49-F238E27FC236}">
                <a16:creationId xmlns:a16="http://schemas.microsoft.com/office/drawing/2014/main" id="{CA0CDD81-CCA0-4F35-B327-EC6D186ED0C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53924" y="4044176"/>
            <a:ext cx="540000" cy="540000"/>
          </a:xfrm>
          <a:prstGeom prst="rect">
            <a:avLst/>
          </a:prstGeom>
        </p:spPr>
      </p:pic>
      <p:pic>
        <p:nvPicPr>
          <p:cNvPr id="60" name="Bild 59">
            <a:extLst>
              <a:ext uri="{FF2B5EF4-FFF2-40B4-BE49-F238E27FC236}">
                <a16:creationId xmlns:a16="http://schemas.microsoft.com/office/drawing/2014/main" id="{DFF6D5D2-F5C6-4C86-9464-666EFF6E1E1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53924" y="5236461"/>
            <a:ext cx="540000" cy="540000"/>
          </a:xfrm>
          <a:prstGeom prst="rect">
            <a:avLst/>
          </a:prstGeom>
        </p:spPr>
      </p:pic>
      <p:pic>
        <p:nvPicPr>
          <p:cNvPr id="62" name="Bild 61">
            <a:extLst>
              <a:ext uri="{FF2B5EF4-FFF2-40B4-BE49-F238E27FC236}">
                <a16:creationId xmlns:a16="http://schemas.microsoft.com/office/drawing/2014/main" id="{E9D2CF38-2FB2-47BC-BEEE-E60C9F480D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65640" y="1659611"/>
            <a:ext cx="540000" cy="540000"/>
          </a:xfrm>
          <a:prstGeom prst="rect">
            <a:avLst/>
          </a:prstGeom>
        </p:spPr>
      </p:pic>
      <p:pic>
        <p:nvPicPr>
          <p:cNvPr id="64" name="Bild 63">
            <a:extLst>
              <a:ext uri="{FF2B5EF4-FFF2-40B4-BE49-F238E27FC236}">
                <a16:creationId xmlns:a16="http://schemas.microsoft.com/office/drawing/2014/main" id="{BC6A94BE-0BA6-479A-B71A-A3E03CA1E46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365640" y="467327"/>
            <a:ext cx="540000" cy="540000"/>
          </a:xfrm>
          <a:prstGeom prst="rect">
            <a:avLst/>
          </a:prstGeom>
        </p:spPr>
      </p:pic>
      <p:pic>
        <p:nvPicPr>
          <p:cNvPr id="66" name="Bild 65">
            <a:extLst>
              <a:ext uri="{FF2B5EF4-FFF2-40B4-BE49-F238E27FC236}">
                <a16:creationId xmlns:a16="http://schemas.microsoft.com/office/drawing/2014/main" id="{1B3F5200-A1AE-4628-A552-BDBD64BFDE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861735" y="1659610"/>
            <a:ext cx="540000" cy="540000"/>
          </a:xfrm>
          <a:prstGeom prst="rect">
            <a:avLst/>
          </a:prstGeom>
        </p:spPr>
      </p:pic>
      <p:pic>
        <p:nvPicPr>
          <p:cNvPr id="68" name="Bild 67">
            <a:extLst>
              <a:ext uri="{FF2B5EF4-FFF2-40B4-BE49-F238E27FC236}">
                <a16:creationId xmlns:a16="http://schemas.microsoft.com/office/drawing/2014/main" id="{0F4504B1-84E4-4D87-AEE9-ED0B57F848D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53924" y="1659610"/>
            <a:ext cx="540000" cy="540000"/>
          </a:xfrm>
          <a:prstGeom prst="rect">
            <a:avLst/>
          </a:prstGeom>
        </p:spPr>
      </p:pic>
      <p:pic>
        <p:nvPicPr>
          <p:cNvPr id="90" name="Bild 89">
            <a:extLst>
              <a:ext uri="{FF2B5EF4-FFF2-40B4-BE49-F238E27FC236}">
                <a16:creationId xmlns:a16="http://schemas.microsoft.com/office/drawing/2014/main" id="{4FF9017A-18FF-47BA-A717-F2006AECD99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365640" y="2851895"/>
            <a:ext cx="540000" cy="540000"/>
          </a:xfrm>
          <a:prstGeom prst="rect">
            <a:avLst/>
          </a:prstGeom>
        </p:spPr>
      </p:pic>
      <p:pic>
        <p:nvPicPr>
          <p:cNvPr id="92" name="Bild 91">
            <a:extLst>
              <a:ext uri="{FF2B5EF4-FFF2-40B4-BE49-F238E27FC236}">
                <a16:creationId xmlns:a16="http://schemas.microsoft.com/office/drawing/2014/main" id="{318F6DF0-4B19-4465-9687-C961D8472A9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53924" y="2851893"/>
            <a:ext cx="540000" cy="540000"/>
          </a:xfrm>
          <a:prstGeom prst="rect">
            <a:avLst/>
          </a:prstGeom>
        </p:spPr>
      </p:pic>
      <p:pic>
        <p:nvPicPr>
          <p:cNvPr id="94" name="Bild 93">
            <a:extLst>
              <a:ext uri="{FF2B5EF4-FFF2-40B4-BE49-F238E27FC236}">
                <a16:creationId xmlns:a16="http://schemas.microsoft.com/office/drawing/2014/main" id="{02B1605D-FFBA-41F5-89C3-2D4741BD4A0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7861735" y="4044177"/>
            <a:ext cx="540000" cy="540000"/>
          </a:xfrm>
          <a:prstGeom prst="rect">
            <a:avLst/>
          </a:prstGeom>
        </p:spPr>
      </p:pic>
      <p:pic>
        <p:nvPicPr>
          <p:cNvPr id="99" name="Bild 98">
            <a:extLst>
              <a:ext uri="{FF2B5EF4-FFF2-40B4-BE49-F238E27FC236}">
                <a16:creationId xmlns:a16="http://schemas.microsoft.com/office/drawing/2014/main" id="{554C8E65-6208-455F-8F0C-B187C790118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65640" y="4044179"/>
            <a:ext cx="540000" cy="540000"/>
          </a:xfrm>
          <a:prstGeom prst="rect">
            <a:avLst/>
          </a:prstGeom>
        </p:spPr>
      </p:pic>
    </p:spTree>
    <p:extLst>
      <p:ext uri="{BB962C8B-B14F-4D97-AF65-F5344CB8AC3E}">
        <p14:creationId xmlns:p14="http://schemas.microsoft.com/office/powerpoint/2010/main" val="35928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8167FA6-F411-4DF3-B287-B69000277DBC}"/>
              </a:ext>
            </a:extLst>
          </p:cNvPr>
          <p:cNvSpPr>
            <a:spLocks noGrp="1"/>
          </p:cNvSpPr>
          <p:nvPr>
            <p:ph type="title"/>
          </p:nvPr>
        </p:nvSpPr>
        <p:spPr/>
        <p:txBody>
          <a:bodyPr/>
          <a:lstStyle/>
          <a:p>
            <a:r>
              <a:rPr lang="sv-SE" dirty="0"/>
              <a:t>Kontors- och skolmaterial samt datortillbehör 2022</a:t>
            </a:r>
          </a:p>
        </p:txBody>
      </p:sp>
      <p:sp>
        <p:nvSpPr>
          <p:cNvPr id="52" name="Platshållare för text 51">
            <a:extLst>
              <a:ext uri="{FF2B5EF4-FFF2-40B4-BE49-F238E27FC236}">
                <a16:creationId xmlns:a16="http://schemas.microsoft.com/office/drawing/2014/main" id="{47552E10-819C-4902-BA5C-2DD77B7D33D0}"/>
              </a:ext>
            </a:extLst>
          </p:cNvPr>
          <p:cNvSpPr>
            <a:spLocks noGrp="1"/>
          </p:cNvSpPr>
          <p:nvPr>
            <p:ph type="body" sz="quarter" idx="29"/>
          </p:nvPr>
        </p:nvSpPr>
        <p:spPr>
          <a:xfrm>
            <a:off x="431673" y="1435395"/>
            <a:ext cx="1176473" cy="900000"/>
          </a:xfrm>
        </p:spPr>
        <p:txBody>
          <a:bodyPr/>
          <a:lstStyle/>
          <a:p>
            <a:r>
              <a:rPr lang="sv-SE" sz="1300" dirty="0"/>
              <a:t>Enkelhet</a:t>
            </a:r>
          </a:p>
        </p:txBody>
      </p:sp>
      <p:sp>
        <p:nvSpPr>
          <p:cNvPr id="15" name="Platshållare för text 14">
            <a:extLst>
              <a:ext uri="{FF2B5EF4-FFF2-40B4-BE49-F238E27FC236}">
                <a16:creationId xmlns:a16="http://schemas.microsoft.com/office/drawing/2014/main" id="{CD752C5C-5102-461F-833C-A1ED7A5F30F0}"/>
              </a:ext>
            </a:extLst>
          </p:cNvPr>
          <p:cNvSpPr>
            <a:spLocks noGrp="1"/>
          </p:cNvSpPr>
          <p:nvPr>
            <p:ph type="body" sz="quarter" idx="10"/>
          </p:nvPr>
        </p:nvSpPr>
        <p:spPr/>
        <p:txBody>
          <a:bodyPr/>
          <a:lstStyle/>
          <a:p>
            <a:r>
              <a:rPr lang="sv-SE" sz="1000" dirty="0"/>
              <a:t>Ett heltäckande sortiment som täcker de flesta av era behov av varor inom kontor och skola samt standardtillbehör till datorer och skrivare samt ergonomiska tillbehör. </a:t>
            </a:r>
          </a:p>
          <a:p>
            <a:r>
              <a:rPr lang="sv-SE" sz="1000" dirty="0"/>
              <a:t>Ett ramavtal som gör det enkelt för er att beställa ifrån oavsett om ni e-handlar eller gör beställningar på annat sätt. </a:t>
            </a:r>
          </a:p>
          <a:p>
            <a:r>
              <a:rPr lang="sv-SE" sz="1000" dirty="0"/>
              <a:t>. </a:t>
            </a:r>
          </a:p>
          <a:p>
            <a:r>
              <a:rPr lang="sv-SE" sz="1000" dirty="0"/>
              <a:t>Ett ramavtal som avlastar er i både upphandlings-och uppföljningsskedet.</a:t>
            </a:r>
          </a:p>
          <a:p>
            <a:endParaRPr lang="sv-SE" dirty="0"/>
          </a:p>
        </p:txBody>
      </p:sp>
      <p:sp>
        <p:nvSpPr>
          <p:cNvPr id="53" name="Platshållare för text 52">
            <a:extLst>
              <a:ext uri="{FF2B5EF4-FFF2-40B4-BE49-F238E27FC236}">
                <a16:creationId xmlns:a16="http://schemas.microsoft.com/office/drawing/2014/main" id="{7AE7378C-43B9-47A3-83AA-EA39DF486208}"/>
              </a:ext>
            </a:extLst>
          </p:cNvPr>
          <p:cNvSpPr>
            <a:spLocks noGrp="1"/>
          </p:cNvSpPr>
          <p:nvPr>
            <p:ph type="body" sz="quarter" idx="30"/>
          </p:nvPr>
        </p:nvSpPr>
        <p:spPr>
          <a:xfrm>
            <a:off x="431672" y="2389176"/>
            <a:ext cx="1176469" cy="942404"/>
          </a:xfrm>
        </p:spPr>
        <p:txBody>
          <a:bodyPr/>
          <a:lstStyle/>
          <a:p>
            <a:r>
              <a:rPr lang="sv-SE" sz="1300" dirty="0"/>
              <a:t>Hållbarhet</a:t>
            </a:r>
          </a:p>
        </p:txBody>
      </p:sp>
      <p:sp>
        <p:nvSpPr>
          <p:cNvPr id="16" name="Platshållare för text 15">
            <a:extLst>
              <a:ext uri="{FF2B5EF4-FFF2-40B4-BE49-F238E27FC236}">
                <a16:creationId xmlns:a16="http://schemas.microsoft.com/office/drawing/2014/main" id="{E2A9987C-525E-4A74-9D1C-00D26945D2B8}"/>
              </a:ext>
            </a:extLst>
          </p:cNvPr>
          <p:cNvSpPr>
            <a:spLocks noGrp="1"/>
          </p:cNvSpPr>
          <p:nvPr>
            <p:ph type="body" sz="quarter" idx="11"/>
          </p:nvPr>
        </p:nvSpPr>
        <p:spPr>
          <a:xfrm>
            <a:off x="1636083" y="2389176"/>
            <a:ext cx="5495071" cy="942404"/>
          </a:xfrm>
        </p:spPr>
        <p:txBody>
          <a:bodyPr/>
          <a:lstStyle/>
          <a:p>
            <a:r>
              <a:rPr lang="sv-SE" sz="1000" dirty="0"/>
              <a:t>Sortimentet innehåller miljömärkta varor och miljömärkningen ska vara synliggjord i prislistor och i webbutikför för att underlätta det hållbara valet. Radergummin, golvskydd, arbetsmattor och varor av konstläder är fria från PVC och avtalet innehåller kemikaliekrav mot bl.a. ftalater, cykliska </a:t>
            </a:r>
            <a:r>
              <a:rPr lang="sv-SE" sz="1000" dirty="0" err="1"/>
              <a:t>siloxaner</a:t>
            </a:r>
            <a:r>
              <a:rPr lang="sv-SE" sz="1000" dirty="0"/>
              <a:t> m.fl. Till en ett självkostnadspris för kommunen/regionen kan en koldioxid rapportering begäras in från leverantörerna.</a:t>
            </a:r>
          </a:p>
          <a:p>
            <a:endParaRPr lang="sv-SE" dirty="0"/>
          </a:p>
          <a:p>
            <a:r>
              <a:rPr lang="sv-SE" dirty="0"/>
              <a:t>miljömärkning </a:t>
            </a:r>
          </a:p>
        </p:txBody>
      </p:sp>
      <p:sp>
        <p:nvSpPr>
          <p:cNvPr id="54" name="Platshållare för text 53">
            <a:extLst>
              <a:ext uri="{FF2B5EF4-FFF2-40B4-BE49-F238E27FC236}">
                <a16:creationId xmlns:a16="http://schemas.microsoft.com/office/drawing/2014/main" id="{D43035ED-38B5-4407-852E-DA4A144024B4}"/>
              </a:ext>
            </a:extLst>
          </p:cNvPr>
          <p:cNvSpPr>
            <a:spLocks noGrp="1"/>
          </p:cNvSpPr>
          <p:nvPr>
            <p:ph type="body" sz="quarter" idx="31"/>
          </p:nvPr>
        </p:nvSpPr>
        <p:spPr>
          <a:xfrm>
            <a:off x="431673" y="3360077"/>
            <a:ext cx="1176473" cy="900000"/>
          </a:xfrm>
        </p:spPr>
        <p:txBody>
          <a:bodyPr/>
          <a:lstStyle/>
          <a:p>
            <a:r>
              <a:rPr lang="sv-SE" sz="1300" dirty="0"/>
              <a:t>Effektivisering</a:t>
            </a:r>
          </a:p>
        </p:txBody>
      </p:sp>
      <p:sp>
        <p:nvSpPr>
          <p:cNvPr id="17" name="Platshållare för text 16">
            <a:extLst>
              <a:ext uri="{FF2B5EF4-FFF2-40B4-BE49-F238E27FC236}">
                <a16:creationId xmlns:a16="http://schemas.microsoft.com/office/drawing/2014/main" id="{0E4EC1F8-2CE4-4C3E-9038-C585BAF808F5}"/>
              </a:ext>
            </a:extLst>
          </p:cNvPr>
          <p:cNvSpPr>
            <a:spLocks noGrp="1"/>
          </p:cNvSpPr>
          <p:nvPr>
            <p:ph type="body" sz="quarter" idx="12"/>
          </p:nvPr>
        </p:nvSpPr>
        <p:spPr/>
        <p:txBody>
          <a:bodyPr/>
          <a:lstStyle/>
          <a:p>
            <a:r>
              <a:rPr lang="sv-SE" sz="1000" dirty="0"/>
              <a:t>Ramavtalet frigör resurser i era inköpsprocesser och hållbarhetsarbetet samt bidrar till kostnadsbesparingar genom inköpscentralens stordriftsfördelar.</a:t>
            </a:r>
          </a:p>
          <a:p>
            <a:r>
              <a:rPr lang="sv-SE" sz="1000" dirty="0"/>
              <a:t>En stor vinst för dig i förhållande till tidigare ramavtal är att avtalet erbjuder ett bredare, behovsförankrat sortiment av kontors- och skolmaterial samt datortillbehör.</a:t>
            </a:r>
          </a:p>
          <a:p>
            <a:endParaRPr lang="sv-SE" dirty="0"/>
          </a:p>
        </p:txBody>
      </p:sp>
      <p:sp>
        <p:nvSpPr>
          <p:cNvPr id="55" name="Platshållare för text 54">
            <a:extLst>
              <a:ext uri="{FF2B5EF4-FFF2-40B4-BE49-F238E27FC236}">
                <a16:creationId xmlns:a16="http://schemas.microsoft.com/office/drawing/2014/main" id="{2947B106-1FB7-43D1-B0AD-97403EFDD59A}"/>
              </a:ext>
            </a:extLst>
          </p:cNvPr>
          <p:cNvSpPr>
            <a:spLocks noGrp="1"/>
          </p:cNvSpPr>
          <p:nvPr>
            <p:ph type="body" sz="quarter" idx="32"/>
          </p:nvPr>
        </p:nvSpPr>
        <p:spPr>
          <a:xfrm>
            <a:off x="431673" y="4288574"/>
            <a:ext cx="1176459" cy="627289"/>
          </a:xfrm>
        </p:spPr>
        <p:txBody>
          <a:bodyPr/>
          <a:lstStyle/>
          <a:p>
            <a:r>
              <a:rPr lang="sv-SE" sz="1300" dirty="0"/>
              <a:t>Innovation</a:t>
            </a:r>
          </a:p>
        </p:txBody>
      </p:sp>
      <p:sp>
        <p:nvSpPr>
          <p:cNvPr id="18" name="Platshållare för text 17">
            <a:extLst>
              <a:ext uri="{FF2B5EF4-FFF2-40B4-BE49-F238E27FC236}">
                <a16:creationId xmlns:a16="http://schemas.microsoft.com/office/drawing/2014/main" id="{E39088C5-C057-42F6-B4A1-33FBC5F49514}"/>
              </a:ext>
            </a:extLst>
          </p:cNvPr>
          <p:cNvSpPr>
            <a:spLocks noGrp="1"/>
          </p:cNvSpPr>
          <p:nvPr>
            <p:ph type="body" sz="quarter" idx="13"/>
          </p:nvPr>
        </p:nvSpPr>
        <p:spPr>
          <a:xfrm>
            <a:off x="1636084" y="4288574"/>
            <a:ext cx="5523009" cy="627289"/>
          </a:xfrm>
        </p:spPr>
        <p:txBody>
          <a:bodyPr/>
          <a:lstStyle/>
          <a:p>
            <a:r>
              <a:rPr lang="sv-SE" sz="1000" dirty="0"/>
              <a:t>Leverantören ska senast 18 månader efter avtalsstart kunna rapportera koldioxidutsläpp från transporter som utförs i uppdragen enligt ramavtalet.</a:t>
            </a:r>
          </a:p>
          <a:p>
            <a:pPr marL="0" indent="0">
              <a:buNone/>
            </a:pPr>
            <a:endParaRPr lang="sv-SE" sz="1000" dirty="0">
              <a:highlight>
                <a:srgbClr val="FFFF00"/>
              </a:highlight>
            </a:endParaRPr>
          </a:p>
        </p:txBody>
      </p:sp>
      <p:sp>
        <p:nvSpPr>
          <p:cNvPr id="56" name="Platshållare för text 55">
            <a:extLst>
              <a:ext uri="{FF2B5EF4-FFF2-40B4-BE49-F238E27FC236}">
                <a16:creationId xmlns:a16="http://schemas.microsoft.com/office/drawing/2014/main" id="{38BA9BE9-1477-4543-A52E-4833BA01D516}"/>
              </a:ext>
            </a:extLst>
          </p:cNvPr>
          <p:cNvSpPr>
            <a:spLocks noGrp="1"/>
          </p:cNvSpPr>
          <p:nvPr>
            <p:ph type="body" sz="quarter" idx="33"/>
          </p:nvPr>
        </p:nvSpPr>
        <p:spPr>
          <a:xfrm>
            <a:off x="431665" y="4944360"/>
            <a:ext cx="1176459" cy="1337390"/>
          </a:xfrm>
        </p:spPr>
        <p:txBody>
          <a:bodyPr/>
          <a:lstStyle/>
          <a:p>
            <a:r>
              <a:rPr lang="sv-SE" sz="1300" dirty="0"/>
              <a:t>Digitalisering</a:t>
            </a:r>
          </a:p>
        </p:txBody>
      </p:sp>
      <p:sp>
        <p:nvSpPr>
          <p:cNvPr id="19" name="Platshållare för text 18">
            <a:extLst>
              <a:ext uri="{FF2B5EF4-FFF2-40B4-BE49-F238E27FC236}">
                <a16:creationId xmlns:a16="http://schemas.microsoft.com/office/drawing/2014/main" id="{9F30C0AE-B4D6-4D11-A57F-6FDF8CF48BEF}"/>
              </a:ext>
            </a:extLst>
          </p:cNvPr>
          <p:cNvSpPr>
            <a:spLocks noGrp="1"/>
          </p:cNvSpPr>
          <p:nvPr>
            <p:ph type="body" sz="quarter" idx="14"/>
          </p:nvPr>
        </p:nvSpPr>
        <p:spPr>
          <a:xfrm>
            <a:off x="1636085" y="4933847"/>
            <a:ext cx="5523009" cy="1358415"/>
          </a:xfrm>
        </p:spPr>
        <p:txBody>
          <a:bodyPr/>
          <a:lstStyle/>
          <a:p>
            <a:r>
              <a:rPr lang="sv-SE" sz="1000" dirty="0"/>
              <a:t>Leverantören ska kunna tillhandahålla en fungerande e-handelsprocess inom en månad från den upphandlande myndighetens skriftliga begäran om etablering av e-handel enligt avsnittet "Begäran om etablering av e-handelslösning”. </a:t>
            </a:r>
          </a:p>
          <a:p>
            <a:r>
              <a:rPr lang="sv-SE" sz="1000" dirty="0"/>
              <a:t>Leverantören ska senast vid ramavtalsstart kunna skapa och sända elektronisk katalog (</a:t>
            </a:r>
            <a:r>
              <a:rPr lang="sv-SE" sz="1000" dirty="0" err="1"/>
              <a:t>sortimentsoch</a:t>
            </a:r>
            <a:r>
              <a:rPr lang="sv-SE" sz="1000" dirty="0"/>
              <a:t> prislista) enligt minst ett av följande format: • </a:t>
            </a:r>
            <a:r>
              <a:rPr lang="sv-SE" sz="1000" dirty="0" err="1"/>
              <a:t>Peppolkatalog</a:t>
            </a:r>
            <a:r>
              <a:rPr lang="sv-SE" sz="1000" dirty="0"/>
              <a:t> (</a:t>
            </a:r>
            <a:r>
              <a:rPr lang="sv-SE" sz="1000" dirty="0" err="1"/>
              <a:t>Peppol</a:t>
            </a:r>
            <a:r>
              <a:rPr lang="sv-SE" sz="1000" dirty="0"/>
              <a:t> BIS </a:t>
            </a:r>
            <a:r>
              <a:rPr lang="sv-SE" sz="1000" dirty="0" err="1"/>
              <a:t>Catalogue</a:t>
            </a:r>
            <a:r>
              <a:rPr lang="sv-SE" sz="1000" dirty="0"/>
              <a:t> </a:t>
            </a:r>
            <a:r>
              <a:rPr lang="sv-SE" sz="1000" dirty="0" err="1"/>
              <a:t>without</a:t>
            </a:r>
            <a:r>
              <a:rPr lang="sv-SE" sz="1000" dirty="0"/>
              <a:t> </a:t>
            </a:r>
            <a:r>
              <a:rPr lang="sv-SE" sz="1000" dirty="0" err="1"/>
              <a:t>response</a:t>
            </a:r>
            <a:r>
              <a:rPr lang="sv-SE" sz="1000" dirty="0"/>
              <a:t>) • </a:t>
            </a:r>
            <a:r>
              <a:rPr lang="sv-SE" sz="1000" dirty="0" err="1"/>
              <a:t>SFTI:s</a:t>
            </a:r>
            <a:r>
              <a:rPr lang="sv-SE" sz="1000" dirty="0"/>
              <a:t> katalog som cellstrukturerad mall (se bilaga 15) • SFTI ESAP 6 • Annan katalog som är anpassad till </a:t>
            </a:r>
            <a:r>
              <a:rPr lang="sv-SE" sz="1000" dirty="0" err="1"/>
              <a:t>Raindance</a:t>
            </a:r>
            <a:r>
              <a:rPr lang="sv-SE" sz="1000" dirty="0"/>
              <a:t> marknadsplats, Unit4 ERP och </a:t>
            </a:r>
            <a:r>
              <a:rPr lang="sv-SE" sz="1000" dirty="0" err="1"/>
              <a:t>Visma</a:t>
            </a:r>
            <a:r>
              <a:rPr lang="sv-SE" sz="1000" dirty="0"/>
              <a:t> </a:t>
            </a:r>
            <a:r>
              <a:rPr lang="sv-SE" sz="1000" dirty="0" err="1"/>
              <a:t>Proceedo</a:t>
            </a:r>
            <a:r>
              <a:rPr lang="sv-SE" sz="1000" dirty="0"/>
              <a:t> </a:t>
            </a:r>
          </a:p>
          <a:p>
            <a:pPr marL="0" indent="0">
              <a:buNone/>
            </a:pPr>
            <a:endParaRPr lang="sv-SE" dirty="0"/>
          </a:p>
        </p:txBody>
      </p:sp>
      <p:sp>
        <p:nvSpPr>
          <p:cNvPr id="50" name="Platshållare för text 49">
            <a:extLst>
              <a:ext uri="{FF2B5EF4-FFF2-40B4-BE49-F238E27FC236}">
                <a16:creationId xmlns:a16="http://schemas.microsoft.com/office/drawing/2014/main" id="{6A6F19D1-7291-4313-A62C-B7F83D1405F6}"/>
              </a:ext>
            </a:extLst>
          </p:cNvPr>
          <p:cNvSpPr>
            <a:spLocks noGrp="1"/>
          </p:cNvSpPr>
          <p:nvPr>
            <p:ph type="body" sz="quarter" idx="27"/>
          </p:nvPr>
        </p:nvSpPr>
        <p:spPr>
          <a:xfrm>
            <a:off x="9704090" y="4795132"/>
            <a:ext cx="2040714" cy="309309"/>
          </a:xfrm>
        </p:spPr>
        <p:txBody>
          <a:bodyPr/>
          <a:lstStyle/>
          <a:p>
            <a:r>
              <a:rPr lang="sv-SE" dirty="0"/>
              <a:t>Avtalsuppföljning</a:t>
            </a:r>
          </a:p>
        </p:txBody>
      </p:sp>
      <p:sp>
        <p:nvSpPr>
          <p:cNvPr id="26" name="Platshållare för text 25">
            <a:extLst>
              <a:ext uri="{FF2B5EF4-FFF2-40B4-BE49-F238E27FC236}">
                <a16:creationId xmlns:a16="http://schemas.microsoft.com/office/drawing/2014/main" id="{DDC24303-28EA-4DE2-A351-3DAB6DA59196}"/>
              </a:ext>
            </a:extLst>
          </p:cNvPr>
          <p:cNvSpPr>
            <a:spLocks noGrp="1"/>
          </p:cNvSpPr>
          <p:nvPr>
            <p:ph type="body" sz="quarter" idx="28"/>
          </p:nvPr>
        </p:nvSpPr>
        <p:spPr>
          <a:xfrm>
            <a:off x="9704089" y="5104440"/>
            <a:ext cx="2040716" cy="734298"/>
          </a:xfrm>
        </p:spPr>
        <p:txBody>
          <a:bodyPr/>
          <a:lstStyle/>
          <a:p>
            <a:r>
              <a:rPr lang="sv-SE" sz="900" dirty="0"/>
              <a:t>Vi genomför flera uppföljningar på samtliga av våra ramavtal under en avtalsperiod. Syftet är att uppnå de mål och ambitioner som ligger bakom upphandlingen. </a:t>
            </a:r>
          </a:p>
        </p:txBody>
      </p:sp>
      <p:sp>
        <p:nvSpPr>
          <p:cNvPr id="46" name="Platshållare för text 45">
            <a:extLst>
              <a:ext uri="{FF2B5EF4-FFF2-40B4-BE49-F238E27FC236}">
                <a16:creationId xmlns:a16="http://schemas.microsoft.com/office/drawing/2014/main" id="{2CEC137B-1EAD-4CEC-9B12-6AD1DB6DE58C}"/>
              </a:ext>
            </a:extLst>
          </p:cNvPr>
          <p:cNvSpPr>
            <a:spLocks noGrp="1"/>
          </p:cNvSpPr>
          <p:nvPr>
            <p:ph type="body" sz="quarter" idx="23"/>
          </p:nvPr>
        </p:nvSpPr>
        <p:spPr>
          <a:xfrm>
            <a:off x="9704089" y="163088"/>
            <a:ext cx="2243087" cy="301777"/>
          </a:xfrm>
        </p:spPr>
        <p:txBody>
          <a:bodyPr/>
          <a:lstStyle/>
          <a:p>
            <a:r>
              <a:rPr lang="sv-SE" dirty="0"/>
              <a:t>Delområden</a:t>
            </a:r>
          </a:p>
        </p:txBody>
      </p:sp>
      <p:sp>
        <p:nvSpPr>
          <p:cNvPr id="24" name="Platshållare för text 23">
            <a:extLst>
              <a:ext uri="{FF2B5EF4-FFF2-40B4-BE49-F238E27FC236}">
                <a16:creationId xmlns:a16="http://schemas.microsoft.com/office/drawing/2014/main" id="{BFA7E6E6-0234-489D-B12F-5604C0857E11}"/>
              </a:ext>
            </a:extLst>
          </p:cNvPr>
          <p:cNvSpPr>
            <a:spLocks noGrp="1"/>
          </p:cNvSpPr>
          <p:nvPr>
            <p:ph type="body" sz="quarter" idx="24"/>
          </p:nvPr>
        </p:nvSpPr>
        <p:spPr>
          <a:xfrm>
            <a:off x="9704090" y="521915"/>
            <a:ext cx="2243086" cy="1093799"/>
          </a:xfrm>
        </p:spPr>
        <p:txBody>
          <a:bodyPr/>
          <a:lstStyle/>
          <a:p>
            <a:pPr>
              <a:buFont typeface="Arial" panose="020B0604020202020204" pitchFamily="34" charset="0"/>
              <a:buChar char="•"/>
            </a:pPr>
            <a:r>
              <a:rPr lang="sv-SE" sz="800" i="1" dirty="0"/>
              <a:t>Delområde 1 – avbröts och har upphandlats på nytt, se ramavtal Kopieringspapper 2022 </a:t>
            </a:r>
          </a:p>
          <a:p>
            <a:pPr>
              <a:buFont typeface="Arial" panose="020B0604020202020204" pitchFamily="34" charset="0"/>
              <a:buChar char="•"/>
            </a:pPr>
            <a:r>
              <a:rPr lang="sv-SE" sz="800" dirty="0"/>
              <a:t>Delområde 2 – Material för kontor och skola</a:t>
            </a:r>
          </a:p>
          <a:p>
            <a:pPr>
              <a:buFont typeface="Arial" panose="020B0604020202020204" pitchFamily="34" charset="0"/>
              <a:buChar char="•"/>
            </a:pPr>
            <a:r>
              <a:rPr lang="sv-SE" sz="800" dirty="0"/>
              <a:t>Delområde 3 – Skriv- och räknehäften till skola</a:t>
            </a:r>
          </a:p>
          <a:p>
            <a:pPr>
              <a:buFont typeface="Arial" panose="020B0604020202020204" pitchFamily="34" charset="0"/>
              <a:buChar char="•"/>
            </a:pPr>
            <a:r>
              <a:rPr lang="sv-SE" sz="800" dirty="0"/>
              <a:t>Delområde 4 –Standardtillbehör till datorer och skrivare</a:t>
            </a:r>
          </a:p>
          <a:p>
            <a:pPr>
              <a:buFont typeface="Arial" panose="020B0604020202020204" pitchFamily="34" charset="0"/>
              <a:buChar char="•"/>
            </a:pPr>
            <a:r>
              <a:rPr lang="sv-SE" sz="800" dirty="0"/>
              <a:t>Delområde 5 - Ergonomiska tillbehör</a:t>
            </a:r>
          </a:p>
        </p:txBody>
      </p:sp>
      <p:sp>
        <p:nvSpPr>
          <p:cNvPr id="38" name="Platshållare för text 37">
            <a:extLst>
              <a:ext uri="{FF2B5EF4-FFF2-40B4-BE49-F238E27FC236}">
                <a16:creationId xmlns:a16="http://schemas.microsoft.com/office/drawing/2014/main" id="{CA7A4312-E4F7-4D2B-AB45-A3A19831814F}"/>
              </a:ext>
            </a:extLst>
          </p:cNvPr>
          <p:cNvSpPr>
            <a:spLocks noGrp="1"/>
          </p:cNvSpPr>
          <p:nvPr>
            <p:ph type="body" sz="quarter" idx="15"/>
          </p:nvPr>
        </p:nvSpPr>
        <p:spPr>
          <a:xfrm>
            <a:off x="7505522" y="40592"/>
            <a:ext cx="2040714" cy="309309"/>
          </a:xfrm>
        </p:spPr>
        <p:txBody>
          <a:bodyPr/>
          <a:lstStyle/>
          <a:p>
            <a:r>
              <a:rPr lang="sv-SE"/>
              <a:t>Avtalstid</a:t>
            </a:r>
            <a:endParaRPr lang="sv-SE" dirty="0"/>
          </a:p>
        </p:txBody>
      </p:sp>
      <p:sp>
        <p:nvSpPr>
          <p:cNvPr id="20" name="Platshållare för text 19">
            <a:extLst>
              <a:ext uri="{FF2B5EF4-FFF2-40B4-BE49-F238E27FC236}">
                <a16:creationId xmlns:a16="http://schemas.microsoft.com/office/drawing/2014/main" id="{49AB0AAE-118E-4E7F-8696-03C4E43A7891}"/>
              </a:ext>
            </a:extLst>
          </p:cNvPr>
          <p:cNvSpPr>
            <a:spLocks noGrp="1"/>
          </p:cNvSpPr>
          <p:nvPr>
            <p:ph type="body" sz="quarter" idx="16"/>
          </p:nvPr>
        </p:nvSpPr>
        <p:spPr>
          <a:xfrm>
            <a:off x="7505522" y="342369"/>
            <a:ext cx="2040714" cy="749126"/>
          </a:xfrm>
        </p:spPr>
        <p:txBody>
          <a:bodyPr/>
          <a:lstStyle/>
          <a:p>
            <a:pPr marL="180975" indent="-180975"/>
            <a:r>
              <a:rPr lang="sv-SE" sz="900" dirty="0"/>
              <a:t>2023-10-01--2027-09-30. Från 18 mån kan inköpscentralen säga upp avtalet med sex mån uppsägningstid.</a:t>
            </a:r>
          </a:p>
        </p:txBody>
      </p:sp>
      <p:sp>
        <p:nvSpPr>
          <p:cNvPr id="40" name="Platshållare för text 39">
            <a:extLst>
              <a:ext uri="{FF2B5EF4-FFF2-40B4-BE49-F238E27FC236}">
                <a16:creationId xmlns:a16="http://schemas.microsoft.com/office/drawing/2014/main" id="{112BEFA4-EC56-488E-8024-A636F9D6F37F}"/>
              </a:ext>
            </a:extLst>
          </p:cNvPr>
          <p:cNvSpPr>
            <a:spLocks noGrp="1"/>
          </p:cNvSpPr>
          <p:nvPr>
            <p:ph type="body" sz="quarter" idx="17"/>
          </p:nvPr>
        </p:nvSpPr>
        <p:spPr>
          <a:xfrm>
            <a:off x="7505522" y="1103798"/>
            <a:ext cx="2040714" cy="309309"/>
          </a:xfrm>
        </p:spPr>
        <p:txBody>
          <a:bodyPr/>
          <a:lstStyle/>
          <a:p>
            <a:r>
              <a:rPr lang="sv-SE" dirty="0"/>
              <a:t>Avropsmodell</a:t>
            </a:r>
          </a:p>
        </p:txBody>
      </p:sp>
      <p:sp>
        <p:nvSpPr>
          <p:cNvPr id="21" name="Platshållare för text 20">
            <a:extLst>
              <a:ext uri="{FF2B5EF4-FFF2-40B4-BE49-F238E27FC236}">
                <a16:creationId xmlns:a16="http://schemas.microsoft.com/office/drawing/2014/main" id="{AC88E1A4-DA1D-4203-984E-1B4B1D7CE037}"/>
              </a:ext>
            </a:extLst>
          </p:cNvPr>
          <p:cNvSpPr>
            <a:spLocks noGrp="1"/>
          </p:cNvSpPr>
          <p:nvPr>
            <p:ph type="body" sz="quarter" idx="18"/>
          </p:nvPr>
        </p:nvSpPr>
        <p:spPr>
          <a:xfrm>
            <a:off x="7505522" y="1402279"/>
            <a:ext cx="2040714" cy="986897"/>
          </a:xfrm>
        </p:spPr>
        <p:txBody>
          <a:bodyPr/>
          <a:lstStyle/>
          <a:p>
            <a:r>
              <a:rPr lang="sv-SE" sz="900" dirty="0">
                <a:effectLst/>
                <a:ea typeface="Calibri" panose="020F0502020204030204" pitchFamily="34" charset="0"/>
                <a:cs typeface="Times New Roman" panose="02020603050405020304" pitchFamily="18" charset="0"/>
              </a:rPr>
              <a:t>Beställningar ska kunna ske skriftligt till leverantörerna via e-post, kundtjänst och webbutik. Beställning ska kunna ske </a:t>
            </a:r>
            <a:r>
              <a:rPr lang="sv-SE" sz="900" dirty="0">
                <a:ea typeface="Calibri" panose="020F0502020204030204" pitchFamily="34" charset="0"/>
                <a:cs typeface="Times New Roman" panose="02020603050405020304" pitchFamily="18" charset="0"/>
              </a:rPr>
              <a:t>via </a:t>
            </a:r>
            <a:r>
              <a:rPr lang="sv-SE" sz="900" dirty="0">
                <a:effectLst/>
                <a:ea typeface="Calibri" panose="020F0502020204030204" pitchFamily="34" charset="0"/>
                <a:cs typeface="Times New Roman" panose="02020603050405020304" pitchFamily="18" charset="0"/>
              </a:rPr>
              <a:t>e-handelssystem. </a:t>
            </a:r>
          </a:p>
          <a:p>
            <a:r>
              <a:rPr lang="sv-SE" sz="900" dirty="0">
                <a:ea typeface="Calibri" panose="020F0502020204030204" pitchFamily="34" charset="0"/>
                <a:cs typeface="Times New Roman" panose="02020603050405020304" pitchFamily="18" charset="0"/>
              </a:rPr>
              <a:t>Vid respektive </a:t>
            </a:r>
            <a:r>
              <a:rPr lang="sv-SE" sz="900" dirty="0" err="1">
                <a:ea typeface="Calibri" panose="020F0502020204030204" pitchFamily="34" charset="0"/>
                <a:cs typeface="Times New Roman" panose="02020603050405020304" pitchFamily="18" charset="0"/>
              </a:rPr>
              <a:t>prisbilaga</a:t>
            </a:r>
            <a:r>
              <a:rPr lang="sv-SE" sz="900" dirty="0">
                <a:ea typeface="Calibri" panose="020F0502020204030204" pitchFamily="34" charset="0"/>
                <a:cs typeface="Times New Roman" panose="02020603050405020304" pitchFamily="18" charset="0"/>
              </a:rPr>
              <a:t> nedan anges hur avropen </a:t>
            </a:r>
            <a:r>
              <a:rPr lang="sv-SE" sz="900">
                <a:ea typeface="Calibri" panose="020F0502020204030204" pitchFamily="34" charset="0"/>
                <a:cs typeface="Times New Roman" panose="02020603050405020304" pitchFamily="18" charset="0"/>
              </a:rPr>
              <a:t>ska ske.  </a:t>
            </a:r>
            <a:endParaRPr lang="sv-SE" sz="900" dirty="0">
              <a:effectLst/>
              <a:ea typeface="Calibri" panose="020F0502020204030204" pitchFamily="34" charset="0"/>
              <a:cs typeface="Times New Roman" panose="02020603050405020304" pitchFamily="18" charset="0"/>
            </a:endParaRPr>
          </a:p>
          <a:p>
            <a:endParaRPr lang="sv-SE" dirty="0"/>
          </a:p>
        </p:txBody>
      </p:sp>
      <p:sp>
        <p:nvSpPr>
          <p:cNvPr id="42" name="Platshållare för text 41">
            <a:extLst>
              <a:ext uri="{FF2B5EF4-FFF2-40B4-BE49-F238E27FC236}">
                <a16:creationId xmlns:a16="http://schemas.microsoft.com/office/drawing/2014/main" id="{1D1F074E-1599-44D0-904C-51B6AFFCBF2D}"/>
              </a:ext>
            </a:extLst>
          </p:cNvPr>
          <p:cNvSpPr>
            <a:spLocks noGrp="1"/>
          </p:cNvSpPr>
          <p:nvPr>
            <p:ph type="body" sz="quarter" idx="19"/>
          </p:nvPr>
        </p:nvSpPr>
        <p:spPr>
          <a:xfrm>
            <a:off x="7513178" y="2445426"/>
            <a:ext cx="2040714" cy="309309"/>
          </a:xfrm>
        </p:spPr>
        <p:txBody>
          <a:bodyPr/>
          <a:lstStyle/>
          <a:p>
            <a:r>
              <a:rPr lang="sv-SE" dirty="0"/>
              <a:t>Leverantörer </a:t>
            </a:r>
          </a:p>
        </p:txBody>
      </p:sp>
      <p:sp>
        <p:nvSpPr>
          <p:cNvPr id="22" name="Platshållare för text 21">
            <a:extLst>
              <a:ext uri="{FF2B5EF4-FFF2-40B4-BE49-F238E27FC236}">
                <a16:creationId xmlns:a16="http://schemas.microsoft.com/office/drawing/2014/main" id="{09F98FB2-3473-461D-A962-A25203F472F4}"/>
              </a:ext>
            </a:extLst>
          </p:cNvPr>
          <p:cNvSpPr>
            <a:spLocks noGrp="1"/>
          </p:cNvSpPr>
          <p:nvPr>
            <p:ph type="body" sz="quarter" idx="20"/>
          </p:nvPr>
        </p:nvSpPr>
        <p:spPr>
          <a:xfrm>
            <a:off x="7513178" y="2754768"/>
            <a:ext cx="2040714" cy="1018764"/>
          </a:xfrm>
        </p:spPr>
        <p:txBody>
          <a:bodyPr/>
          <a:lstStyle/>
          <a:p>
            <a:pPr marL="87313" indent="-87313">
              <a:buFont typeface="Arial" panose="020B0604020202020204" pitchFamily="34" charset="0"/>
              <a:buChar char="•"/>
            </a:pPr>
            <a:r>
              <a:rPr lang="sv-SE" sz="900" dirty="0" err="1">
                <a:cs typeface="Times New Roman" panose="02020603050405020304" pitchFamily="18" charset="0"/>
              </a:rPr>
              <a:t>Corima</a:t>
            </a:r>
            <a:r>
              <a:rPr lang="sv-SE" sz="900" dirty="0">
                <a:cs typeface="Times New Roman" panose="02020603050405020304" pitchFamily="18" charset="0"/>
              </a:rPr>
              <a:t> AB – delområde 5</a:t>
            </a:r>
          </a:p>
          <a:p>
            <a:pPr marL="87313" indent="-87313">
              <a:buFont typeface="Arial" panose="020B0604020202020204" pitchFamily="34" charset="0"/>
              <a:buChar char="•"/>
            </a:pPr>
            <a:r>
              <a:rPr lang="sv-SE" sz="900" dirty="0" err="1">
                <a:cs typeface="Times New Roman" panose="02020603050405020304" pitchFamily="18" charset="0"/>
              </a:rPr>
              <a:t>Lyreco</a:t>
            </a:r>
            <a:r>
              <a:rPr lang="sv-SE" sz="900" dirty="0">
                <a:cs typeface="Times New Roman" panose="02020603050405020304" pitchFamily="18" charset="0"/>
              </a:rPr>
              <a:t> Sverige AB - delområde 2, 3, 4 och 5</a:t>
            </a:r>
          </a:p>
          <a:p>
            <a:pPr marL="87313" indent="-87313">
              <a:buFont typeface="Arial" panose="020B0604020202020204" pitchFamily="34" charset="0"/>
              <a:buChar char="•"/>
            </a:pPr>
            <a:r>
              <a:rPr lang="sv-SE" sz="900" dirty="0" err="1">
                <a:cs typeface="Times New Roman" panose="02020603050405020304" pitchFamily="18" charset="0"/>
              </a:rPr>
              <a:t>Olsonic</a:t>
            </a:r>
            <a:r>
              <a:rPr lang="sv-SE" sz="900" dirty="0">
                <a:cs typeface="Times New Roman" panose="02020603050405020304" pitchFamily="18" charset="0"/>
              </a:rPr>
              <a:t> AB – delområde 5</a:t>
            </a:r>
          </a:p>
          <a:p>
            <a:pPr marL="87313" indent="-87313">
              <a:buFont typeface="Arial" panose="020B0604020202020204" pitchFamily="34" charset="0"/>
              <a:buChar char="•"/>
            </a:pPr>
            <a:r>
              <a:rPr lang="sv-SE" sz="900" dirty="0">
                <a:cs typeface="Times New Roman" panose="02020603050405020304" pitchFamily="18" charset="0"/>
              </a:rPr>
              <a:t>Perfect Print Sverige AB – delområde 4</a:t>
            </a:r>
          </a:p>
          <a:p>
            <a:endParaRPr lang="sv-SE" dirty="0"/>
          </a:p>
        </p:txBody>
      </p:sp>
      <p:sp>
        <p:nvSpPr>
          <p:cNvPr id="44" name="Platshållare för text 43">
            <a:extLst>
              <a:ext uri="{FF2B5EF4-FFF2-40B4-BE49-F238E27FC236}">
                <a16:creationId xmlns:a16="http://schemas.microsoft.com/office/drawing/2014/main" id="{1C719202-A229-465C-81CE-37313F34C269}"/>
              </a:ext>
            </a:extLst>
          </p:cNvPr>
          <p:cNvSpPr>
            <a:spLocks noGrp="1"/>
          </p:cNvSpPr>
          <p:nvPr>
            <p:ph type="body" sz="quarter" idx="21"/>
          </p:nvPr>
        </p:nvSpPr>
        <p:spPr>
          <a:xfrm>
            <a:off x="7505522" y="3773532"/>
            <a:ext cx="2040714" cy="309309"/>
          </a:xfrm>
        </p:spPr>
        <p:txBody>
          <a:bodyPr/>
          <a:lstStyle/>
          <a:p>
            <a:r>
              <a:rPr lang="sv-SE" dirty="0"/>
              <a:t>Pris och sortiment</a:t>
            </a:r>
          </a:p>
        </p:txBody>
      </p:sp>
      <p:sp>
        <p:nvSpPr>
          <p:cNvPr id="23" name="Platshållare för text 22">
            <a:extLst>
              <a:ext uri="{FF2B5EF4-FFF2-40B4-BE49-F238E27FC236}">
                <a16:creationId xmlns:a16="http://schemas.microsoft.com/office/drawing/2014/main" id="{AB700810-63FD-420D-9196-451E6678ECC2}"/>
              </a:ext>
            </a:extLst>
          </p:cNvPr>
          <p:cNvSpPr>
            <a:spLocks noGrp="1"/>
          </p:cNvSpPr>
          <p:nvPr>
            <p:ph type="body" sz="quarter" idx="22"/>
          </p:nvPr>
        </p:nvSpPr>
        <p:spPr>
          <a:xfrm>
            <a:off x="7505523" y="4082618"/>
            <a:ext cx="2040713" cy="2191661"/>
          </a:xfrm>
        </p:spPr>
        <p:txBody>
          <a:bodyPr/>
          <a:lstStyle/>
          <a:p>
            <a:pPr marL="0" indent="0">
              <a:buNone/>
            </a:pPr>
            <a:r>
              <a:rPr lang="sv-SE" sz="800" dirty="0">
                <a:effectLst/>
                <a:ea typeface="Calibri" panose="020F0502020204030204" pitchFamily="34" charset="0"/>
                <a:cs typeface="Times New Roman" panose="02020603050405020304" pitchFamily="18" charset="0"/>
              </a:rPr>
              <a:t>Rangordningen anges i ( ) samt särskild fördelningsnyckel (fördelningsnyckel ) anges vid respektive leverantörs prislista.</a:t>
            </a:r>
            <a:endParaRPr lang="sv-SE" dirty="0">
              <a:effectLst/>
              <a:ea typeface="Calibri" panose="020F0502020204030204" pitchFamily="34" charset="0"/>
              <a:cs typeface="Times New Roman" panose="02020603050405020304" pitchFamily="18" charset="0"/>
            </a:endParaRPr>
          </a:p>
          <a:p>
            <a:r>
              <a:rPr lang="sv-SE" sz="900" dirty="0" err="1">
                <a:effectLst/>
                <a:ea typeface="Calibri" panose="020F0502020204030204" pitchFamily="34" charset="0"/>
                <a:cs typeface="Times New Roman" panose="02020603050405020304" pitchFamily="18" charset="0"/>
              </a:rPr>
              <a:t>Corima</a:t>
            </a:r>
            <a:r>
              <a:rPr lang="sv-SE" sz="900" dirty="0">
                <a:effectLst/>
                <a:ea typeface="Calibri" panose="020F0502020204030204" pitchFamily="34" charset="0"/>
                <a:cs typeface="Times New Roman" panose="02020603050405020304" pitchFamily="18" charset="0"/>
              </a:rPr>
              <a:t> AB Bilaga 04 (fördelningsnyckel) – Prislista</a:t>
            </a:r>
          </a:p>
          <a:p>
            <a:pPr marL="0" indent="0">
              <a:buNone/>
            </a:pPr>
            <a:endParaRPr lang="sv-SE" sz="900" dirty="0">
              <a:ea typeface="Calibri" panose="020F0502020204030204" pitchFamily="34" charset="0"/>
              <a:cs typeface="Times New Roman" panose="02020603050405020304" pitchFamily="18" charset="0"/>
            </a:endParaRPr>
          </a:p>
          <a:p>
            <a:r>
              <a:rPr lang="sv-SE" sz="900" dirty="0" err="1">
                <a:ea typeface="Calibri" panose="020F0502020204030204" pitchFamily="34" charset="0"/>
                <a:cs typeface="Times New Roman" panose="02020603050405020304" pitchFamily="18" charset="0"/>
              </a:rPr>
              <a:t>Lyreco</a:t>
            </a:r>
            <a:r>
              <a:rPr lang="sv-SE" sz="900" dirty="0">
                <a:ea typeface="Calibri" panose="020F0502020204030204" pitchFamily="34" charset="0"/>
                <a:cs typeface="Times New Roman" panose="02020603050405020304" pitchFamily="18" charset="0"/>
              </a:rPr>
              <a:t> Sverige AB, Bilaga 04, 05, 06 (2) och 07 (fördelningsnyckel) – Prislista</a:t>
            </a:r>
          </a:p>
          <a:p>
            <a:pPr marL="0" indent="0">
              <a:buNone/>
            </a:pPr>
            <a:endParaRPr lang="sv-SE" sz="900" dirty="0">
              <a:ea typeface="Calibri" panose="020F0502020204030204" pitchFamily="34" charset="0"/>
              <a:cs typeface="Times New Roman" panose="02020603050405020304" pitchFamily="18" charset="0"/>
            </a:endParaRPr>
          </a:p>
          <a:p>
            <a:r>
              <a:rPr lang="sv-SE" sz="900" dirty="0" err="1">
                <a:ea typeface="Calibri" panose="020F0502020204030204" pitchFamily="34" charset="0"/>
                <a:cs typeface="Times New Roman" panose="02020603050405020304" pitchFamily="18" charset="0"/>
              </a:rPr>
              <a:t>Olsonic</a:t>
            </a:r>
            <a:r>
              <a:rPr lang="sv-SE" sz="900" dirty="0">
                <a:ea typeface="Calibri" panose="020F0502020204030204" pitchFamily="34" charset="0"/>
                <a:cs typeface="Times New Roman" panose="02020603050405020304" pitchFamily="18" charset="0"/>
              </a:rPr>
              <a:t> AB Bilaga 04 (fördelningsnyckel)- Prislista</a:t>
            </a:r>
          </a:p>
          <a:p>
            <a:pPr marL="0" indent="0">
              <a:buNone/>
            </a:pPr>
            <a:endParaRPr lang="sv-SE" sz="900" dirty="0">
              <a:effectLst/>
              <a:ea typeface="Calibri" panose="020F0502020204030204" pitchFamily="34" charset="0"/>
              <a:cs typeface="Times New Roman" panose="02020603050405020304" pitchFamily="18" charset="0"/>
            </a:endParaRPr>
          </a:p>
          <a:p>
            <a:r>
              <a:rPr lang="sv-SE" sz="900" dirty="0" err="1">
                <a:effectLst/>
                <a:ea typeface="Calibri" panose="020F0502020204030204" pitchFamily="34" charset="0"/>
                <a:cs typeface="Times New Roman" panose="02020603050405020304" pitchFamily="18" charset="0"/>
              </a:rPr>
              <a:t>Perfect</a:t>
            </a:r>
            <a:r>
              <a:rPr lang="sv-SE" sz="900" dirty="0">
                <a:effectLst/>
                <a:ea typeface="Calibri" panose="020F0502020204030204" pitchFamily="34" charset="0"/>
                <a:cs typeface="Times New Roman" panose="02020603050405020304" pitchFamily="18" charset="0"/>
              </a:rPr>
              <a:t> Print Sverige AB -Bilaga 04 -  Prislista (1)</a:t>
            </a:r>
            <a:endParaRPr lang="sv-SE" sz="900" dirty="0"/>
          </a:p>
        </p:txBody>
      </p:sp>
      <p:sp>
        <p:nvSpPr>
          <p:cNvPr id="48" name="Platshållare för text 47">
            <a:extLst>
              <a:ext uri="{FF2B5EF4-FFF2-40B4-BE49-F238E27FC236}">
                <a16:creationId xmlns:a16="http://schemas.microsoft.com/office/drawing/2014/main" id="{BEB1CE12-2113-4DFA-9A2F-235E68C596D9}"/>
              </a:ext>
            </a:extLst>
          </p:cNvPr>
          <p:cNvSpPr>
            <a:spLocks noGrp="1"/>
          </p:cNvSpPr>
          <p:nvPr>
            <p:ph type="body" sz="quarter" idx="25"/>
          </p:nvPr>
        </p:nvSpPr>
        <p:spPr>
          <a:xfrm>
            <a:off x="9704089" y="1684339"/>
            <a:ext cx="2243089" cy="259137"/>
          </a:xfrm>
        </p:spPr>
        <p:txBody>
          <a:bodyPr/>
          <a:lstStyle/>
          <a:p>
            <a:r>
              <a:rPr lang="sv-SE" dirty="0"/>
              <a:t>Leveransvillkor</a:t>
            </a:r>
          </a:p>
        </p:txBody>
      </p:sp>
      <p:sp>
        <p:nvSpPr>
          <p:cNvPr id="25" name="Platshållare för text 24">
            <a:extLst>
              <a:ext uri="{FF2B5EF4-FFF2-40B4-BE49-F238E27FC236}">
                <a16:creationId xmlns:a16="http://schemas.microsoft.com/office/drawing/2014/main" id="{2E670408-143D-4E4A-A77C-640710135AFC}"/>
              </a:ext>
            </a:extLst>
          </p:cNvPr>
          <p:cNvSpPr>
            <a:spLocks noGrp="1"/>
          </p:cNvSpPr>
          <p:nvPr>
            <p:ph type="body" sz="quarter" idx="26"/>
          </p:nvPr>
        </p:nvSpPr>
        <p:spPr>
          <a:xfrm>
            <a:off x="9704090" y="1935300"/>
            <a:ext cx="2243087" cy="2849554"/>
          </a:xfrm>
        </p:spPr>
        <p:txBody>
          <a:bodyPr/>
          <a:lstStyle/>
          <a:p>
            <a:r>
              <a:rPr lang="sv-SE" sz="900" dirty="0">
                <a:effectLst/>
                <a:ea typeface="Calibri" panose="020F0502020204030204" pitchFamily="34" charset="0"/>
                <a:cs typeface="Times New Roman" panose="02020603050405020304" pitchFamily="18" charset="0"/>
              </a:rPr>
              <a:t>Löpande leveranser – senast inom 5 arbetsdagar</a:t>
            </a:r>
          </a:p>
          <a:p>
            <a:r>
              <a:rPr lang="sv-SE" sz="900" dirty="0">
                <a:effectLst/>
                <a:ea typeface="Calibri" panose="020F0502020204030204" pitchFamily="34" charset="0"/>
                <a:cs typeface="Times New Roman" panose="02020603050405020304" pitchFamily="18" charset="0"/>
              </a:rPr>
              <a:t>DDP, </a:t>
            </a:r>
            <a:r>
              <a:rPr lang="sv-SE" sz="900" dirty="0" err="1">
                <a:effectLst/>
                <a:ea typeface="Calibri" panose="020F0502020204030204" pitchFamily="34" charset="0"/>
                <a:cs typeface="Times New Roman" panose="02020603050405020304" pitchFamily="18" charset="0"/>
              </a:rPr>
              <a:t>Incoterms</a:t>
            </a:r>
            <a:r>
              <a:rPr lang="sv-SE" sz="900" dirty="0">
                <a:effectLst/>
                <a:ea typeface="Calibri" panose="020F0502020204030204" pitchFamily="34" charset="0"/>
                <a:cs typeface="Times New Roman" panose="02020603050405020304" pitchFamily="18" charset="0"/>
              </a:rPr>
              <a:t> 2020. Leverantören står för alla risker och kostnader fram till att godset finns tillgängliga på den angivna platsen. Leverantören står äve</a:t>
            </a:r>
            <a:r>
              <a:rPr lang="sv-SE" sz="900" dirty="0">
                <a:ea typeface="Calibri" panose="020F0502020204030204" pitchFamily="34" charset="0"/>
                <a:cs typeface="Times New Roman" panose="02020603050405020304" pitchFamily="18" charset="0"/>
              </a:rPr>
              <a:t>n för importklarering. </a:t>
            </a:r>
          </a:p>
          <a:p>
            <a:r>
              <a:rPr lang="sv-SE" sz="900" dirty="0">
                <a:effectLst/>
                <a:ea typeface="Calibri" panose="020F0502020204030204" pitchFamily="34" charset="0"/>
                <a:cs typeface="Times New Roman" panose="02020603050405020304" pitchFamily="18" charset="0"/>
              </a:rPr>
              <a:t>Följesede</a:t>
            </a:r>
            <a:r>
              <a:rPr lang="sv-SE" sz="900" dirty="0">
                <a:ea typeface="Calibri" panose="020F0502020204030204" pitchFamily="34" charset="0"/>
                <a:cs typeface="Times New Roman" panose="02020603050405020304" pitchFamily="18" charset="0"/>
              </a:rPr>
              <a:t>l med information om varor, artikelnummer, beställd kvantitet och levererad kvantitet ska medfölja varje varuleverans </a:t>
            </a:r>
          </a:p>
          <a:p>
            <a:r>
              <a:rPr lang="sv-SE" sz="900" dirty="0">
                <a:ea typeface="Calibri" panose="020F0502020204030204" pitchFamily="34" charset="0"/>
                <a:cs typeface="Times New Roman" panose="02020603050405020304" pitchFamily="18" charset="0"/>
              </a:rPr>
              <a:t>Fasta leveransdagar</a:t>
            </a:r>
          </a:p>
          <a:p>
            <a:r>
              <a:rPr lang="sv-SE" sz="900" dirty="0">
                <a:effectLst/>
                <a:ea typeface="Calibri" panose="020F0502020204030204" pitchFamily="34" charset="0"/>
                <a:cs typeface="Times New Roman" panose="02020603050405020304" pitchFamily="18" charset="0"/>
              </a:rPr>
              <a:t>Expressleverans max 400 SEK</a:t>
            </a:r>
          </a:p>
          <a:p>
            <a:r>
              <a:rPr lang="sv-SE" sz="900" dirty="0">
                <a:ea typeface="Calibri" panose="020F0502020204030204" pitchFamily="34" charset="0"/>
                <a:cs typeface="Times New Roman" panose="02020603050405020304" pitchFamily="18" charset="0"/>
              </a:rPr>
              <a:t>Utökad leveranstjänst max 175 SEK per påbörjad kvart</a:t>
            </a:r>
          </a:p>
          <a:p>
            <a:r>
              <a:rPr lang="sv-SE" sz="900" dirty="0">
                <a:ea typeface="Calibri" panose="020F0502020204030204" pitchFamily="34" charset="0"/>
                <a:cs typeface="Times New Roman" panose="02020603050405020304" pitchFamily="18" charset="0"/>
              </a:rPr>
              <a:t>Småorderavgift 125 SEK om beställningsvärdet understiger 250 SEK, e</a:t>
            </a:r>
            <a:r>
              <a:rPr lang="sv-SE" sz="900" dirty="0">
                <a:effectLst/>
                <a:ea typeface="Calibri" panose="020F0502020204030204" pitchFamily="34" charset="0"/>
                <a:cs typeface="Times New Roman" panose="02020603050405020304" pitchFamily="18" charset="0"/>
              </a:rPr>
              <a:t>xklusive mervärdesskatt</a:t>
            </a:r>
          </a:p>
          <a:p>
            <a:r>
              <a:rPr lang="sv-SE" sz="900" dirty="0"/>
              <a:t>Leverantören ska medverka till samordnad varudistribution</a:t>
            </a:r>
            <a:endParaRPr lang="sv-SE" sz="900" dirty="0">
              <a:effectLst/>
              <a:ea typeface="Calibri" panose="020F0502020204030204" pitchFamily="34" charset="0"/>
              <a:cs typeface="Times New Roman" panose="02020603050405020304" pitchFamily="18" charset="0"/>
            </a:endParaRPr>
          </a:p>
          <a:p>
            <a:endParaRPr lang="sv-SE" sz="900" dirty="0">
              <a:effectLst/>
              <a:ea typeface="Calibri" panose="020F0502020204030204" pitchFamily="34" charset="0"/>
              <a:cs typeface="Times New Roman" panose="02020603050405020304" pitchFamily="18" charset="0"/>
            </a:endParaRPr>
          </a:p>
          <a:p>
            <a:endParaRPr lang="sv-SE" dirty="0">
              <a:latin typeface="Corbel" panose="020B0503020204020204" pitchFamily="34" charset="0"/>
              <a:ea typeface="Calibri" panose="020F0502020204030204" pitchFamily="34" charset="0"/>
              <a:cs typeface="Times New Roman" panose="02020603050405020304" pitchFamily="18" charset="0"/>
            </a:endParaRPr>
          </a:p>
          <a:p>
            <a:endParaRPr lang="sv-SE" dirty="0">
              <a:effectLst/>
              <a:latin typeface="Corbel" panose="020B0503020204020204" pitchFamily="34" charset="0"/>
              <a:ea typeface="Calibri" panose="020F0502020204030204" pitchFamily="34" charset="0"/>
              <a:cs typeface="Times New Roman" panose="02020603050405020304" pitchFamily="18" charset="0"/>
            </a:endParaRPr>
          </a:p>
          <a:p>
            <a:endParaRPr lang="sv-SE" dirty="0"/>
          </a:p>
        </p:txBody>
      </p:sp>
      <p:pic>
        <p:nvPicPr>
          <p:cNvPr id="28" name="Bild 67">
            <a:extLst>
              <a:ext uri="{FF2B5EF4-FFF2-40B4-BE49-F238E27FC236}">
                <a16:creationId xmlns:a16="http://schemas.microsoft.com/office/drawing/2014/main" id="{0F4504B1-84E4-4D87-AEE9-ED0B57F848D9}"/>
              </a:ext>
            </a:extLst>
          </p:cNvPr>
          <p:cNvPicPr>
            <a:picLocks noGrp="1" noChangeAspect="1"/>
          </p:cNvPicPr>
          <p:nvPr>
            <p:ph type="pic" sz="quarter" idx="40"/>
          </p:nvPr>
        </p:nvPicPr>
        <p:blipFill>
          <a:blip r:embed="rId2">
            <a:extLst>
              <a:ext uri="{96DAC541-7B7A-43D3-8B79-37D633B846F1}">
                <asvg:svgBlip xmlns:asvg="http://schemas.microsoft.com/office/drawing/2016/SVG/main" r:embed="rId3"/>
              </a:ext>
            </a:extLst>
          </a:blip>
          <a:srcRect l="88" r="88"/>
          <a:stretch>
            <a:fillRect/>
          </a:stretch>
        </p:blipFill>
        <p:spPr>
          <a:prstGeom prst="rect">
            <a:avLst/>
          </a:prstGeom>
        </p:spPr>
      </p:pic>
    </p:spTree>
    <p:extLst>
      <p:ext uri="{BB962C8B-B14F-4D97-AF65-F5344CB8AC3E}">
        <p14:creationId xmlns:p14="http://schemas.microsoft.com/office/powerpoint/2010/main" val="1440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C4BFFA-5C9C-45B9-8DA4-C2C0EA70D2B2}"/>
              </a:ext>
            </a:extLst>
          </p:cNvPr>
          <p:cNvSpPr>
            <a:spLocks noGrp="1"/>
          </p:cNvSpPr>
          <p:nvPr>
            <p:ph type="body" sz="quarter" idx="15"/>
          </p:nvPr>
        </p:nvSpPr>
        <p:spPr>
          <a:xfrm>
            <a:off x="435775" y="1450406"/>
            <a:ext cx="4680000" cy="309309"/>
          </a:xfrm>
        </p:spPr>
        <p:txBody>
          <a:bodyPr/>
          <a:lstStyle/>
          <a:p>
            <a:r>
              <a:rPr lang="sv-SE" dirty="0"/>
              <a:t>Omfattning</a:t>
            </a:r>
          </a:p>
        </p:txBody>
      </p:sp>
      <p:sp>
        <p:nvSpPr>
          <p:cNvPr id="8" name="Platshållare för text 7">
            <a:extLst>
              <a:ext uri="{FF2B5EF4-FFF2-40B4-BE49-F238E27FC236}">
                <a16:creationId xmlns:a16="http://schemas.microsoft.com/office/drawing/2014/main" id="{1D0B2195-1754-4B54-8F0E-D28F6BD9FCBE}"/>
              </a:ext>
            </a:extLst>
          </p:cNvPr>
          <p:cNvSpPr>
            <a:spLocks noGrp="1"/>
          </p:cNvSpPr>
          <p:nvPr>
            <p:ph type="body" sz="quarter" idx="16"/>
          </p:nvPr>
        </p:nvSpPr>
        <p:spPr>
          <a:xfrm>
            <a:off x="435775" y="1791320"/>
            <a:ext cx="4616621" cy="2173680"/>
          </a:xfrm>
        </p:spPr>
        <p:txBody>
          <a:bodyPr/>
          <a:lstStyle/>
          <a:p>
            <a:pPr marL="0" indent="0">
              <a:buNone/>
            </a:pPr>
            <a:r>
              <a:rPr lang="sv-SE" sz="900" dirty="0"/>
              <a:t>Ramavtalet omfattar material för kontor och skola, skriv- och räknehäften, standardtillbehör till datorer och skrivare samt ergonomiska tillbehör. </a:t>
            </a:r>
          </a:p>
          <a:p>
            <a:pPr marL="0" indent="0">
              <a:buNone/>
            </a:pPr>
            <a:endParaRPr lang="sv-SE" sz="900" dirty="0"/>
          </a:p>
          <a:p>
            <a:pPr marL="0" indent="0">
              <a:buNone/>
            </a:pPr>
            <a:r>
              <a:rPr lang="sv-SE" sz="900" dirty="0"/>
              <a:t>Leverantörerna erbjuder ett brett urval artiklar inom respektive delområde och tillgodoser olika behov och målgrupper.  </a:t>
            </a:r>
          </a:p>
          <a:p>
            <a:pPr marL="0" indent="0">
              <a:buNone/>
            </a:pPr>
            <a:endParaRPr lang="sv-SE" sz="900" dirty="0"/>
          </a:p>
          <a:p>
            <a:r>
              <a:rPr lang="sv-SE" sz="900" dirty="0"/>
              <a:t>Delområde 2 och 3  – Material för kontor och skola innehåller pennor, korrigering och linjal, skrivbordstillbehör såsom hålslag, pennställ mm, saxar, lim och fästmaterial, pärmar och sortering, papper, block och blanketter, planeringstillbehör, skolmaterial, skriv och räknehäften för skola samt batterier.  </a:t>
            </a:r>
          </a:p>
          <a:p>
            <a:pPr marL="0" indent="0">
              <a:buNone/>
            </a:pPr>
            <a:endParaRPr lang="sv-SE" sz="900" dirty="0"/>
          </a:p>
          <a:p>
            <a:r>
              <a:rPr lang="sv-SE" sz="900" dirty="0"/>
              <a:t>Delområde 4 – Standardtillbehör till datorer och skrivare innehåller datortillbehör, skrivartillbehör såsom tonerkassetter och bläckpatroner</a:t>
            </a:r>
          </a:p>
          <a:p>
            <a:endParaRPr lang="sv-SE" sz="900" dirty="0"/>
          </a:p>
          <a:p>
            <a:r>
              <a:rPr lang="sv-SE" sz="900" dirty="0"/>
              <a:t>Delområde 5 - Ergonomiska tillbehör. </a:t>
            </a:r>
          </a:p>
          <a:p>
            <a:pPr marL="0" indent="0">
              <a:buNone/>
            </a:pPr>
            <a:endParaRPr lang="sv-SE" sz="1050" dirty="0">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p>
          <a:p>
            <a:endParaRPr lang="sv-SE" dirty="0"/>
          </a:p>
          <a:p>
            <a:endParaRPr lang="sv-SE" dirty="0"/>
          </a:p>
        </p:txBody>
      </p:sp>
      <p:sp>
        <p:nvSpPr>
          <p:cNvPr id="9" name="Platshållare för text 8">
            <a:extLst>
              <a:ext uri="{FF2B5EF4-FFF2-40B4-BE49-F238E27FC236}">
                <a16:creationId xmlns:a16="http://schemas.microsoft.com/office/drawing/2014/main" id="{5C6A81D6-25BC-498B-9656-0E853C9E8594}"/>
              </a:ext>
            </a:extLst>
          </p:cNvPr>
          <p:cNvSpPr>
            <a:spLocks noGrp="1"/>
          </p:cNvSpPr>
          <p:nvPr>
            <p:ph type="body" sz="quarter" idx="20"/>
          </p:nvPr>
        </p:nvSpPr>
        <p:spPr>
          <a:xfrm>
            <a:off x="445465" y="4304615"/>
            <a:ext cx="4606928" cy="167907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900" b="0" i="0" u="none" strike="noStrike" cap="none" normalizeH="0" baseline="0" dirty="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None/>
              <a:tabLst/>
            </a:pPr>
            <a:r>
              <a:rPr lang="sv-SE" sz="900" dirty="0"/>
              <a:t>Adda Inköpscentral genomför flera typer av revisioner under ett ramavtals löptid.</a:t>
            </a:r>
          </a:p>
          <a:p>
            <a:pPr marL="0" marR="0" lvl="0" indent="0" algn="l" defTabSz="914400" rtl="0" eaLnBrk="0" fontAlgn="base" latinLnBrk="0" hangingPunct="0">
              <a:lnSpc>
                <a:spcPct val="100000"/>
              </a:lnSpc>
              <a:spcBef>
                <a:spcPct val="0"/>
              </a:spcBef>
              <a:spcAft>
                <a:spcPct val="0"/>
              </a:spcAft>
              <a:buClrTx/>
              <a:buSzTx/>
              <a:buFontTx/>
              <a:buChar char="•"/>
              <a:tabLst/>
            </a:pPr>
            <a:endParaRPr lang="sv-SE" sz="900" dirty="0"/>
          </a:p>
          <a:p>
            <a:pPr marL="0" marR="0" lvl="0" indent="0" algn="l" defTabSz="914400" rtl="0" eaLnBrk="0" fontAlgn="base" latinLnBrk="0" hangingPunct="0">
              <a:lnSpc>
                <a:spcPct val="100000"/>
              </a:lnSpc>
              <a:spcBef>
                <a:spcPct val="0"/>
              </a:spcBef>
              <a:spcAft>
                <a:spcPct val="0"/>
              </a:spcAft>
              <a:buClrTx/>
              <a:buSzTx/>
              <a:buNone/>
              <a:tabLst/>
            </a:pPr>
            <a:r>
              <a:rPr lang="sv-SE" sz="900" dirty="0"/>
              <a:t>Följande revisioner inom olika områden kan genomföras för det enskilda ramavtalet; </a:t>
            </a:r>
          </a:p>
          <a:p>
            <a:pPr marL="0" marR="0" lvl="0" indent="0" algn="l" defTabSz="914400" rtl="0" eaLnBrk="0" fontAlgn="base" latinLnBrk="0" hangingPunct="0">
              <a:lnSpc>
                <a:spcPct val="100000"/>
              </a:lnSpc>
              <a:spcBef>
                <a:spcPct val="0"/>
              </a:spcBef>
              <a:spcAft>
                <a:spcPct val="0"/>
              </a:spcAft>
              <a:buClrTx/>
              <a:buSzTx/>
              <a:buNone/>
              <a:tabLst/>
            </a:pPr>
            <a:endParaRPr lang="sv-SE" sz="900" dirty="0"/>
          </a:p>
          <a:p>
            <a:pPr marL="171450" marR="0" lvl="0" indent="-171450" fontAlgn="base">
              <a:spcAft>
                <a:spcPct val="0"/>
              </a:spcAft>
              <a:buSzTx/>
              <a:buFont typeface="Arial" panose="020B0604020202020204" pitchFamily="34" charset="0"/>
              <a:buChar char="•"/>
              <a:tabLst/>
            </a:pPr>
            <a:r>
              <a:rPr lang="sv-SE" sz="900" dirty="0"/>
              <a:t>Ekonomisk redovision</a:t>
            </a:r>
          </a:p>
          <a:p>
            <a:pPr marL="171450" marR="0" lvl="0" indent="-171450" fontAlgn="base">
              <a:spcAft>
                <a:spcPct val="0"/>
              </a:spcAft>
              <a:buSzTx/>
              <a:buFont typeface="Arial" panose="020B0604020202020204" pitchFamily="34" charset="0"/>
              <a:buChar char="•"/>
              <a:tabLst/>
            </a:pPr>
            <a:r>
              <a:rPr lang="sv-SE" sz="900" dirty="0"/>
              <a:t>Etiska och sociala krav</a:t>
            </a:r>
          </a:p>
          <a:p>
            <a:pPr marL="171450" marR="0" lvl="0" indent="-171450" fontAlgn="base">
              <a:spcAft>
                <a:spcPct val="0"/>
              </a:spcAft>
              <a:buSzTx/>
              <a:buFont typeface="Arial" panose="020B0604020202020204" pitchFamily="34" charset="0"/>
              <a:buChar char="•"/>
              <a:tabLst/>
            </a:pPr>
            <a:r>
              <a:rPr lang="sv-SE" sz="900" dirty="0"/>
              <a:t>Hållbarhetskrav samt i vissa förekommande upphandlingar även </a:t>
            </a:r>
          </a:p>
          <a:p>
            <a:pPr marL="171450" marR="0" lvl="0" indent="-171450" fontAlgn="base">
              <a:spcAft>
                <a:spcPct val="0"/>
              </a:spcAft>
              <a:buSzTx/>
              <a:buFont typeface="Arial" panose="020B0604020202020204" pitchFamily="34" charset="0"/>
              <a:buChar char="•"/>
              <a:tabLst/>
            </a:pPr>
            <a:r>
              <a:rPr lang="sv-SE" sz="900" dirty="0"/>
              <a:t>Arbetsrättsliga villkor.</a:t>
            </a:r>
          </a:p>
        </p:txBody>
      </p:sp>
      <p:sp>
        <p:nvSpPr>
          <p:cNvPr id="33" name="Platshållare för text 32">
            <a:extLst>
              <a:ext uri="{FF2B5EF4-FFF2-40B4-BE49-F238E27FC236}">
                <a16:creationId xmlns:a16="http://schemas.microsoft.com/office/drawing/2014/main" id="{34D21C94-6C90-4283-A6FD-413B41F62A2D}"/>
              </a:ext>
            </a:extLst>
          </p:cNvPr>
          <p:cNvSpPr>
            <a:spLocks noGrp="1"/>
          </p:cNvSpPr>
          <p:nvPr>
            <p:ph type="body" sz="quarter" idx="21"/>
          </p:nvPr>
        </p:nvSpPr>
        <p:spPr>
          <a:xfrm>
            <a:off x="5516223" y="1450406"/>
            <a:ext cx="4680000" cy="309309"/>
          </a:xfrm>
        </p:spPr>
        <p:txBody>
          <a:bodyPr/>
          <a:lstStyle/>
          <a:p>
            <a:r>
              <a:rPr lang="sv-SE" dirty="0"/>
              <a:t>Fördjupning</a:t>
            </a:r>
          </a:p>
        </p:txBody>
      </p:sp>
      <p:sp>
        <p:nvSpPr>
          <p:cNvPr id="10" name="Platshållare för text 9">
            <a:extLst>
              <a:ext uri="{FF2B5EF4-FFF2-40B4-BE49-F238E27FC236}">
                <a16:creationId xmlns:a16="http://schemas.microsoft.com/office/drawing/2014/main" id="{220CF050-7E44-4DEB-9D11-81BACEB557CE}"/>
              </a:ext>
            </a:extLst>
          </p:cNvPr>
          <p:cNvSpPr>
            <a:spLocks noGrp="1"/>
          </p:cNvSpPr>
          <p:nvPr>
            <p:ph type="body" sz="quarter" idx="22"/>
          </p:nvPr>
        </p:nvSpPr>
        <p:spPr>
          <a:xfrm>
            <a:off x="5516229" y="1772458"/>
            <a:ext cx="4679976" cy="2146335"/>
          </a:xfrm>
        </p:spPr>
        <p:txBody>
          <a:bodyPr/>
          <a:lstStyle/>
          <a:p>
            <a:pPr marL="171450" indent="-171450">
              <a:buFont typeface="Arial" panose="020B0604020202020204" pitchFamily="34" charset="0"/>
              <a:buChar char="•"/>
            </a:pPr>
            <a:r>
              <a:rPr lang="sv-SE" sz="900" dirty="0"/>
              <a:t>För detta ramavtalsområde har vi samarbetat med referensgrupp för att ställa relevanta krav inom de olika delområdena. Gruppen har representerats av personer från både kommun och region för att spegla det nationella behovet för det upphandlade sortimentet. </a:t>
            </a:r>
          </a:p>
          <a:p>
            <a:pPr marL="171450" indent="-171450">
              <a:buFont typeface="Arial" panose="020B0604020202020204" pitchFamily="34" charset="0"/>
              <a:buChar char="•"/>
            </a:pPr>
            <a:endParaRPr lang="sv-SE" sz="900" dirty="0"/>
          </a:p>
          <a:p>
            <a:pPr marL="171450" indent="-171450">
              <a:buFont typeface="Arial" panose="020B0604020202020204" pitchFamily="34" charset="0"/>
              <a:buChar char="•"/>
            </a:pPr>
            <a:r>
              <a:rPr lang="sv-SE" sz="900" dirty="0"/>
              <a:t>En stor vinst för dig i förhållande till tidigare ramavtal är att avtalet erbjuder ett bredare, behovsförankrat sortiment av kontors- och skolmaterial samt datortillbehör. </a:t>
            </a:r>
          </a:p>
          <a:p>
            <a:pPr marL="0" indent="0">
              <a:buNone/>
            </a:pPr>
            <a:endParaRPr lang="sv-SE" sz="900" dirty="0"/>
          </a:p>
          <a:p>
            <a:pPr marL="171450" indent="-171450">
              <a:buFont typeface="Arial" panose="020B0604020202020204" pitchFamily="34" charset="0"/>
              <a:buChar char="•"/>
            </a:pPr>
            <a:r>
              <a:rPr lang="sv-SE" sz="900" dirty="0"/>
              <a:t>E-handelskraven är också uppdaterade från </a:t>
            </a:r>
            <a:r>
              <a:rPr lang="sv-SE" sz="900"/>
              <a:t>tidigare ramavtal.  </a:t>
            </a:r>
          </a:p>
          <a:p>
            <a:pPr marL="0" indent="0">
              <a:buNone/>
            </a:pPr>
            <a:endParaRPr lang="sv-SE" sz="900" dirty="0"/>
          </a:p>
          <a:p>
            <a:pPr marL="171450" indent="-171450">
              <a:buFont typeface="Arial" panose="020B0604020202020204" pitchFamily="34" charset="0"/>
              <a:buChar char="•"/>
            </a:pPr>
            <a:r>
              <a:rPr lang="sv-SE" sz="900" dirty="0"/>
              <a:t>Inom delområdena  finns olika avropsordningar  - Avrop från utsedd ramavtalsleverantör, rangordning och särskild fördelningsnyckel. </a:t>
            </a:r>
          </a:p>
          <a:p>
            <a:pPr marL="171450" indent="-171450">
              <a:buFont typeface="Arial" panose="020B0604020202020204" pitchFamily="34" charset="0"/>
              <a:buChar char="•"/>
            </a:pPr>
            <a:endParaRPr lang="sv-SE" sz="900" dirty="0"/>
          </a:p>
          <a:p>
            <a:pPr marL="171450" indent="-171450">
              <a:buFont typeface="Arial" panose="020B0604020202020204" pitchFamily="34" charset="0"/>
              <a:buChar char="•"/>
            </a:pPr>
            <a:r>
              <a:rPr lang="sv-SE" sz="900" dirty="0">
                <a:effectLst/>
                <a:ea typeface="Calibri" panose="020F0502020204030204" pitchFamily="34" charset="0"/>
                <a:cs typeface="Times New Roman" panose="02020603050405020304" pitchFamily="18" charset="0"/>
              </a:rPr>
              <a:t>Rangordningen anges i (1, 2 eller 3 ) samt särskild fördelningsnyckel (fördelningsnyckel ) anges vid respektive leverantörs </a:t>
            </a:r>
            <a:r>
              <a:rPr lang="sv-SE" sz="900" dirty="0" err="1">
                <a:effectLst/>
                <a:ea typeface="Calibri" panose="020F0502020204030204" pitchFamily="34" charset="0"/>
                <a:cs typeface="Times New Roman" panose="02020603050405020304" pitchFamily="18" charset="0"/>
              </a:rPr>
              <a:t>prisbilaga</a:t>
            </a:r>
            <a:r>
              <a:rPr lang="sv-SE" sz="900" dirty="0">
                <a:effectLst/>
                <a:ea typeface="Calibri" panose="020F0502020204030204" pitchFamily="34" charset="0"/>
                <a:cs typeface="Times New Roman" panose="02020603050405020304" pitchFamily="18" charset="0"/>
              </a:rPr>
              <a:t>.</a:t>
            </a:r>
            <a:endParaRPr lang="sv-SE" sz="8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sv-SE" sz="900" dirty="0"/>
          </a:p>
          <a:p>
            <a:pPr marL="0" indent="0">
              <a:buNone/>
            </a:pPr>
            <a:endParaRPr lang="sv-SE" dirty="0"/>
          </a:p>
        </p:txBody>
      </p:sp>
      <p:sp>
        <p:nvSpPr>
          <p:cNvPr id="35" name="Platshållare för text 34">
            <a:extLst>
              <a:ext uri="{FF2B5EF4-FFF2-40B4-BE49-F238E27FC236}">
                <a16:creationId xmlns:a16="http://schemas.microsoft.com/office/drawing/2014/main" id="{D16410D6-B1E8-4CC7-BEC1-A549A55557EF}"/>
              </a:ext>
            </a:extLst>
          </p:cNvPr>
          <p:cNvSpPr>
            <a:spLocks noGrp="1"/>
          </p:cNvSpPr>
          <p:nvPr>
            <p:ph type="body" sz="quarter" idx="23"/>
          </p:nvPr>
        </p:nvSpPr>
        <p:spPr>
          <a:xfrm>
            <a:off x="5516223" y="3957050"/>
            <a:ext cx="4680000" cy="309309"/>
          </a:xfrm>
        </p:spPr>
        <p:txBody>
          <a:bodyPr/>
          <a:lstStyle/>
          <a:p>
            <a:r>
              <a:rPr lang="sv-SE" dirty="0"/>
              <a:t>Hållbarhet</a:t>
            </a:r>
          </a:p>
        </p:txBody>
      </p:sp>
      <p:sp>
        <p:nvSpPr>
          <p:cNvPr id="11" name="Platshållare för text 10">
            <a:extLst>
              <a:ext uri="{FF2B5EF4-FFF2-40B4-BE49-F238E27FC236}">
                <a16:creationId xmlns:a16="http://schemas.microsoft.com/office/drawing/2014/main" id="{416F554E-30DE-4C6D-B934-C36B42FDAAC6}"/>
              </a:ext>
            </a:extLst>
          </p:cNvPr>
          <p:cNvSpPr>
            <a:spLocks noGrp="1"/>
          </p:cNvSpPr>
          <p:nvPr>
            <p:ph type="body" sz="quarter" idx="24"/>
          </p:nvPr>
        </p:nvSpPr>
        <p:spPr>
          <a:xfrm>
            <a:off x="5516222" y="4304615"/>
            <a:ext cx="4679984" cy="1783233"/>
          </a:xfrm>
        </p:spPr>
        <p:txBody>
          <a:bodyPr/>
          <a:lstStyle/>
          <a:p>
            <a:pPr marL="0" indent="0">
              <a:buNone/>
            </a:pPr>
            <a:endParaRPr lang="sv-SE" sz="900" dirty="0"/>
          </a:p>
          <a:p>
            <a:pPr>
              <a:buFont typeface="Arial" panose="020B0604020202020204" pitchFamily="34" charset="0"/>
              <a:buChar char="•"/>
            </a:pPr>
            <a:r>
              <a:rPr lang="sv-SE" sz="900" dirty="0"/>
              <a:t>Vi har ställt krav på att leverantören verkar för och aktivt bidra till att nå det nationella målet om minskade utsläpp för inrikes transporter med minst 70 procent till år 2030 jämfört med 2010.</a:t>
            </a:r>
          </a:p>
          <a:p>
            <a:pPr marL="0" indent="0">
              <a:buNone/>
            </a:pPr>
            <a:r>
              <a:rPr lang="sv-SE" sz="900" dirty="0"/>
              <a:t> </a:t>
            </a:r>
          </a:p>
          <a:p>
            <a:pPr>
              <a:buFont typeface="Arial" panose="020B0604020202020204" pitchFamily="34" charset="0"/>
              <a:buChar char="•"/>
            </a:pPr>
            <a:r>
              <a:rPr lang="sv-SE" sz="900" dirty="0"/>
              <a:t>Leverantören ska, inom ramen för sitt systematiska miljöarbete, verka för och bidra till måluppfyllelsen genom att vid transporter inom uppdrag enligt ramavtalet välja det alternativ som har lägst klimatpåverkan. </a:t>
            </a:r>
          </a:p>
          <a:p>
            <a:pPr>
              <a:buFont typeface="Arial" panose="020B0604020202020204" pitchFamily="34" charset="0"/>
              <a:buChar char="•"/>
            </a:pPr>
            <a:endParaRPr lang="sv-SE" sz="900" dirty="0"/>
          </a:p>
          <a:p>
            <a:pPr>
              <a:buFont typeface="Arial" panose="020B0604020202020204" pitchFamily="34" charset="0"/>
              <a:buChar char="•"/>
            </a:pPr>
            <a:r>
              <a:rPr lang="sv-SE" sz="900" dirty="0"/>
              <a:t>Leverantören ska ha policy, mål och rutiner som beskriver hur transport av varor sker med lägsta möjliga klimatpåverkan samt kunna rapportera koldioxidutsläpp och fossilfria transporter. </a:t>
            </a:r>
          </a:p>
          <a:p>
            <a:pPr marL="0" indent="0">
              <a:buNone/>
            </a:pPr>
            <a:endParaRPr lang="sv-SE" sz="900" dirty="0"/>
          </a:p>
        </p:txBody>
      </p:sp>
      <p:sp>
        <p:nvSpPr>
          <p:cNvPr id="7" name="Rubrik 6">
            <a:extLst>
              <a:ext uri="{FF2B5EF4-FFF2-40B4-BE49-F238E27FC236}">
                <a16:creationId xmlns:a16="http://schemas.microsoft.com/office/drawing/2014/main" id="{8879CABA-694C-4401-BB70-6EBDB6E03A81}"/>
              </a:ext>
            </a:extLst>
          </p:cNvPr>
          <p:cNvSpPr>
            <a:spLocks noGrp="1"/>
          </p:cNvSpPr>
          <p:nvPr>
            <p:ph type="title"/>
          </p:nvPr>
        </p:nvSpPr>
        <p:spPr/>
        <p:txBody>
          <a:bodyPr/>
          <a:lstStyle/>
          <a:p>
            <a:r>
              <a:rPr lang="sv-SE" dirty="0"/>
              <a:t>Kontors- och skolmaterial samt datortillbehör 2022</a:t>
            </a:r>
          </a:p>
        </p:txBody>
      </p:sp>
      <p:sp>
        <p:nvSpPr>
          <p:cNvPr id="31" name="Platshållare för text 30">
            <a:extLst>
              <a:ext uri="{FF2B5EF4-FFF2-40B4-BE49-F238E27FC236}">
                <a16:creationId xmlns:a16="http://schemas.microsoft.com/office/drawing/2014/main" id="{7005B6E7-BBCA-4146-8EA9-DE68F1F6AEAB}"/>
              </a:ext>
            </a:extLst>
          </p:cNvPr>
          <p:cNvSpPr>
            <a:spLocks noGrp="1"/>
          </p:cNvSpPr>
          <p:nvPr>
            <p:ph type="body" sz="quarter" idx="17"/>
          </p:nvPr>
        </p:nvSpPr>
        <p:spPr>
          <a:xfrm>
            <a:off x="445465" y="3996605"/>
            <a:ext cx="4606931" cy="256664"/>
          </a:xfrm>
        </p:spPr>
        <p:txBody>
          <a:bodyPr/>
          <a:lstStyle/>
          <a:p>
            <a:r>
              <a:rPr lang="sv-SE" dirty="0"/>
              <a:t>Revision och uppföljning</a:t>
            </a:r>
          </a:p>
        </p:txBody>
      </p:sp>
      <p:pic>
        <p:nvPicPr>
          <p:cNvPr id="4" name="Platshållare för bild 3" descr="En bild som visar text, Teckensnitt, grön, skärmbild&#10;&#10;Automatiskt genererad beskrivning">
            <a:extLst>
              <a:ext uri="{FF2B5EF4-FFF2-40B4-BE49-F238E27FC236}">
                <a16:creationId xmlns:a16="http://schemas.microsoft.com/office/drawing/2014/main" id="{2D3F92BB-6965-A1AA-0A35-E0D6EFA16BF3}"/>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a:stretch>
            <a:fillRect/>
          </a:stretch>
        </p:blipFill>
        <p:spPr/>
      </p:pic>
      <p:pic>
        <p:nvPicPr>
          <p:cNvPr id="6" name="Platshållare för bild 5" descr="En bild som visar text, logotyp, Teckensnitt, Grafik&#10;&#10;Automatiskt genererad beskrivning">
            <a:extLst>
              <a:ext uri="{FF2B5EF4-FFF2-40B4-BE49-F238E27FC236}">
                <a16:creationId xmlns:a16="http://schemas.microsoft.com/office/drawing/2014/main" id="{679B4ECD-3608-1C69-8841-5EE59D3561DC}"/>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pic>
        <p:nvPicPr>
          <p:cNvPr id="32" name="Platshållare för bild 31" descr="En bild som visar text, Teckensnitt, logotyp, Grafik&#10;&#10;Automatiskt genererad beskrivning">
            <a:extLst>
              <a:ext uri="{FF2B5EF4-FFF2-40B4-BE49-F238E27FC236}">
                <a16:creationId xmlns:a16="http://schemas.microsoft.com/office/drawing/2014/main" id="{CE7F41F8-BE06-F075-15C3-667CBC1CC987}"/>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pic>
        <p:nvPicPr>
          <p:cNvPr id="36" name="Platshållare för bild 35" descr="En bild som visar text, Teckensnitt, logotyp, Grafik&#10;&#10;Automatiskt genererad beskrivning">
            <a:extLst>
              <a:ext uri="{FF2B5EF4-FFF2-40B4-BE49-F238E27FC236}">
                <a16:creationId xmlns:a16="http://schemas.microsoft.com/office/drawing/2014/main" id="{36F3C523-C7AC-66E5-E9B8-3DB6F12DFD07}"/>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p:pic>
      <p:pic>
        <p:nvPicPr>
          <p:cNvPr id="44" name="Platshållare för bild 43" descr="En bild som visar text, fisk, Teckensnitt, Grafik&#10;&#10;Automatiskt genererad beskrivning">
            <a:extLst>
              <a:ext uri="{FF2B5EF4-FFF2-40B4-BE49-F238E27FC236}">
                <a16:creationId xmlns:a16="http://schemas.microsoft.com/office/drawing/2014/main" id="{6F7078BE-8672-DA03-8718-DD50EBBCE7E9}"/>
              </a:ext>
            </a:extLst>
          </p:cNvPr>
          <p:cNvPicPr>
            <a:picLocks noGrp="1" noChangeAspect="1"/>
          </p:cNvPicPr>
          <p:nvPr>
            <p:ph type="pic" sz="quarter" idx="30"/>
          </p:nvPr>
        </p:nvPicPr>
        <p:blipFill>
          <a:blip r:embed="rId6">
            <a:extLst>
              <a:ext uri="{28A0092B-C50C-407E-A947-70E740481C1C}">
                <a14:useLocalDpi xmlns:a14="http://schemas.microsoft.com/office/drawing/2010/main" val="0"/>
              </a:ext>
            </a:extLst>
          </a:blip>
          <a:srcRect/>
          <a:stretch>
            <a:fillRect/>
          </a:stretch>
        </p:blipFill>
        <p:spPr/>
      </p:pic>
      <p:pic>
        <p:nvPicPr>
          <p:cNvPr id="46" name="Platshållare för bild 45" descr="En bild som visar text, Teckensnitt, Grafik, grön&#10;&#10;Automatiskt genererad beskrivning">
            <a:extLst>
              <a:ext uri="{FF2B5EF4-FFF2-40B4-BE49-F238E27FC236}">
                <a16:creationId xmlns:a16="http://schemas.microsoft.com/office/drawing/2014/main" id="{BEB8DEA3-958E-52BE-4F32-53EB8C8DEC7F}"/>
              </a:ext>
            </a:extLst>
          </p:cNvPr>
          <p:cNvPicPr>
            <a:picLocks noGrp="1" noChangeAspect="1"/>
          </p:cNvPicPr>
          <p:nvPr>
            <p:ph type="pic" sz="quarter" idx="31"/>
          </p:nvPr>
        </p:nvPicPr>
        <p:blipFill>
          <a:blip r:embed="rId7">
            <a:extLst>
              <a:ext uri="{28A0092B-C50C-407E-A947-70E740481C1C}">
                <a14:useLocalDpi xmlns:a14="http://schemas.microsoft.com/office/drawing/2010/main" val="0"/>
              </a:ext>
            </a:extLst>
          </a:blip>
          <a:srcRect/>
          <a:stretch>
            <a:fillRect/>
          </a:stretch>
        </p:blipFill>
        <p:spPr/>
      </p:pic>
      <p:pic>
        <p:nvPicPr>
          <p:cNvPr id="48" name="Platshållare för bild 47" descr="En bild som visar text, fågel, logotyp, Teckensnitt&#10;&#10;Automatiskt genererad beskrivning">
            <a:extLst>
              <a:ext uri="{FF2B5EF4-FFF2-40B4-BE49-F238E27FC236}">
                <a16:creationId xmlns:a16="http://schemas.microsoft.com/office/drawing/2014/main" id="{27A15EE5-CC77-4BFB-2E04-D228DC242ADC}"/>
              </a:ext>
            </a:extLst>
          </p:cNvPr>
          <p:cNvPicPr>
            <a:picLocks noGrp="1" noChangeAspect="1"/>
          </p:cNvPicPr>
          <p:nvPr>
            <p:ph type="pic" sz="quarter" idx="32"/>
          </p:nvPr>
        </p:nvPicPr>
        <p:blipFill>
          <a:blip r:embed="rId8">
            <a:extLst>
              <a:ext uri="{28A0092B-C50C-407E-A947-70E740481C1C}">
                <a14:useLocalDpi xmlns:a14="http://schemas.microsoft.com/office/drawing/2010/main" val="0"/>
              </a:ext>
            </a:extLst>
          </a:blip>
          <a:srcRect/>
          <a:stretch>
            <a:fillRect/>
          </a:stretch>
        </p:blipFill>
        <p:spPr/>
      </p:pic>
      <p:sp>
        <p:nvSpPr>
          <p:cNvPr id="20" name="Platshållare för bild 19">
            <a:extLst>
              <a:ext uri="{FF2B5EF4-FFF2-40B4-BE49-F238E27FC236}">
                <a16:creationId xmlns:a16="http://schemas.microsoft.com/office/drawing/2014/main" id="{CE96CFF1-4549-4456-96F2-63085017604A}"/>
              </a:ext>
            </a:extLst>
          </p:cNvPr>
          <p:cNvSpPr>
            <a:spLocks noGrp="1"/>
          </p:cNvSpPr>
          <p:nvPr>
            <p:ph type="pic" sz="quarter" idx="33"/>
          </p:nvPr>
        </p:nvSpPr>
        <p:spPr/>
        <p:txBody>
          <a:bodyPr/>
          <a:lstStyle/>
          <a:p>
            <a:endParaRPr lang="sv-SE"/>
          </a:p>
        </p:txBody>
      </p:sp>
      <p:sp>
        <p:nvSpPr>
          <p:cNvPr id="21" name="Platshållare för bild 20">
            <a:extLst>
              <a:ext uri="{FF2B5EF4-FFF2-40B4-BE49-F238E27FC236}">
                <a16:creationId xmlns:a16="http://schemas.microsoft.com/office/drawing/2014/main" id="{3DDA4532-19C7-427E-9FC4-F2DA62B93C8B}"/>
              </a:ext>
            </a:extLst>
          </p:cNvPr>
          <p:cNvSpPr>
            <a:spLocks noGrp="1"/>
          </p:cNvSpPr>
          <p:nvPr>
            <p:ph type="pic" sz="quarter" idx="34"/>
          </p:nvPr>
        </p:nvSpPr>
        <p:spPr/>
        <p:txBody>
          <a:bodyPr/>
          <a:lstStyle/>
          <a:p>
            <a:endParaRPr lang="sv-SE"/>
          </a:p>
        </p:txBody>
      </p:sp>
      <p:sp>
        <p:nvSpPr>
          <p:cNvPr id="22" name="Platshållare för bild 21">
            <a:extLst>
              <a:ext uri="{FF2B5EF4-FFF2-40B4-BE49-F238E27FC236}">
                <a16:creationId xmlns:a16="http://schemas.microsoft.com/office/drawing/2014/main" id="{B1B2F8AA-5A24-4A5E-86EA-F3C698A3DE6D}"/>
              </a:ext>
            </a:extLst>
          </p:cNvPr>
          <p:cNvSpPr>
            <a:spLocks noGrp="1"/>
          </p:cNvSpPr>
          <p:nvPr>
            <p:ph type="pic" sz="quarter" idx="35"/>
          </p:nvPr>
        </p:nvSpPr>
        <p:spPr/>
        <p:txBody>
          <a:bodyPr/>
          <a:lstStyle/>
          <a:p>
            <a:endParaRPr lang="sv-SE"/>
          </a:p>
        </p:txBody>
      </p:sp>
      <p:sp>
        <p:nvSpPr>
          <p:cNvPr id="23" name="Platshållare för bild 22">
            <a:extLst>
              <a:ext uri="{FF2B5EF4-FFF2-40B4-BE49-F238E27FC236}">
                <a16:creationId xmlns:a16="http://schemas.microsoft.com/office/drawing/2014/main" id="{C599A5C1-3B2F-458C-ADC3-9B04C6E41518}"/>
              </a:ext>
            </a:extLst>
          </p:cNvPr>
          <p:cNvSpPr>
            <a:spLocks noGrp="1"/>
          </p:cNvSpPr>
          <p:nvPr>
            <p:ph type="pic" sz="quarter" idx="36"/>
          </p:nvPr>
        </p:nvSpPr>
        <p:spPr/>
        <p:txBody>
          <a:bodyPr/>
          <a:lstStyle/>
          <a:p>
            <a:endParaRPr lang="sv-SE"/>
          </a:p>
        </p:txBody>
      </p:sp>
      <p:sp>
        <p:nvSpPr>
          <p:cNvPr id="24" name="Platshållare för bild 23">
            <a:extLst>
              <a:ext uri="{FF2B5EF4-FFF2-40B4-BE49-F238E27FC236}">
                <a16:creationId xmlns:a16="http://schemas.microsoft.com/office/drawing/2014/main" id="{41BF8D45-33BA-4BBC-BDA1-90819BF781D8}"/>
              </a:ext>
            </a:extLst>
          </p:cNvPr>
          <p:cNvSpPr>
            <a:spLocks noGrp="1"/>
          </p:cNvSpPr>
          <p:nvPr>
            <p:ph type="pic" sz="quarter" idx="37"/>
          </p:nvPr>
        </p:nvSpPr>
        <p:spPr/>
        <p:txBody>
          <a:bodyPr/>
          <a:lstStyle/>
          <a:p>
            <a:endParaRPr lang="sv-SE"/>
          </a:p>
        </p:txBody>
      </p:sp>
      <p:sp>
        <p:nvSpPr>
          <p:cNvPr id="25" name="Platshållare för bild 24">
            <a:extLst>
              <a:ext uri="{FF2B5EF4-FFF2-40B4-BE49-F238E27FC236}">
                <a16:creationId xmlns:a16="http://schemas.microsoft.com/office/drawing/2014/main" id="{A076427F-C6A8-4AA7-A6D8-91DFEF79D028}"/>
              </a:ext>
            </a:extLst>
          </p:cNvPr>
          <p:cNvSpPr>
            <a:spLocks noGrp="1"/>
          </p:cNvSpPr>
          <p:nvPr>
            <p:ph type="pic" sz="quarter" idx="38"/>
          </p:nvPr>
        </p:nvSpPr>
        <p:spPr/>
        <p:txBody>
          <a:bodyPr/>
          <a:lstStyle/>
          <a:p>
            <a:endParaRPr lang="sv-SE"/>
          </a:p>
        </p:txBody>
      </p:sp>
      <p:sp>
        <p:nvSpPr>
          <p:cNvPr id="26" name="Platshållare för bild 25">
            <a:extLst>
              <a:ext uri="{FF2B5EF4-FFF2-40B4-BE49-F238E27FC236}">
                <a16:creationId xmlns:a16="http://schemas.microsoft.com/office/drawing/2014/main" id="{8CAD1C1A-71BB-42AC-A357-249FAF0563EB}"/>
              </a:ext>
            </a:extLst>
          </p:cNvPr>
          <p:cNvSpPr>
            <a:spLocks noGrp="1"/>
          </p:cNvSpPr>
          <p:nvPr>
            <p:ph type="pic" sz="quarter" idx="39"/>
          </p:nvPr>
        </p:nvSpPr>
        <p:spPr/>
        <p:txBody>
          <a:bodyPr/>
          <a:lstStyle/>
          <a:p>
            <a:endParaRPr lang="sv-SE"/>
          </a:p>
        </p:txBody>
      </p:sp>
      <p:sp>
        <p:nvSpPr>
          <p:cNvPr id="27" name="Platshållare för bild 26">
            <a:extLst>
              <a:ext uri="{FF2B5EF4-FFF2-40B4-BE49-F238E27FC236}">
                <a16:creationId xmlns:a16="http://schemas.microsoft.com/office/drawing/2014/main" id="{6DEE6F3D-C651-445C-8B6B-8DAB1E969F0F}"/>
              </a:ext>
            </a:extLst>
          </p:cNvPr>
          <p:cNvSpPr>
            <a:spLocks noGrp="1"/>
          </p:cNvSpPr>
          <p:nvPr>
            <p:ph type="pic" sz="quarter" idx="40"/>
          </p:nvPr>
        </p:nvSpPr>
        <p:spPr/>
        <p:txBody>
          <a:bodyPr/>
          <a:lstStyle/>
          <a:p>
            <a:endParaRPr lang="sv-SE"/>
          </a:p>
        </p:txBody>
      </p:sp>
      <p:sp>
        <p:nvSpPr>
          <p:cNvPr id="28" name="Platshållare för bild 27">
            <a:extLst>
              <a:ext uri="{FF2B5EF4-FFF2-40B4-BE49-F238E27FC236}">
                <a16:creationId xmlns:a16="http://schemas.microsoft.com/office/drawing/2014/main" id="{6C829733-816F-4651-BA9E-333C03D83D84}"/>
              </a:ext>
            </a:extLst>
          </p:cNvPr>
          <p:cNvSpPr>
            <a:spLocks noGrp="1"/>
          </p:cNvSpPr>
          <p:nvPr>
            <p:ph type="pic" sz="quarter" idx="41"/>
          </p:nvPr>
        </p:nvSpPr>
        <p:spPr/>
        <p:txBody>
          <a:bodyPr/>
          <a:lstStyle/>
          <a:p>
            <a:endParaRPr lang="sv-SE"/>
          </a:p>
        </p:txBody>
      </p:sp>
      <p:pic>
        <p:nvPicPr>
          <p:cNvPr id="30" name="Bild 67">
            <a:extLst>
              <a:ext uri="{FF2B5EF4-FFF2-40B4-BE49-F238E27FC236}">
                <a16:creationId xmlns:a16="http://schemas.microsoft.com/office/drawing/2014/main" id="{0F4504B1-84E4-4D87-AEE9-ED0B57F848D9}"/>
              </a:ext>
            </a:extLst>
          </p:cNvPr>
          <p:cNvPicPr>
            <a:picLocks noGrp="1" noChangeAspect="1"/>
          </p:cNvPicPr>
          <p:nvPr>
            <p:ph type="pic" sz="quarter" idx="42"/>
          </p:nvPr>
        </p:nvPicPr>
        <p:blipFill>
          <a:blip r:embed="rId9">
            <a:extLst>
              <a:ext uri="{96DAC541-7B7A-43D3-8B79-37D633B846F1}">
                <asvg:svgBlip xmlns:asvg="http://schemas.microsoft.com/office/drawing/2016/SVG/main" r:embed="rId10"/>
              </a:ext>
            </a:extLst>
          </a:blip>
          <a:srcRect l="88" r="88"/>
          <a:stretch>
            <a:fillRect/>
          </a:stretch>
        </p:blipFill>
        <p:spPr>
          <a:prstGeom prst="rect">
            <a:avLst/>
          </a:prstGeom>
        </p:spPr>
      </p:pic>
      <p:pic>
        <p:nvPicPr>
          <p:cNvPr id="42" name="Platshållare för bild 41" descr="En bild som visar text, Teckensnitt, däggdjur, Grafik&#10;&#10;Automatiskt genererad beskrivning">
            <a:extLst>
              <a:ext uri="{FF2B5EF4-FFF2-40B4-BE49-F238E27FC236}">
                <a16:creationId xmlns:a16="http://schemas.microsoft.com/office/drawing/2014/main" id="{D7C7AE1F-18CA-D37A-BF29-E0DA88150995}"/>
              </a:ext>
            </a:extLst>
          </p:cNvPr>
          <p:cNvPicPr>
            <a:picLocks noGrp="1" noChangeAspect="1"/>
          </p:cNvPicPr>
          <p:nvPr>
            <p:ph type="pic" sz="quarter" idx="29"/>
          </p:nvPr>
        </p:nvPicPr>
        <p:blipFill>
          <a:blip r:embed="rId11">
            <a:extLst>
              <a:ext uri="{28A0092B-C50C-407E-A947-70E740481C1C}">
                <a14:useLocalDpi xmlns:a14="http://schemas.microsoft.com/office/drawing/2010/main" val="0"/>
              </a:ext>
            </a:extLst>
          </a:blip>
          <a:srcRect l="147" r="147"/>
          <a:stretch>
            <a:fillRect/>
          </a:stretch>
        </p:blipFill>
        <p:spPr/>
      </p:pic>
    </p:spTree>
    <p:extLst>
      <p:ext uri="{BB962C8B-B14F-4D97-AF65-F5344CB8AC3E}">
        <p14:creationId xmlns:p14="http://schemas.microsoft.com/office/powerpoint/2010/main" val="1131916351"/>
      </p:ext>
    </p:extLst>
  </p:cSld>
  <p:clrMapOvr>
    <a:masterClrMapping/>
  </p:clrMapOvr>
</p:sld>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talskort mall.potx [Skrivskyddad]" id="{8319BDB0-9A29-4607-9161-9016DE5072D3}" vid="{7A7DFC9C-1ECA-470E-8092-371E952107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7798c2e-8ec6-411a-92bf-42cada8c536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Avtalskort mall</Template>
  <TotalTime>1432</TotalTime>
  <Words>968</Words>
  <Application>Microsoft Office PowerPoint</Application>
  <PresentationFormat>Bredbild</PresentationFormat>
  <Paragraphs>102</Paragraphs>
  <Slides>3</Slides>
  <Notes>0</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vt:i4>
      </vt:variant>
    </vt:vector>
  </HeadingPairs>
  <TitlesOfParts>
    <vt:vector size="8" baseType="lpstr">
      <vt:lpstr>-apple-system</vt:lpstr>
      <vt:lpstr>Arial</vt:lpstr>
      <vt:lpstr>Calibri</vt:lpstr>
      <vt:lpstr>Corbel</vt:lpstr>
      <vt:lpstr>Adda - Inköprscentral</vt:lpstr>
      <vt:lpstr>PowerPoint-presentation</vt:lpstr>
      <vt:lpstr>Kontors- och skolmaterial samt datortillbehör 2022</vt:lpstr>
      <vt:lpstr>Kontors- och skolmaterial samt datortillbehör 2022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Öhlund Christina</dc:creator>
  <cp:lastModifiedBy>Öhlund Christina</cp:lastModifiedBy>
  <cp:revision>49</cp:revision>
  <dcterms:created xsi:type="dcterms:W3CDTF">2021-05-25T09:19:22Z</dcterms:created>
  <dcterms:modified xsi:type="dcterms:W3CDTF">2024-01-11T13:29:30Z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