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7023100" cy="9309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67" d="100"/>
          <a:sy n="67" d="100"/>
        </p:scale>
        <p:origin x="84" y="111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1" y="0"/>
            <a:ext cx="3043343" cy="467072"/>
          </a:xfrm>
          <a:prstGeom prst="rect">
            <a:avLst/>
          </a:prstGeom>
        </p:spPr>
        <p:txBody>
          <a:bodyPr vert="horz" lIns="93317" tIns="46658" rIns="93317" bIns="46658"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978132" y="0"/>
            <a:ext cx="3043343" cy="467072"/>
          </a:xfrm>
          <a:prstGeom prst="rect">
            <a:avLst/>
          </a:prstGeom>
        </p:spPr>
        <p:txBody>
          <a:bodyPr vert="horz" lIns="93317" tIns="46658" rIns="93317" bIns="46658" rtlCol="0"/>
          <a:lstStyle>
            <a:lvl1pPr algn="r">
              <a:defRPr sz="1200"/>
            </a:lvl1pPr>
          </a:lstStyle>
          <a:p>
            <a:fld id="{AA6C66E9-BBA4-4CCD-BF22-2433B80B94C8}" type="datetimeFigureOut">
              <a:rPr lang="en-GB" smtClean="0"/>
              <a:t>19/10/2023</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1" y="8842030"/>
            <a:ext cx="3043343" cy="467071"/>
          </a:xfrm>
          <a:prstGeom prst="rect">
            <a:avLst/>
          </a:prstGeom>
        </p:spPr>
        <p:txBody>
          <a:bodyPr vert="horz" lIns="93317" tIns="46658" rIns="93317" bIns="46658"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978132" y="8842030"/>
            <a:ext cx="3043343" cy="467071"/>
          </a:xfrm>
          <a:prstGeom prst="rect">
            <a:avLst/>
          </a:prstGeom>
        </p:spPr>
        <p:txBody>
          <a:bodyPr vert="horz" lIns="93317" tIns="46658" rIns="93317" bIns="46658"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43343" cy="467072"/>
          </a:xfrm>
          <a:prstGeom prst="rect">
            <a:avLst/>
          </a:prstGeom>
        </p:spPr>
        <p:txBody>
          <a:bodyPr vert="horz" lIns="93317" tIns="46658" rIns="93317" bIns="46658" rtlCol="0"/>
          <a:lstStyle>
            <a:lvl1pPr algn="l">
              <a:defRPr sz="1200"/>
            </a:lvl1pPr>
          </a:lstStyle>
          <a:p>
            <a:endParaRPr lang="sv-SE"/>
          </a:p>
        </p:txBody>
      </p:sp>
      <p:sp>
        <p:nvSpPr>
          <p:cNvPr id="3" name="Platshållare för datum 2"/>
          <p:cNvSpPr>
            <a:spLocks noGrp="1"/>
          </p:cNvSpPr>
          <p:nvPr>
            <p:ph type="dt" idx="1"/>
          </p:nvPr>
        </p:nvSpPr>
        <p:spPr>
          <a:xfrm>
            <a:off x="3978132" y="0"/>
            <a:ext cx="3043343" cy="467072"/>
          </a:xfrm>
          <a:prstGeom prst="rect">
            <a:avLst/>
          </a:prstGeom>
        </p:spPr>
        <p:txBody>
          <a:bodyPr vert="horz" lIns="93317" tIns="46658" rIns="93317" bIns="46658" rtlCol="0"/>
          <a:lstStyle>
            <a:lvl1pPr algn="r">
              <a:defRPr sz="1200"/>
            </a:lvl1pPr>
          </a:lstStyle>
          <a:p>
            <a:fld id="{9C1A2118-E44C-4179-9E83-AD7BBEFED0C2}" type="datetimeFigureOut">
              <a:rPr lang="sv-SE" smtClean="0"/>
              <a:t>2023-10-19</a:t>
            </a:fld>
            <a:endParaRPr lang="sv-SE"/>
          </a:p>
        </p:txBody>
      </p:sp>
      <p:sp>
        <p:nvSpPr>
          <p:cNvPr id="4" name="Platshållare för bildobjekt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8" rIns="93317" bIns="46658" rtlCol="0" anchor="ctr"/>
          <a:lstStyle/>
          <a:p>
            <a:endParaRPr lang="sv-SE"/>
          </a:p>
        </p:txBody>
      </p:sp>
      <p:sp>
        <p:nvSpPr>
          <p:cNvPr id="5" name="Platshållare för anteckningar 4"/>
          <p:cNvSpPr>
            <a:spLocks noGrp="1"/>
          </p:cNvSpPr>
          <p:nvPr>
            <p:ph type="body" sz="quarter" idx="3"/>
          </p:nvPr>
        </p:nvSpPr>
        <p:spPr>
          <a:xfrm>
            <a:off x="702310" y="4480004"/>
            <a:ext cx="5618480" cy="3665458"/>
          </a:xfrm>
          <a:prstGeom prst="rect">
            <a:avLst/>
          </a:prstGeom>
        </p:spPr>
        <p:txBody>
          <a:bodyPr vert="horz" lIns="93317" tIns="46658" rIns="93317" bIns="4665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8842030"/>
            <a:ext cx="3043343" cy="467071"/>
          </a:xfrm>
          <a:prstGeom prst="rect">
            <a:avLst/>
          </a:prstGeom>
        </p:spPr>
        <p:txBody>
          <a:bodyPr vert="horz" lIns="93317" tIns="46658" rIns="93317" bIns="46658" rtlCol="0" anchor="b"/>
          <a:lstStyle>
            <a:lvl1pPr algn="l">
              <a:defRPr sz="1200"/>
            </a:lvl1pPr>
          </a:lstStyle>
          <a:p>
            <a:endParaRPr lang="sv-SE"/>
          </a:p>
        </p:txBody>
      </p:sp>
      <p:sp>
        <p:nvSpPr>
          <p:cNvPr id="7" name="Platshållare för bildnummer 6"/>
          <p:cNvSpPr>
            <a:spLocks noGrp="1"/>
          </p:cNvSpPr>
          <p:nvPr>
            <p:ph type="sldNum" sz="quarter" idx="5"/>
          </p:nvPr>
        </p:nvSpPr>
        <p:spPr>
          <a:xfrm>
            <a:off x="3978132" y="8842030"/>
            <a:ext cx="3043343" cy="467071"/>
          </a:xfrm>
          <a:prstGeom prst="rect">
            <a:avLst/>
          </a:prstGeom>
        </p:spPr>
        <p:txBody>
          <a:bodyPr vert="horz" lIns="93317" tIns="46658" rIns="93317" bIns="46658"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2023-10-19</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2023-10-19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54.svg"/><Relationship Id="rId5" Type="http://schemas.openxmlformats.org/officeDocument/2006/relationships/image" Target="../media/image66.jpg"/><Relationship Id="rId10" Type="http://schemas.openxmlformats.org/officeDocument/2006/relationships/image" Target="../media/image53.png"/><Relationship Id="rId4" Type="http://schemas.openxmlformats.org/officeDocument/2006/relationships/image" Target="../media/image65.jpg"/><Relationship Id="rId9" Type="http://schemas.openxmlformats.org/officeDocument/2006/relationships/image" Target="../media/image70.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2023-10-19</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a:xfrm>
            <a:off x="1636085" y="426714"/>
            <a:ext cx="5495070" cy="662772"/>
          </a:xfrm>
        </p:spPr>
        <p:txBody>
          <a:bodyPr/>
          <a:lstStyle/>
          <a:p>
            <a:r>
              <a:rPr lang="sv-SE" dirty="0"/>
              <a:t>Kopieringspapper 2022-2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73" y="1435395"/>
            <a:ext cx="1176473" cy="900000"/>
          </a:xfrm>
        </p:spPr>
        <p:txBody>
          <a:bodyPr/>
          <a:lstStyle/>
          <a:p>
            <a:r>
              <a:rPr lang="sv-SE" sz="1300"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a:xfrm>
            <a:off x="1628429" y="1435396"/>
            <a:ext cx="5526734" cy="900000"/>
          </a:xfrm>
        </p:spPr>
        <p:txBody>
          <a:bodyPr/>
          <a:lstStyle/>
          <a:p>
            <a:r>
              <a:rPr lang="sv-SE" sz="1000" dirty="0"/>
              <a:t>Ramavtalet gör det enkelt att hitta de papper som du har behov av. Ett heltäckande sortiment som täcker de flesta av era behov av kopieringspapper. Ett ramavtal som gör det enkelt för er att beställa ifrån oavsett om ni e-handlar eller gör beställningar på annat sätt. </a:t>
            </a:r>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72" y="2403764"/>
            <a:ext cx="1176472" cy="869449"/>
          </a:xfrm>
        </p:spPr>
        <p:txBody>
          <a:bodyPr/>
          <a:lstStyle/>
          <a:p>
            <a:r>
              <a:rPr lang="sv-SE" sz="1300"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5" y="2395380"/>
            <a:ext cx="5530588" cy="855136"/>
          </a:xfrm>
        </p:spPr>
        <p:txBody>
          <a:bodyPr/>
          <a:lstStyle/>
          <a:p>
            <a:r>
              <a:rPr lang="sv-SE" sz="1000" dirty="0"/>
              <a:t>På ramavtalet kan du avropa kopieringspapper där krav är ställda på blekmetod och utsläpp vid tillverkningen.</a:t>
            </a:r>
          </a:p>
          <a:p>
            <a:r>
              <a:rPr lang="sv-SE" sz="1000" kern="1200" dirty="0">
                <a:solidFill>
                  <a:schemeClr val="dk1"/>
                </a:solidFill>
                <a:latin typeface="+mn-lt"/>
                <a:ea typeface="+mn-ea"/>
                <a:cs typeface="+mn-cs"/>
              </a:rPr>
              <a:t>Leverantören ska fullgöra ramavtalet i enlighet med villkor för mänskliga rättigheter, arbetares rättigheter, miljöskydd och antikorruption och l</a:t>
            </a:r>
            <a:r>
              <a:rPr lang="sv-SE" sz="1000" dirty="0"/>
              <a:t>everantören ska bedriva ett systematiskt miljöarbete.</a:t>
            </a:r>
            <a:endParaRPr lang="sv-SE" sz="1000" kern="1200" dirty="0">
              <a:solidFill>
                <a:schemeClr val="dk1"/>
              </a:solidFill>
              <a:latin typeface="+mn-lt"/>
              <a:ea typeface="+mn-ea"/>
              <a:cs typeface="+mn-cs"/>
            </a:endParaRPr>
          </a:p>
          <a:p>
            <a:endParaRPr lang="sv-SE" sz="1000" kern="1200" dirty="0">
              <a:solidFill>
                <a:schemeClr val="dk1"/>
              </a:solidFill>
              <a:latin typeface="+mn-lt"/>
              <a:ea typeface="+mn-ea"/>
              <a:cs typeface="+mn-cs"/>
            </a:endParaRPr>
          </a:p>
          <a:p>
            <a:endParaRPr lang="sv-SE" sz="1000" dirty="0"/>
          </a:p>
          <a:p>
            <a:pPr marL="0" indent="0">
              <a:buNone/>
            </a:pPr>
            <a:endParaRPr lang="sv-SE" dirty="0"/>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3" y="3320406"/>
            <a:ext cx="1176472" cy="848590"/>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a:xfrm>
            <a:off x="1636085" y="3315331"/>
            <a:ext cx="5510303" cy="848590"/>
          </a:xfrm>
        </p:spPr>
        <p:txBody>
          <a:bodyPr/>
          <a:lstStyle/>
          <a:p>
            <a:r>
              <a:rPr lang="sv-SE" sz="1000" dirty="0"/>
              <a:t>Ramavtalet frigör resurser i era inköpsorganisationer och i ert hållbarhetsarbete. </a:t>
            </a:r>
          </a:p>
          <a:p>
            <a:r>
              <a:rPr lang="sv-SE" sz="1000" dirty="0">
                <a:solidFill>
                  <a:srgbClr val="000000"/>
                </a:solidFill>
              </a:rPr>
              <a:t>Ett ramavtal som avlastar er i både upphandlings-och uppföljningsskedet.</a:t>
            </a:r>
            <a:endParaRPr lang="sv-SE" sz="1000" dirty="0"/>
          </a:p>
          <a:p>
            <a:pPr marL="0" indent="0">
              <a:buNone/>
            </a:pPr>
            <a:endParaRPr lang="sv-SE" dirty="0"/>
          </a:p>
        </p:txBody>
      </p:sp>
      <p:sp>
        <p:nvSpPr>
          <p:cNvPr id="55" name="Platshållare för text 54">
            <a:extLst>
              <a:ext uri="{FF2B5EF4-FFF2-40B4-BE49-F238E27FC236}">
                <a16:creationId xmlns:a16="http://schemas.microsoft.com/office/drawing/2014/main" id="{2947B106-1FB7-43D1-B0AD-97403EFDD59A}"/>
              </a:ext>
            </a:extLst>
          </p:cNvPr>
          <p:cNvSpPr>
            <a:spLocks noGrp="1"/>
          </p:cNvSpPr>
          <p:nvPr>
            <p:ph type="body" sz="quarter" idx="32"/>
          </p:nvPr>
        </p:nvSpPr>
        <p:spPr>
          <a:xfrm>
            <a:off x="431672" y="4216189"/>
            <a:ext cx="1159409" cy="492406"/>
          </a:xfrm>
        </p:spPr>
        <p:txBody>
          <a:bodyPr/>
          <a:lstStyle/>
          <a:p>
            <a:r>
              <a:rPr lang="sv-SE" sz="1300" dirty="0"/>
              <a:t>Innovation</a:t>
            </a:r>
          </a:p>
        </p:txBody>
      </p:sp>
      <p:sp>
        <p:nvSpPr>
          <p:cNvPr id="18" name="Platshållare för text 17">
            <a:extLst>
              <a:ext uri="{FF2B5EF4-FFF2-40B4-BE49-F238E27FC236}">
                <a16:creationId xmlns:a16="http://schemas.microsoft.com/office/drawing/2014/main" id="{E39088C5-C057-42F6-B4A1-33FBC5F49514}"/>
              </a:ext>
            </a:extLst>
          </p:cNvPr>
          <p:cNvSpPr>
            <a:spLocks noGrp="1"/>
          </p:cNvSpPr>
          <p:nvPr>
            <p:ph type="body" sz="quarter" idx="13"/>
          </p:nvPr>
        </p:nvSpPr>
        <p:spPr>
          <a:xfrm>
            <a:off x="1636085" y="4216190"/>
            <a:ext cx="5510303" cy="492406"/>
          </a:xfrm>
        </p:spPr>
        <p:txBody>
          <a:bodyPr/>
          <a:lstStyle/>
          <a:p>
            <a:r>
              <a:rPr lang="sv-SE" sz="1000" dirty="0"/>
              <a:t>Leverantören ska senast 18 månader efter avtalsstart kunna rapportera koldioxidutsläpp från transporter som utförs i uppdragen enligt ramavtalet.</a:t>
            </a:r>
          </a:p>
          <a:p>
            <a:pPr marL="0" indent="0">
              <a:buNone/>
            </a:pPr>
            <a:endParaRPr lang="sv-SE" sz="1000" dirty="0">
              <a:highlight>
                <a:srgbClr val="FFFF00"/>
              </a:highlight>
            </a:endParaRPr>
          </a:p>
        </p:txBody>
      </p:sp>
      <p:sp>
        <p:nvSpPr>
          <p:cNvPr id="56" name="Platshållare för text 55">
            <a:extLst>
              <a:ext uri="{FF2B5EF4-FFF2-40B4-BE49-F238E27FC236}">
                <a16:creationId xmlns:a16="http://schemas.microsoft.com/office/drawing/2014/main" id="{38BA9BE9-1477-4543-A52E-4833BA01D516}"/>
              </a:ext>
            </a:extLst>
          </p:cNvPr>
          <p:cNvSpPr>
            <a:spLocks noGrp="1"/>
          </p:cNvSpPr>
          <p:nvPr>
            <p:ph type="body" sz="quarter" idx="33"/>
          </p:nvPr>
        </p:nvSpPr>
        <p:spPr>
          <a:xfrm>
            <a:off x="423460" y="4755788"/>
            <a:ext cx="1167621" cy="1620581"/>
          </a:xfrm>
        </p:spPr>
        <p:txBody>
          <a:bodyPr/>
          <a:lstStyle/>
          <a:p>
            <a:r>
              <a:rPr lang="sv-SE" sz="1300" dirty="0"/>
              <a:t>Digitalisering</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64025" y="4754588"/>
            <a:ext cx="5502648" cy="1596320"/>
          </a:xfrm>
        </p:spPr>
        <p:txBody>
          <a:bodyPr/>
          <a:lstStyle/>
          <a:p>
            <a:r>
              <a:rPr lang="sv-SE" sz="1000" dirty="0"/>
              <a:t>Leverantören ska kunna tillhandahålla en fungerande e-handelsprocess inom en månad från den upphandlande myndighetens skriftliga begäran om etablering av e-handel enligt avsnittet "Begäran om etablering av e-handelslösning”. </a:t>
            </a:r>
          </a:p>
          <a:p>
            <a:r>
              <a:rPr lang="sv-SE" sz="1000" dirty="0"/>
              <a:t>Leverantören ska senast vid ramavtalsstart kunna skapa och sända elektronisk katalog (</a:t>
            </a:r>
            <a:r>
              <a:rPr lang="sv-SE" sz="1000" dirty="0" err="1"/>
              <a:t>sortimentsoch</a:t>
            </a:r>
            <a:r>
              <a:rPr lang="sv-SE" sz="1000" dirty="0"/>
              <a:t> prislista) enligt minst ett av följande format: • </a:t>
            </a:r>
            <a:r>
              <a:rPr lang="sv-SE" sz="1000" dirty="0" err="1"/>
              <a:t>Peppolkatalog</a:t>
            </a:r>
            <a:r>
              <a:rPr lang="sv-SE" sz="1000" dirty="0"/>
              <a:t> (</a:t>
            </a:r>
            <a:r>
              <a:rPr lang="sv-SE" sz="1000" dirty="0" err="1"/>
              <a:t>Peppol</a:t>
            </a:r>
            <a:r>
              <a:rPr lang="sv-SE" sz="1000" dirty="0"/>
              <a:t> BIS </a:t>
            </a:r>
            <a:r>
              <a:rPr lang="sv-SE" sz="1000" dirty="0" err="1"/>
              <a:t>Catalogue</a:t>
            </a:r>
            <a:r>
              <a:rPr lang="sv-SE" sz="1000" dirty="0"/>
              <a:t> </a:t>
            </a:r>
            <a:r>
              <a:rPr lang="sv-SE" sz="1000" dirty="0" err="1"/>
              <a:t>without</a:t>
            </a:r>
            <a:r>
              <a:rPr lang="sv-SE" sz="1000" dirty="0"/>
              <a:t> </a:t>
            </a:r>
            <a:r>
              <a:rPr lang="sv-SE" sz="1000" dirty="0" err="1"/>
              <a:t>response</a:t>
            </a:r>
            <a:r>
              <a:rPr lang="sv-SE" sz="1000" dirty="0"/>
              <a:t>) • </a:t>
            </a:r>
            <a:r>
              <a:rPr lang="sv-SE" sz="1000" dirty="0" err="1"/>
              <a:t>SFTI:s</a:t>
            </a:r>
            <a:r>
              <a:rPr lang="sv-SE" sz="1000" dirty="0"/>
              <a:t> katalog som cellstrukturerad mall (se bilaga 15) • SFTI ESAP 6 • Annan katalog som är anpassad till </a:t>
            </a:r>
            <a:r>
              <a:rPr lang="sv-SE" sz="1000" dirty="0" err="1"/>
              <a:t>Raindance</a:t>
            </a:r>
            <a:r>
              <a:rPr lang="sv-SE" sz="1000" dirty="0"/>
              <a:t> marknadsplats, Unit4 ERP och </a:t>
            </a:r>
            <a:r>
              <a:rPr lang="sv-SE" sz="1000" dirty="0" err="1"/>
              <a:t>Visma</a:t>
            </a:r>
            <a:r>
              <a:rPr lang="sv-SE" sz="1000" dirty="0"/>
              <a:t> </a:t>
            </a:r>
            <a:r>
              <a:rPr lang="sv-SE" sz="1000" dirty="0" err="1"/>
              <a:t>Proceedo</a:t>
            </a:r>
            <a:r>
              <a:rPr lang="sv-SE" sz="1000" dirty="0"/>
              <a:t> </a:t>
            </a:r>
          </a:p>
          <a:p>
            <a:pPr marL="0" indent="0">
              <a:buNone/>
            </a:pPr>
            <a:endParaRPr lang="sv-SE"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04090" y="4795132"/>
            <a:ext cx="2040714" cy="309309"/>
          </a:xfrm>
        </p:spPr>
        <p:txBody>
          <a:bodyPr/>
          <a:lstStyle/>
          <a:p>
            <a:r>
              <a:rPr lang="sv-SE" dirty="0"/>
              <a:t>Avtalsuppföljning</a:t>
            </a:r>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a:xfrm>
            <a:off x="9704091" y="5104440"/>
            <a:ext cx="2040713" cy="724859"/>
          </a:xfrm>
        </p:spPr>
        <p:txBody>
          <a:bodyPr/>
          <a:lstStyle/>
          <a:p>
            <a:r>
              <a:rPr lang="sv-SE" sz="900" dirty="0"/>
              <a:t>Vi genomför flera uppföljningar på samtliga av våra ramavtal under en avtalsperiod. Syftet är att uppnå de mål och ambitioner som ligger bakom upphandlingen. </a:t>
            </a:r>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04091" y="308288"/>
            <a:ext cx="2277602" cy="344555"/>
          </a:xfrm>
        </p:spPr>
        <p:txBody>
          <a:bodyPr/>
          <a:lstStyle/>
          <a:p>
            <a:r>
              <a:rPr lang="sv-SE" dirty="0"/>
              <a:t>Delområden</a:t>
            </a:r>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04091" y="667926"/>
            <a:ext cx="2277602" cy="1016019"/>
          </a:xfrm>
        </p:spPr>
        <p:txBody>
          <a:bodyPr/>
          <a:lstStyle/>
          <a:p>
            <a:pPr>
              <a:buFont typeface="Arial" panose="020B0604020202020204" pitchFamily="34" charset="0"/>
              <a:buChar char="•"/>
            </a:pPr>
            <a:r>
              <a:rPr lang="sv-SE" sz="1000" dirty="0"/>
              <a:t>Delområde 1 - regioner och regionala bolag.</a:t>
            </a:r>
          </a:p>
          <a:p>
            <a:pPr>
              <a:buFont typeface="Arial" panose="020B0604020202020204" pitchFamily="34" charset="0"/>
              <a:buChar char="•"/>
            </a:pPr>
            <a:endParaRPr lang="sv-SE" sz="1000" dirty="0"/>
          </a:p>
          <a:p>
            <a:pPr>
              <a:buFont typeface="Arial" panose="020B0604020202020204" pitchFamily="34" charset="0"/>
              <a:buChar char="•"/>
            </a:pPr>
            <a:r>
              <a:rPr lang="sv-SE" sz="1000" dirty="0"/>
              <a:t>Delområde 2 – kommuner, kommunala bolag och övriga organisationer.</a:t>
            </a:r>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530773" y="379296"/>
            <a:ext cx="2040714" cy="309309"/>
          </a:xfrm>
        </p:spPr>
        <p:txBody>
          <a:bodyPr/>
          <a:lstStyle/>
          <a:p>
            <a:r>
              <a:rPr lang="sv-SE"/>
              <a:t>Avtalstid</a:t>
            </a:r>
            <a:endParaRPr lang="sv-SE" dirty="0"/>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30773" y="757549"/>
            <a:ext cx="2040714" cy="749126"/>
          </a:xfrm>
        </p:spPr>
        <p:txBody>
          <a:bodyPr/>
          <a:lstStyle/>
          <a:p>
            <a:pPr marL="180975" indent="-180975"/>
            <a:r>
              <a:rPr lang="sv-SE" sz="1000" dirty="0"/>
              <a:t>2023-11-01--2027-10-31. Från 18 mån kan inköpscentralen säga upp avtalet med sex mån uppsägningstid.</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30773" y="1564381"/>
            <a:ext cx="2040714" cy="309309"/>
          </a:xfrm>
        </p:spPr>
        <p:txBody>
          <a:bodyPr/>
          <a:lstStyle/>
          <a:p>
            <a:r>
              <a:rPr lang="sv-SE" dirty="0"/>
              <a:t>Avropsmodell</a:t>
            </a:r>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30773" y="1931396"/>
            <a:ext cx="2040714" cy="986897"/>
          </a:xfrm>
        </p:spPr>
        <p:txBody>
          <a:bodyPr/>
          <a:lstStyle/>
          <a:p>
            <a:r>
              <a:rPr lang="sv-SE" sz="1000" dirty="0">
                <a:effectLst/>
                <a:ea typeface="Calibri" panose="020F0502020204030204" pitchFamily="34" charset="0"/>
                <a:cs typeface="Times New Roman" panose="02020603050405020304" pitchFamily="18" charset="0"/>
              </a:rPr>
              <a:t>Beställningar ska kunna ske skriftligt till leverantörerna via e-post, kundtjänst och webbutik. Beställning ska kunna ske enligt </a:t>
            </a:r>
            <a:r>
              <a:rPr lang="sv-SE" sz="1000" dirty="0">
                <a:ea typeface="Calibri" panose="020F0502020204030204" pitchFamily="34" charset="0"/>
                <a:cs typeface="Times New Roman" panose="02020603050405020304" pitchFamily="18" charset="0"/>
              </a:rPr>
              <a:t>ert</a:t>
            </a:r>
            <a:r>
              <a:rPr lang="sv-SE" sz="1000" dirty="0">
                <a:effectLst/>
                <a:ea typeface="Calibri" panose="020F0502020204030204" pitchFamily="34" charset="0"/>
                <a:cs typeface="Times New Roman" panose="02020603050405020304" pitchFamily="18" charset="0"/>
              </a:rPr>
              <a:t> e-handelssystem. </a:t>
            </a:r>
          </a:p>
          <a:p>
            <a:endParaRPr lang="sv-SE" dirty="0"/>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30773" y="2987237"/>
            <a:ext cx="2040714" cy="309309"/>
          </a:xfrm>
        </p:spPr>
        <p:txBody>
          <a:bodyPr/>
          <a:lstStyle/>
          <a:p>
            <a:r>
              <a:rPr lang="sv-SE" dirty="0"/>
              <a:t>Leverantörer </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30773" y="3350195"/>
            <a:ext cx="2033058" cy="675972"/>
          </a:xfrm>
        </p:spPr>
        <p:txBody>
          <a:bodyPr/>
          <a:lstStyle/>
          <a:p>
            <a:pPr marL="171450" indent="-171450">
              <a:buFont typeface="Arial" panose="020B0604020202020204" pitchFamily="34" charset="0"/>
              <a:buChar char="•"/>
            </a:pPr>
            <a:r>
              <a:rPr lang="sv-SE" sz="1000" dirty="0">
                <a:solidFill>
                  <a:schemeClr val="dk1"/>
                </a:solidFill>
              </a:rPr>
              <a:t>Avrop och beställning  sker från  Office Depot Svenska AB. </a:t>
            </a:r>
          </a:p>
          <a:p>
            <a:pPr marL="0" indent="0">
              <a:buNone/>
            </a:pPr>
            <a:endParaRPr lang="sv-SE" sz="1000" dirty="0">
              <a:solidFill>
                <a:schemeClr val="dk1"/>
              </a:solidFill>
            </a:endParaRPr>
          </a:p>
          <a:p>
            <a:pPr marL="0" indent="0">
              <a:buNone/>
            </a:pPr>
            <a:endParaRPr lang="sv-SE" sz="1000" dirty="0">
              <a:solidFill>
                <a:schemeClr val="dk1"/>
              </a:solidFill>
            </a:endParaRPr>
          </a:p>
          <a:p>
            <a:pPr marL="0" indent="0">
              <a:buNone/>
            </a:pPr>
            <a:endParaRPr lang="sv-SE" dirty="0"/>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30773" y="4101340"/>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30773" y="4485822"/>
            <a:ext cx="2025402" cy="1196640"/>
          </a:xfrm>
        </p:spPr>
        <p:txBody>
          <a:bodyPr/>
          <a:lstStyle/>
          <a:p>
            <a:r>
              <a:rPr lang="sv-SE" sz="1000" dirty="0">
                <a:solidFill>
                  <a:schemeClr val="dk1"/>
                </a:solidFill>
              </a:rPr>
              <a:t>Bilaga 05 – Prislista delområde 1. Kopieringspapper för regioner och regionala bolag.</a:t>
            </a:r>
          </a:p>
          <a:p>
            <a:endParaRPr lang="sv-SE" sz="1000" dirty="0"/>
          </a:p>
          <a:p>
            <a:r>
              <a:rPr lang="sv-SE" sz="1000" dirty="0">
                <a:solidFill>
                  <a:schemeClr val="dk1"/>
                </a:solidFill>
              </a:rPr>
              <a:t>Bilaga 06 – Prislista delområde 2 Kopieringspapper för kommuner, kommunala bolag och övriga.</a:t>
            </a:r>
          </a:p>
          <a:p>
            <a:pPr marL="0" indent="0">
              <a:buNone/>
            </a:pPr>
            <a:endParaRPr lang="sv-SE" sz="900"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04090" y="1736490"/>
            <a:ext cx="2243089" cy="259137"/>
          </a:xfrm>
        </p:spPr>
        <p:txBody>
          <a:bodyPr/>
          <a:lstStyle/>
          <a:p>
            <a:r>
              <a:rPr lang="sv-SE" dirty="0"/>
              <a:t>Leveransvillkor</a:t>
            </a:r>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04090" y="2052492"/>
            <a:ext cx="2243087" cy="2702096"/>
          </a:xfrm>
        </p:spPr>
        <p:txBody>
          <a:bodyPr/>
          <a:lstStyle/>
          <a:p>
            <a:pPr marL="0" indent="0">
              <a:buNone/>
            </a:pPr>
            <a:r>
              <a:rPr lang="sv-SE" sz="900" b="1" dirty="0">
                <a:ea typeface="Calibri" panose="020F0502020204030204" pitchFamily="34" charset="0"/>
                <a:cs typeface="Times New Roman" panose="02020603050405020304" pitchFamily="18" charset="0"/>
              </a:rPr>
              <a:t>Delområde 1 och 2</a:t>
            </a:r>
          </a:p>
          <a:p>
            <a:r>
              <a:rPr lang="sv-SE" sz="900" dirty="0"/>
              <a:t>Beställning ska ske senast fem arbetsdagar före leverans.</a:t>
            </a:r>
          </a:p>
          <a:p>
            <a:r>
              <a:rPr lang="sv-SE" sz="900" dirty="0"/>
              <a:t>Möjlighet till fasta leveransdagar</a:t>
            </a:r>
          </a:p>
          <a:p>
            <a:r>
              <a:rPr lang="sv-SE" sz="900" dirty="0"/>
              <a:t>Medverka vid samordnad varudistribution. </a:t>
            </a:r>
          </a:p>
          <a:p>
            <a:r>
              <a:rPr lang="sv-SE" sz="900" dirty="0"/>
              <a:t>Möjlighet till utökad leveranstjänst – maximalt 500 SEK.</a:t>
            </a:r>
          </a:p>
          <a:p>
            <a:endParaRPr lang="sv-SE" sz="1000" dirty="0"/>
          </a:p>
          <a:p>
            <a:pPr marL="0" indent="0">
              <a:buNone/>
            </a:pPr>
            <a:r>
              <a:rPr lang="sv-SE" sz="900" b="1" dirty="0">
                <a:ea typeface="Calibri" panose="020F0502020204030204" pitchFamily="34" charset="0"/>
                <a:cs typeface="Times New Roman" panose="02020603050405020304" pitchFamily="18" charset="0"/>
              </a:rPr>
              <a:t>Delområde 1</a:t>
            </a:r>
          </a:p>
          <a:p>
            <a:r>
              <a:rPr lang="sv-SE" sz="900" dirty="0">
                <a:ea typeface="Calibri" panose="020F0502020204030204" pitchFamily="34" charset="0"/>
                <a:cs typeface="Times New Roman" panose="02020603050405020304" pitchFamily="18" charset="0"/>
              </a:rPr>
              <a:t>Småorderavgift 250 SEK om beställningsvärdet understiger 1000 SEK.UM som har samordnad </a:t>
            </a:r>
            <a:r>
              <a:rPr lang="sv-SE" sz="900" dirty="0" err="1">
                <a:ea typeface="Calibri" panose="020F0502020204030204" pitchFamily="34" charset="0"/>
                <a:cs typeface="Times New Roman" panose="02020603050405020304" pitchFamily="18" charset="0"/>
              </a:rPr>
              <a:t>varudistr</a:t>
            </a:r>
            <a:r>
              <a:rPr lang="sv-SE" sz="900" dirty="0">
                <a:ea typeface="Calibri" panose="020F0502020204030204" pitchFamily="34" charset="0"/>
                <a:cs typeface="Times New Roman" panose="02020603050405020304" pitchFamily="18" charset="0"/>
              </a:rPr>
              <a:t>-ingen småorderavgift</a:t>
            </a:r>
          </a:p>
          <a:p>
            <a:endParaRPr lang="sv-SE" sz="900" dirty="0">
              <a:highlight>
                <a:srgbClr val="00FF00"/>
              </a:highlight>
              <a:ea typeface="Calibri" panose="020F0502020204030204" pitchFamily="34" charset="0"/>
              <a:cs typeface="Times New Roman" panose="02020603050405020304" pitchFamily="18" charset="0"/>
            </a:endParaRPr>
          </a:p>
          <a:p>
            <a:pPr marL="0" indent="0">
              <a:buNone/>
            </a:pPr>
            <a:r>
              <a:rPr lang="sv-SE" sz="900" b="1" dirty="0">
                <a:ea typeface="Calibri" panose="020F0502020204030204" pitchFamily="34" charset="0"/>
                <a:cs typeface="Times New Roman" panose="02020603050405020304" pitchFamily="18" charset="0"/>
              </a:rPr>
              <a:t>Delområde 2</a:t>
            </a:r>
          </a:p>
          <a:p>
            <a:r>
              <a:rPr lang="sv-SE" sz="900" dirty="0">
                <a:ea typeface="Calibri" panose="020F0502020204030204" pitchFamily="34" charset="0"/>
                <a:cs typeface="Times New Roman" panose="02020603050405020304" pitchFamily="18" charset="0"/>
              </a:rPr>
              <a:t>Småorderavgift på 125 SEK om beställningsvärdet understiger 250 SEK</a:t>
            </a:r>
          </a:p>
          <a:p>
            <a:pPr marL="0" indent="0">
              <a:buNone/>
            </a:pPr>
            <a:endParaRPr lang="sv-SE" dirty="0">
              <a:latin typeface="Corbel" panose="020B0503020204020204" pitchFamily="34" charset="0"/>
              <a:ea typeface="Calibri" panose="020F0502020204030204" pitchFamily="34" charset="0"/>
              <a:cs typeface="Times New Roman" panose="02020603050405020304" pitchFamily="18" charset="0"/>
            </a:endParaRPr>
          </a:p>
          <a:p>
            <a:endParaRPr lang="sv-SE" dirty="0">
              <a:effectLst/>
              <a:latin typeface="Corbel" panose="020B0503020204020204" pitchFamily="34" charset="0"/>
              <a:ea typeface="Calibri" panose="020F0502020204030204" pitchFamily="34" charset="0"/>
              <a:cs typeface="Times New Roman" panose="02020603050405020304" pitchFamily="18" charset="0"/>
            </a:endParaRPr>
          </a:p>
          <a:p>
            <a:endParaRPr lang="sv-SE" dirty="0"/>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91320"/>
            <a:ext cx="4616621" cy="2173680"/>
          </a:xfrm>
        </p:spPr>
        <p:txBody>
          <a:bodyPr/>
          <a:lstStyle/>
          <a:p>
            <a:pPr marL="0" indent="0">
              <a:buNone/>
            </a:pPr>
            <a:r>
              <a:rPr lang="sv-SE" sz="900" dirty="0"/>
              <a:t>Ramavtalet omfattar ett brett sortiment av kopieringspapper i A4 och A3, i varierande vikt 80g/m2 , 90g/m2, 100g/m2, 120g/m2 och 160g/m2 i olika färger.  </a:t>
            </a:r>
          </a:p>
          <a:p>
            <a:pPr marL="0" indent="0">
              <a:buNone/>
            </a:pPr>
            <a:endParaRPr lang="sv-SE" sz="900" dirty="0"/>
          </a:p>
          <a:p>
            <a:pPr marL="0" indent="0">
              <a:buNone/>
            </a:pPr>
            <a:r>
              <a:rPr lang="sv-SE" sz="900" dirty="0"/>
              <a:t>Vitt papper ska vara testat enligt följande mätmetoder. </a:t>
            </a:r>
          </a:p>
          <a:p>
            <a:r>
              <a:rPr lang="sv-SE" sz="900" dirty="0"/>
              <a:t>Opacitet - Enligt ISO 2471 eller likvärdigt</a:t>
            </a:r>
          </a:p>
          <a:p>
            <a:r>
              <a:rPr lang="sv-SE" sz="900" dirty="0"/>
              <a:t>Vithet - Enligt IS0 11475 eller likvärdigt</a:t>
            </a:r>
          </a:p>
          <a:p>
            <a:pPr marL="0" indent="0">
              <a:buNone/>
            </a:pPr>
            <a:endParaRPr lang="sv-SE" sz="900" dirty="0"/>
          </a:p>
          <a:p>
            <a:r>
              <a:rPr lang="sv-SE" sz="900" dirty="0"/>
              <a:t>Leverantören ska erbjuda ett brett sortiment av färgat kopieringspapper i minst 24 olika färger. Färgat kopieringspapper ska hålla samma kvalitet och ha samma egenskaper som vitt kopieringspapper 80 g. </a:t>
            </a:r>
          </a:p>
          <a:p>
            <a:endParaRPr lang="sv-SE" sz="900" dirty="0"/>
          </a:p>
          <a:p>
            <a:pPr marL="0" indent="0">
              <a:buNone/>
            </a:pPr>
            <a:r>
              <a:rPr lang="sv-SE" sz="900" dirty="0"/>
              <a:t>Åldringsbeständigt-, arkivbeständigt- och färgat kopieringspapper.  </a:t>
            </a:r>
          </a:p>
          <a:p>
            <a:pPr marL="0" indent="0">
              <a:buNone/>
            </a:pPr>
            <a:endParaRPr lang="sv-SE" sz="900" dirty="0"/>
          </a:p>
          <a:p>
            <a:r>
              <a:rPr lang="sv-SE" sz="900" dirty="0"/>
              <a:t> Leverantörerna erbjuder ett brett urval artiklar inom respektive anbudsområde och tillgodoser olika behov och målgrupper.  </a:t>
            </a:r>
          </a:p>
          <a:p>
            <a:pPr marL="0" indent="0">
              <a:buNone/>
            </a:pPr>
            <a:endParaRPr lang="sv-SE" sz="1050" dirty="0">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p>
          <a:p>
            <a:endParaRPr lang="sv-SE" dirty="0"/>
          </a:p>
          <a:p>
            <a:endParaRPr lang="sv-SE" dirty="0"/>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45465" y="4304615"/>
            <a:ext cx="4606928" cy="167907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900" b="0" i="0" u="none" strike="noStrike" cap="none" normalizeH="0" baseline="0" dirty="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None/>
              <a:tabLst/>
            </a:pPr>
            <a:r>
              <a:rPr lang="sv-SE" sz="900" dirty="0"/>
              <a:t>Adda Inköpscentral genomför flera typer av revisioner under ett ramavtals löptid.</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sz="900" dirty="0"/>
          </a:p>
          <a:p>
            <a:pPr marL="0" marR="0" lvl="0" indent="0" algn="l" defTabSz="914400" rtl="0" eaLnBrk="0" fontAlgn="base" latinLnBrk="0" hangingPunct="0">
              <a:lnSpc>
                <a:spcPct val="100000"/>
              </a:lnSpc>
              <a:spcBef>
                <a:spcPct val="0"/>
              </a:spcBef>
              <a:spcAft>
                <a:spcPct val="0"/>
              </a:spcAft>
              <a:buClrTx/>
              <a:buSzTx/>
              <a:buNone/>
              <a:tabLst/>
            </a:pPr>
            <a:r>
              <a:rPr lang="sv-SE" sz="900" dirty="0"/>
              <a:t>Följande revisioner inom olika områden kan genomföras för det enskilda ramavtalet; </a:t>
            </a:r>
          </a:p>
          <a:p>
            <a:pPr marL="0" marR="0" lvl="0" indent="0" algn="l" defTabSz="914400" rtl="0" eaLnBrk="0" fontAlgn="base" latinLnBrk="0" hangingPunct="0">
              <a:lnSpc>
                <a:spcPct val="100000"/>
              </a:lnSpc>
              <a:spcBef>
                <a:spcPct val="0"/>
              </a:spcBef>
              <a:spcAft>
                <a:spcPct val="0"/>
              </a:spcAft>
              <a:buClrTx/>
              <a:buSzTx/>
              <a:buNone/>
              <a:tabLst/>
            </a:pPr>
            <a:endParaRPr lang="sv-SE" sz="900" dirty="0"/>
          </a:p>
          <a:p>
            <a:pPr marL="171450" marR="0" lvl="0" indent="-171450" fontAlgn="base">
              <a:spcAft>
                <a:spcPct val="0"/>
              </a:spcAft>
              <a:buSzTx/>
              <a:buFont typeface="Arial" panose="020B0604020202020204" pitchFamily="34" charset="0"/>
              <a:buChar char="•"/>
              <a:tabLst/>
            </a:pPr>
            <a:r>
              <a:rPr lang="sv-SE" sz="900" dirty="0"/>
              <a:t>Ekonomisk redovision</a:t>
            </a:r>
          </a:p>
          <a:p>
            <a:pPr marL="171450" marR="0" lvl="0" indent="-171450" fontAlgn="base">
              <a:spcAft>
                <a:spcPct val="0"/>
              </a:spcAft>
              <a:buSzTx/>
              <a:buFont typeface="Arial" panose="020B0604020202020204" pitchFamily="34" charset="0"/>
              <a:buChar char="•"/>
              <a:tabLst/>
            </a:pPr>
            <a:r>
              <a:rPr lang="sv-SE" sz="900" dirty="0"/>
              <a:t>Etiska och sociala krav</a:t>
            </a:r>
          </a:p>
          <a:p>
            <a:pPr marL="171450" marR="0" lvl="0" indent="-171450" fontAlgn="base">
              <a:spcAft>
                <a:spcPct val="0"/>
              </a:spcAft>
              <a:buSzTx/>
              <a:buFont typeface="Arial" panose="020B0604020202020204" pitchFamily="34" charset="0"/>
              <a:buChar char="•"/>
              <a:tabLst/>
            </a:pPr>
            <a:r>
              <a:rPr lang="sv-SE" sz="900" dirty="0"/>
              <a:t>Hållbarhetskrav samt i vissa förekommande upphandlingar även </a:t>
            </a:r>
          </a:p>
          <a:p>
            <a:pPr marL="171450" marR="0" lvl="0" indent="-171450" fontAlgn="base">
              <a:spcAft>
                <a:spcPct val="0"/>
              </a:spcAft>
              <a:buSzTx/>
              <a:buFont typeface="Arial" panose="020B0604020202020204" pitchFamily="34" charset="0"/>
              <a:buChar char="•"/>
              <a:tabLst/>
            </a:pPr>
            <a:r>
              <a:rPr lang="sv-SE" sz="900" dirty="0"/>
              <a:t>Arbetsrättsliga villkor.</a:t>
            </a:r>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a:xfrm>
            <a:off x="5516229" y="1772459"/>
            <a:ext cx="4680000" cy="2118054"/>
          </a:xfrm>
        </p:spPr>
        <p:txBody>
          <a:bodyPr/>
          <a:lstStyle/>
          <a:p>
            <a:pPr marL="171450" indent="-171450">
              <a:buFont typeface="Arial" panose="020B0604020202020204" pitchFamily="34" charset="0"/>
              <a:buChar char="•"/>
            </a:pPr>
            <a:r>
              <a:rPr lang="sv-SE" sz="900" dirty="0"/>
              <a:t>För detta ramavtalsområde har vi samarbetat med referensgrupp för att ställa relevanta krav inom de </a:t>
            </a:r>
            <a:r>
              <a:rPr lang="sv-SE" sz="900"/>
              <a:t>olika delområdena</a:t>
            </a:r>
            <a:r>
              <a:rPr lang="sv-SE" sz="900" dirty="0"/>
              <a:t>. Gruppen har representerats av personer från både kommun och region för att spegla det nationella behovet för det upphandlade sortimentet.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t>En stor vinst för dig i förhållande till tidigare ramavtal är att avtalet erbjuder ett bredare, behovsförankrat sortiment av kopieringspapper. </a:t>
            </a:r>
          </a:p>
          <a:p>
            <a:pPr marL="0" indent="0">
              <a:buNone/>
            </a:pPr>
            <a:endParaRPr lang="sv-SE" sz="900" dirty="0"/>
          </a:p>
          <a:p>
            <a:pPr marL="171450" indent="-171450">
              <a:buFont typeface="Arial" panose="020B0604020202020204" pitchFamily="34" charset="0"/>
              <a:buChar char="•"/>
            </a:pPr>
            <a:r>
              <a:rPr lang="sv-SE" sz="900" dirty="0"/>
              <a:t>E-handelskraven är också uppdaterade och det finns ett fördjupat avsnitt om förutsättningarna för e-handel.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t>Beställning ser från utsedd ramavtalsleverantör för respektive anbudsområde</a:t>
            </a:r>
          </a:p>
          <a:p>
            <a:pPr marL="0" indent="0">
              <a:buNone/>
            </a:pPr>
            <a:endParaRPr lang="sv-SE" dirty="0"/>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1" y="4304615"/>
            <a:ext cx="4680001" cy="2004744"/>
          </a:xfrm>
        </p:spPr>
        <p:txBody>
          <a:bodyPr/>
          <a:lstStyle/>
          <a:p>
            <a:pPr marL="0" indent="0">
              <a:buNone/>
            </a:pPr>
            <a:endParaRPr lang="sv-SE" sz="900" dirty="0"/>
          </a:p>
          <a:p>
            <a:pPr>
              <a:buFont typeface="Arial" panose="020B0604020202020204" pitchFamily="34" charset="0"/>
              <a:buChar char="•"/>
            </a:pPr>
            <a:r>
              <a:rPr lang="sv-SE" sz="900" dirty="0"/>
              <a:t>Vi har ställt krav på att leverantören verkar för och aktivt bidra till att nå det nationella målet om minskade utsläpp för inrikes transporter med minst 70 procent till år 2030 jämfört med 2010. </a:t>
            </a:r>
          </a:p>
          <a:p>
            <a:pPr marL="0" indent="0">
              <a:buNone/>
            </a:pPr>
            <a:endParaRPr lang="sv-SE" sz="900" dirty="0"/>
          </a:p>
          <a:p>
            <a:pPr>
              <a:buFont typeface="Arial" panose="020B0604020202020204" pitchFamily="34" charset="0"/>
              <a:buChar char="•"/>
            </a:pPr>
            <a:r>
              <a:rPr lang="sv-SE" sz="900" dirty="0"/>
              <a:t>Leverantören ska, inom ramen för sitt systematiska miljöarbete, verka för och bidra till måluppfyllelsen genom att vid transporter inom uppdrag enligt ramavtalet välja det alternativ som har lägsta möjliga klimatpåverkan. </a:t>
            </a:r>
          </a:p>
          <a:p>
            <a:pPr>
              <a:buFont typeface="Arial" panose="020B0604020202020204" pitchFamily="34" charset="0"/>
              <a:buChar char="•"/>
            </a:pPr>
            <a:endParaRPr lang="sv-SE" sz="900" dirty="0"/>
          </a:p>
          <a:p>
            <a:pPr>
              <a:buFont typeface="Arial" panose="020B0604020202020204" pitchFamily="34" charset="0"/>
              <a:buChar char="•"/>
            </a:pPr>
            <a:r>
              <a:rPr lang="sv-SE" sz="900" dirty="0"/>
              <a:t>Leverantören ska ha policy, mål och rutiner som beskriver hur transport av varor sker med lägsta möjliga klimatpåverkan samt kunna rapportera koldioxidutsläpp och fossilfria transporter. </a:t>
            </a:r>
          </a:p>
          <a:p>
            <a:pPr marL="0" indent="0">
              <a:buNone/>
            </a:pPr>
            <a:endParaRPr lang="sv-SE" sz="900" dirty="0"/>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a:xfrm>
            <a:off x="1699250" y="645513"/>
            <a:ext cx="8190607" cy="457600"/>
          </a:xfrm>
        </p:spPr>
        <p:txBody>
          <a:bodyPr/>
          <a:lstStyle/>
          <a:p>
            <a:r>
              <a:rPr lang="sv-SE" dirty="0"/>
              <a:t>Kopieringspapper 2022-2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45465" y="3996605"/>
            <a:ext cx="4606931" cy="256664"/>
          </a:xfrm>
        </p:spPr>
        <p:txBody>
          <a:bodyPr/>
          <a:lstStyle/>
          <a:p>
            <a:r>
              <a:rPr lang="sv-SE" dirty="0"/>
              <a:t>Revision och uppföljning</a:t>
            </a:r>
          </a:p>
        </p:txBody>
      </p:sp>
      <p:pic>
        <p:nvPicPr>
          <p:cNvPr id="4" name="Platshållare för bild 3" descr="En bild som visar text, Teckensnitt, grön, skärmbild&#10;&#10;Automatiskt genererad beskrivning">
            <a:extLst>
              <a:ext uri="{FF2B5EF4-FFF2-40B4-BE49-F238E27FC236}">
                <a16:creationId xmlns:a16="http://schemas.microsoft.com/office/drawing/2014/main" id="{62BAACC2-588B-FF95-9619-0CDA7F9A6C5F}"/>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descr="En bild som visar text, logotyp, Teckensnitt, Grafik&#10;&#10;Automatiskt genererad beskrivning">
            <a:extLst>
              <a:ext uri="{FF2B5EF4-FFF2-40B4-BE49-F238E27FC236}">
                <a16:creationId xmlns:a16="http://schemas.microsoft.com/office/drawing/2014/main" id="{0342282F-67A1-0E1B-803C-A535C9E1DC86}"/>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descr="En bild som visar text, Teckensnitt, logotyp, Grafik&#10;&#10;Automatiskt genererad beskrivning">
            <a:extLst>
              <a:ext uri="{FF2B5EF4-FFF2-40B4-BE49-F238E27FC236}">
                <a16:creationId xmlns:a16="http://schemas.microsoft.com/office/drawing/2014/main" id="{87D1A80D-09F6-E372-F214-668E05277EEF}"/>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descr="En bild som visar text, Teckensnitt, logotyp, Grafik&#10;&#10;Automatiskt genererad beskrivning">
            <a:extLst>
              <a:ext uri="{FF2B5EF4-FFF2-40B4-BE49-F238E27FC236}">
                <a16:creationId xmlns:a16="http://schemas.microsoft.com/office/drawing/2014/main" id="{1571BCF7-75A3-571B-6DDE-A22E0184403D}"/>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p:pic>
      <p:pic>
        <p:nvPicPr>
          <p:cNvPr id="38" name="Platshållare för bild 37" descr="En bild som visar text, Teckensnitt, däggdjur, Grafik&#10;&#10;Automatiskt genererad beskrivning">
            <a:extLst>
              <a:ext uri="{FF2B5EF4-FFF2-40B4-BE49-F238E27FC236}">
                <a16:creationId xmlns:a16="http://schemas.microsoft.com/office/drawing/2014/main" id="{33C42E9E-4EB6-F294-86C7-53E084A4FF02}"/>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l="147" r="147"/>
          <a:stretch>
            <a:fillRect/>
          </a:stretch>
        </p:blipFill>
        <p:spPr/>
      </p:pic>
      <p:pic>
        <p:nvPicPr>
          <p:cNvPr id="40" name="Platshållare för bild 39" descr="En bild som visar text, fisk, Teckensnitt, Grafik&#10;&#10;Automatiskt genererad beskrivning">
            <a:extLst>
              <a:ext uri="{FF2B5EF4-FFF2-40B4-BE49-F238E27FC236}">
                <a16:creationId xmlns:a16="http://schemas.microsoft.com/office/drawing/2014/main" id="{B8A44BD0-1704-40E5-4B60-053A9E0523CA}"/>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a:stretch>
            <a:fillRect/>
          </a:stretch>
        </p:blipFill>
        <p:spPr/>
      </p:pic>
      <p:pic>
        <p:nvPicPr>
          <p:cNvPr id="42" name="Platshållare för bild 41" descr="En bild som visar text, Teckensnitt, Grafik, grön&#10;&#10;Automatiskt genererad beskrivning">
            <a:extLst>
              <a:ext uri="{FF2B5EF4-FFF2-40B4-BE49-F238E27FC236}">
                <a16:creationId xmlns:a16="http://schemas.microsoft.com/office/drawing/2014/main" id="{6EEB2B93-37D5-196A-C1E5-06CB0A16B9DC}"/>
              </a:ext>
            </a:extLst>
          </p:cNvPr>
          <p:cNvPicPr>
            <a:picLocks noGrp="1" noChangeAspect="1"/>
          </p:cNvPicPr>
          <p:nvPr>
            <p:ph type="pic" sz="quarter" idx="31"/>
          </p:nvPr>
        </p:nvPicPr>
        <p:blipFill>
          <a:blip r:embed="rId8">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 fågel, logotyp, Teckensnitt&#10;&#10;Automatiskt genererad beskrivning">
            <a:extLst>
              <a:ext uri="{FF2B5EF4-FFF2-40B4-BE49-F238E27FC236}">
                <a16:creationId xmlns:a16="http://schemas.microsoft.com/office/drawing/2014/main" id="{BE0E15A8-CB9F-2B7B-C199-9C0C7D70C5C3}"/>
              </a:ext>
            </a:extLst>
          </p:cNvPr>
          <p:cNvPicPr>
            <a:picLocks noGrp="1" noChangeAspect="1"/>
          </p:cNvPicPr>
          <p:nvPr>
            <p:ph type="pic" sz="quarter" idx="32"/>
          </p:nvPr>
        </p:nvPicPr>
        <p:blipFill>
          <a:blip r:embed="rId9">
            <a:extLst>
              <a:ext uri="{28A0092B-C50C-407E-A947-70E740481C1C}">
                <a14:useLocalDpi xmlns:a14="http://schemas.microsoft.com/office/drawing/2010/main" val="0"/>
              </a:ext>
            </a:extLst>
          </a:blip>
          <a:srcRect/>
          <a:stretch>
            <a:fillRect/>
          </a:stretch>
        </p:blipFill>
        <p:spPr/>
      </p:pic>
      <p:sp>
        <p:nvSpPr>
          <p:cNvPr id="20" name="Platshållare för bild 19">
            <a:extLst>
              <a:ext uri="{FF2B5EF4-FFF2-40B4-BE49-F238E27FC236}">
                <a16:creationId xmlns:a16="http://schemas.microsoft.com/office/drawing/2014/main" id="{CE96CFF1-4549-4456-96F2-63085017604A}"/>
              </a:ext>
            </a:extLst>
          </p:cNvPr>
          <p:cNvSpPr>
            <a:spLocks noGrp="1"/>
          </p:cNvSpPr>
          <p:nvPr>
            <p:ph type="pic" sz="quarter" idx="33"/>
          </p:nvPr>
        </p:nvSpPr>
        <p:spPr/>
      </p:sp>
      <p:sp>
        <p:nvSpPr>
          <p:cNvPr id="21" name="Platshållare för bild 20">
            <a:extLst>
              <a:ext uri="{FF2B5EF4-FFF2-40B4-BE49-F238E27FC236}">
                <a16:creationId xmlns:a16="http://schemas.microsoft.com/office/drawing/2014/main" id="{3DDA4532-19C7-427E-9FC4-F2DA62B93C8B}"/>
              </a:ext>
            </a:extLst>
          </p:cNvPr>
          <p:cNvSpPr>
            <a:spLocks noGrp="1"/>
          </p:cNvSpPr>
          <p:nvPr>
            <p:ph type="pic" sz="quarter" idx="34"/>
          </p:nvPr>
        </p:nvSpPr>
        <p:spPr/>
      </p:sp>
      <p:sp>
        <p:nvSpPr>
          <p:cNvPr id="22" name="Platshållare för bild 21">
            <a:extLst>
              <a:ext uri="{FF2B5EF4-FFF2-40B4-BE49-F238E27FC236}">
                <a16:creationId xmlns:a16="http://schemas.microsoft.com/office/drawing/2014/main" id="{B1B2F8AA-5A24-4A5E-86EA-F3C698A3DE6D}"/>
              </a:ext>
            </a:extLst>
          </p:cNvPr>
          <p:cNvSpPr>
            <a:spLocks noGrp="1"/>
          </p:cNvSpPr>
          <p:nvPr>
            <p:ph type="pic" sz="quarter" idx="35"/>
          </p:nvPr>
        </p:nvSpPr>
        <p:spPr/>
      </p:sp>
      <p:sp>
        <p:nvSpPr>
          <p:cNvPr id="23" name="Platshållare för bild 22">
            <a:extLst>
              <a:ext uri="{FF2B5EF4-FFF2-40B4-BE49-F238E27FC236}">
                <a16:creationId xmlns:a16="http://schemas.microsoft.com/office/drawing/2014/main" id="{C599A5C1-3B2F-458C-ADC3-9B04C6E41518}"/>
              </a:ext>
            </a:extLst>
          </p:cNvPr>
          <p:cNvSpPr>
            <a:spLocks noGrp="1"/>
          </p:cNvSpPr>
          <p:nvPr>
            <p:ph type="pic" sz="quarter" idx="36"/>
          </p:nvPr>
        </p:nvSpPr>
        <p:spPr/>
      </p:sp>
      <p:sp>
        <p:nvSpPr>
          <p:cNvPr id="24" name="Platshållare för bild 23">
            <a:extLst>
              <a:ext uri="{FF2B5EF4-FFF2-40B4-BE49-F238E27FC236}">
                <a16:creationId xmlns:a16="http://schemas.microsoft.com/office/drawing/2014/main" id="{41BF8D45-33BA-4BBC-BDA1-90819BF781D8}"/>
              </a:ext>
            </a:extLst>
          </p:cNvPr>
          <p:cNvSpPr>
            <a:spLocks noGrp="1"/>
          </p:cNvSpPr>
          <p:nvPr>
            <p:ph type="pic" sz="quarter" idx="37"/>
          </p:nvPr>
        </p:nvSpPr>
        <p:spPr/>
      </p:sp>
      <p:sp>
        <p:nvSpPr>
          <p:cNvPr id="25" name="Platshållare för bild 24">
            <a:extLst>
              <a:ext uri="{FF2B5EF4-FFF2-40B4-BE49-F238E27FC236}">
                <a16:creationId xmlns:a16="http://schemas.microsoft.com/office/drawing/2014/main" id="{A076427F-C6A8-4AA7-A6D8-91DFEF79D028}"/>
              </a:ext>
            </a:extLst>
          </p:cNvPr>
          <p:cNvSpPr>
            <a:spLocks noGrp="1"/>
          </p:cNvSpPr>
          <p:nvPr>
            <p:ph type="pic" sz="quarter" idx="38"/>
          </p:nvPr>
        </p:nvSpPr>
        <p:spPr/>
      </p:sp>
      <p:sp>
        <p:nvSpPr>
          <p:cNvPr id="26" name="Platshållare för bild 25">
            <a:extLst>
              <a:ext uri="{FF2B5EF4-FFF2-40B4-BE49-F238E27FC236}">
                <a16:creationId xmlns:a16="http://schemas.microsoft.com/office/drawing/2014/main" id="{8CAD1C1A-71BB-42AC-A357-249FAF0563EB}"/>
              </a:ext>
            </a:extLst>
          </p:cNvPr>
          <p:cNvSpPr>
            <a:spLocks noGrp="1"/>
          </p:cNvSpPr>
          <p:nvPr>
            <p:ph type="pic" sz="quarter" idx="39"/>
          </p:nvPr>
        </p:nvSpPr>
        <p:spPr/>
      </p:sp>
      <p:sp>
        <p:nvSpPr>
          <p:cNvPr id="27" name="Platshållare för bild 26">
            <a:extLst>
              <a:ext uri="{FF2B5EF4-FFF2-40B4-BE49-F238E27FC236}">
                <a16:creationId xmlns:a16="http://schemas.microsoft.com/office/drawing/2014/main" id="{6DEE6F3D-C651-445C-8B6B-8DAB1E969F0F}"/>
              </a:ext>
            </a:extLst>
          </p:cNvPr>
          <p:cNvSpPr>
            <a:spLocks noGrp="1"/>
          </p:cNvSpPr>
          <p:nvPr>
            <p:ph type="pic" sz="quarter" idx="40"/>
          </p:nvPr>
        </p:nvSpPr>
        <p:spPr/>
      </p:sp>
      <p:sp>
        <p:nvSpPr>
          <p:cNvPr id="28" name="Platshållare för bild 27">
            <a:extLst>
              <a:ext uri="{FF2B5EF4-FFF2-40B4-BE49-F238E27FC236}">
                <a16:creationId xmlns:a16="http://schemas.microsoft.com/office/drawing/2014/main" id="{6C829733-816F-4651-BA9E-333C03D83D84}"/>
              </a:ext>
            </a:extLst>
          </p:cNvPr>
          <p:cNvSpPr>
            <a:spLocks noGrp="1"/>
          </p:cNvSpPr>
          <p:nvPr>
            <p:ph type="pic" sz="quarter" idx="41"/>
          </p:nvPr>
        </p:nvSpPr>
        <p:spPr/>
      </p:sp>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10">
            <a:extLst>
              <a:ext uri="{96DAC541-7B7A-43D3-8B79-37D633B846F1}">
                <asvg:svgBlip xmlns:asvg="http://schemas.microsoft.com/office/drawing/2016/SVG/main" r:embed="rId11"/>
              </a:ext>
            </a:extLst>
          </a:blip>
          <a:srcRect l="88" r="88"/>
          <a:stretch>
            <a:fillRect/>
          </a:stretch>
        </p:blipFill>
        <p:spPr>
          <a:prstGeom prst="rect">
            <a:avLst/>
          </a:prstGeom>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17798c2e-8ec6-411a-92bf-42cada8c5360"/>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terms/"/>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Avtalskort mall</Template>
  <TotalTime>1321</TotalTime>
  <Words>767</Words>
  <Application>Microsoft Office PowerPoint</Application>
  <PresentationFormat>Bredbild</PresentationFormat>
  <Paragraphs>91</Paragraphs>
  <Slides>3</Slides>
  <Notes>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vt:i4>
      </vt:variant>
    </vt:vector>
  </HeadingPairs>
  <TitlesOfParts>
    <vt:vector size="8" baseType="lpstr">
      <vt:lpstr>-apple-system</vt:lpstr>
      <vt:lpstr>Arial</vt:lpstr>
      <vt:lpstr>Calibri</vt:lpstr>
      <vt:lpstr>Corbel</vt:lpstr>
      <vt:lpstr>Adda - Inköprscentral</vt:lpstr>
      <vt:lpstr>PowerPoint-presentation</vt:lpstr>
      <vt:lpstr>Kopieringspapper 2022-2</vt:lpstr>
      <vt:lpstr>Kopieringspapper 2022-2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Öhlund Christina</cp:lastModifiedBy>
  <cp:revision>58</cp:revision>
  <cp:lastPrinted>2023-07-18T07:55:51Z</cp:lastPrinted>
  <dcterms:created xsi:type="dcterms:W3CDTF">2021-05-25T09:19:22Z</dcterms:created>
  <dcterms:modified xsi:type="dcterms:W3CDTF">2023-10-19T14:28:20Z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