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handoutMasterIdLst>
    <p:handoutMasterId r:id="rId9"/>
  </p:handoutMasterIdLst>
  <p:sldIdLst>
    <p:sldId id="282" r:id="rId5"/>
    <p:sldId id="285" r:id="rId6"/>
    <p:sldId id="284"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koner" id="{406AD02E-50CA-4DF7-BD77-0DDDA8385162}">
          <p14:sldIdLst>
            <p14:sldId id="282"/>
          </p14:sldIdLst>
        </p14:section>
        <p14:section name="Avtal" id="{C0D6380D-8438-43FF-990C-735F5FC0CBAF}">
          <p14:sldIdLst>
            <p14:sldId id="285"/>
            <p14:sldId id="28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2833802-FEF1-4C79-8D5D-14CF1EAF98D9}">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just format 2 - Dekorfärg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just format 2 - Dekorfärg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0" d="100"/>
          <a:sy n="90" d="100"/>
        </p:scale>
        <p:origin x="44" y="-580"/>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59" d="100"/>
          <a:sy n="59" d="100"/>
        </p:scale>
        <p:origin x="227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59.png"/><Relationship Id="rId1" Type="http://schemas.openxmlformats.org/officeDocument/2006/relationships/image" Target="../media/image58.png"/><Relationship Id="rId6" Type="http://schemas.openxmlformats.org/officeDocument/2006/relationships/image" Target="../media/image63.png"/><Relationship Id="rId5" Type="http://schemas.openxmlformats.org/officeDocument/2006/relationships/image" Target="../media/image62.png"/><Relationship Id="rId4" Type="http://schemas.openxmlformats.org/officeDocument/2006/relationships/image" Target="../media/image61.png"/></Relationships>
</file>

<file path=ppt/diagrams/_rels/drawing1.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59.png"/><Relationship Id="rId1" Type="http://schemas.openxmlformats.org/officeDocument/2006/relationships/image" Target="../media/image58.png"/><Relationship Id="rId6" Type="http://schemas.openxmlformats.org/officeDocument/2006/relationships/image" Target="../media/image63.png"/><Relationship Id="rId5" Type="http://schemas.openxmlformats.org/officeDocument/2006/relationships/image" Target="../media/image62.png"/><Relationship Id="rId4" Type="http://schemas.openxmlformats.org/officeDocument/2006/relationships/image" Target="../media/image61.pn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830F98-49B8-4C82-A11F-6609F5D602B2}" type="doc">
      <dgm:prSet loTypeId="urn:microsoft.com/office/officeart/2005/8/layout/vList4" loCatId="list" qsTypeId="urn:microsoft.com/office/officeart/2005/8/quickstyle/simple1" qsCatId="simple" csTypeId="urn:microsoft.com/office/officeart/2005/8/colors/accent3_2" csCatId="accent3" phldr="1"/>
      <dgm:spPr/>
      <dgm:t>
        <a:bodyPr/>
        <a:lstStyle/>
        <a:p>
          <a:endParaRPr lang="en-US"/>
        </a:p>
      </dgm:t>
    </dgm:pt>
    <dgm:pt modelId="{E2884223-C93F-4F5B-B7D2-22CA265B766E}">
      <dgm:prSet phldrT="[Text]" custT="1"/>
      <dgm:spPr>
        <a:solidFill>
          <a:schemeClr val="bg2"/>
        </a:solidFill>
        <a:ln>
          <a:noFill/>
        </a:ln>
      </dgm:spPr>
      <dgm:t>
        <a:bodyPr lIns="0" anchor="t"/>
        <a:lstStyle/>
        <a:p>
          <a:pPr marL="0">
            <a:buNone/>
          </a:pPr>
          <a:r>
            <a:rPr lang="sv-SE" sz="1100" b="0" i="0" dirty="0">
              <a:solidFill>
                <a:schemeClr val="tx1"/>
              </a:solidFill>
            </a:rPr>
            <a:t>Ramavtalet erbjuder ett brett sortiment av livsmedel för krisberedskap vilket gör att olika verksamheter kan hitta varor som passar för deras syfte. Behov av anpassning såsom allergener, gruppens storlek eller syfte tas i beaktning. Vid större avrop erhålls även rabatter. Finns det behov av ytterligare anpassning, så finns möjligheten att genomföra en förnyad konkurrensutsättning.</a:t>
          </a:r>
          <a:endParaRPr lang="sv-SE" sz="1100" noProof="0" dirty="0">
            <a:solidFill>
              <a:schemeClr val="tx1"/>
            </a:solidFill>
          </a:endParaRPr>
        </a:p>
      </dgm:t>
    </dgm:pt>
    <dgm:pt modelId="{022FAAE4-D57B-4BE9-B145-9DF098360B0F}" type="parTrans" cxnId="{AFD0C612-02A0-43CA-9F98-EBC461795A7A}">
      <dgm:prSet/>
      <dgm:spPr/>
      <dgm:t>
        <a:bodyPr/>
        <a:lstStyle/>
        <a:p>
          <a:endParaRPr lang="en-US"/>
        </a:p>
      </dgm:t>
    </dgm:pt>
    <dgm:pt modelId="{E3714F33-F072-4D7F-86EB-B944A4E95763}" type="sibTrans" cxnId="{AFD0C612-02A0-43CA-9F98-EBC461795A7A}">
      <dgm:prSet/>
      <dgm:spPr/>
      <dgm:t>
        <a:bodyPr/>
        <a:lstStyle/>
        <a:p>
          <a:endParaRPr lang="en-US"/>
        </a:p>
      </dgm:t>
    </dgm:pt>
    <dgm:pt modelId="{220557DC-1306-44DD-937A-F0C3D343C509}">
      <dgm:prSet phldrT="[Text]" custT="1"/>
      <dgm:spPr>
        <a:solidFill>
          <a:schemeClr val="bg2"/>
        </a:solidFill>
        <a:ln>
          <a:noFill/>
        </a:ln>
      </dgm:spPr>
      <dgm:t>
        <a:bodyPr lIns="0" anchor="t"/>
        <a:lstStyle/>
        <a:p>
          <a:pPr marL="0" algn="just">
            <a:buNone/>
          </a:pPr>
          <a:r>
            <a:rPr lang="sv-SE" sz="1050" dirty="0">
              <a:solidFill>
                <a:schemeClr val="tx1"/>
              </a:solidFill>
            </a:rPr>
            <a:t>  Vegetariska alternativ erbjuds som mer hållbara och klimatanpassade val.</a:t>
          </a:r>
          <a:endParaRPr lang="sv-SE" sz="1050" noProof="0" dirty="0">
            <a:solidFill>
              <a:schemeClr val="tx1"/>
            </a:solidFill>
          </a:endParaRPr>
        </a:p>
      </dgm:t>
    </dgm:pt>
    <dgm:pt modelId="{17258024-516D-4FCB-88F3-F65283518C0F}" type="parTrans" cxnId="{2B06B2EE-8388-4A9E-B0B5-14340BEE976B}">
      <dgm:prSet/>
      <dgm:spPr/>
      <dgm:t>
        <a:bodyPr/>
        <a:lstStyle/>
        <a:p>
          <a:endParaRPr lang="en-US"/>
        </a:p>
      </dgm:t>
    </dgm:pt>
    <dgm:pt modelId="{E9A910CD-D08C-44EC-86E5-CC094F438787}" type="sibTrans" cxnId="{2B06B2EE-8388-4A9E-B0B5-14340BEE976B}">
      <dgm:prSet/>
      <dgm:spPr/>
      <dgm:t>
        <a:bodyPr/>
        <a:lstStyle/>
        <a:p>
          <a:endParaRPr lang="en-US"/>
        </a:p>
      </dgm:t>
    </dgm:pt>
    <dgm:pt modelId="{5683500B-BED4-4784-A571-11CB5F2AF182}">
      <dgm:prSet phldrT="[Text]" custT="1"/>
      <dgm:spPr>
        <a:solidFill>
          <a:schemeClr val="bg2"/>
        </a:solidFill>
        <a:ln>
          <a:noFill/>
        </a:ln>
      </dgm:spPr>
      <dgm:t>
        <a:bodyPr lIns="0" anchor="t"/>
        <a:lstStyle/>
        <a:p>
          <a:pPr marL="0"/>
          <a:endParaRPr lang="sv-SE" sz="1100" noProof="0" dirty="0">
            <a:solidFill>
              <a:schemeClr val="tx1"/>
            </a:solidFill>
          </a:endParaRPr>
        </a:p>
      </dgm:t>
    </dgm:pt>
    <dgm:pt modelId="{D6F6054A-AD18-480E-B28E-AA329FD2E087}" type="parTrans" cxnId="{D2364412-50CC-4B6A-BCE1-76D2DAA9D0AD}">
      <dgm:prSet/>
      <dgm:spPr/>
      <dgm:t>
        <a:bodyPr/>
        <a:lstStyle/>
        <a:p>
          <a:endParaRPr lang="en-US"/>
        </a:p>
      </dgm:t>
    </dgm:pt>
    <dgm:pt modelId="{69F046CB-8772-4D0E-8828-9545589ABCAB}" type="sibTrans" cxnId="{D2364412-50CC-4B6A-BCE1-76D2DAA9D0AD}">
      <dgm:prSet/>
      <dgm:spPr/>
      <dgm:t>
        <a:bodyPr/>
        <a:lstStyle/>
        <a:p>
          <a:endParaRPr lang="en-US"/>
        </a:p>
      </dgm:t>
    </dgm:pt>
    <dgm:pt modelId="{2132386E-BAED-4186-B4F8-1F42ABCFF31B}">
      <dgm:prSet custT="1"/>
      <dgm:spPr>
        <a:solidFill>
          <a:schemeClr val="bg2"/>
        </a:solidFill>
        <a:ln>
          <a:noFill/>
        </a:ln>
      </dgm:spPr>
      <dgm:t>
        <a:bodyPr lIns="0" anchor="t"/>
        <a:lstStyle/>
        <a:p>
          <a:pPr marL="0"/>
          <a:endParaRPr lang="sv-SE" sz="1100" noProof="0" dirty="0">
            <a:solidFill>
              <a:schemeClr val="tx1"/>
            </a:solidFill>
          </a:endParaRPr>
        </a:p>
      </dgm:t>
    </dgm:pt>
    <dgm:pt modelId="{7C30FBDD-5BA3-469D-9C2E-136A51FCAEA2}" type="parTrans" cxnId="{C15F0AF6-DBA9-46D3-94AA-83E313333771}">
      <dgm:prSet/>
      <dgm:spPr/>
      <dgm:t>
        <a:bodyPr/>
        <a:lstStyle/>
        <a:p>
          <a:endParaRPr lang="en-US"/>
        </a:p>
      </dgm:t>
    </dgm:pt>
    <dgm:pt modelId="{EDC898EC-E930-413A-AB0E-8D41EE563760}" type="sibTrans" cxnId="{C15F0AF6-DBA9-46D3-94AA-83E313333771}">
      <dgm:prSet/>
      <dgm:spPr/>
      <dgm:t>
        <a:bodyPr/>
        <a:lstStyle/>
        <a:p>
          <a:endParaRPr lang="en-US"/>
        </a:p>
      </dgm:t>
    </dgm:pt>
    <dgm:pt modelId="{C8B8B36E-5A7D-493B-91CF-F98BEAE467E4}">
      <dgm:prSet custT="1"/>
      <dgm:spPr>
        <a:solidFill>
          <a:schemeClr val="bg2"/>
        </a:solidFill>
        <a:ln>
          <a:noFill/>
        </a:ln>
      </dgm:spPr>
      <dgm:t>
        <a:bodyPr lIns="0" anchor="t"/>
        <a:lstStyle/>
        <a:p>
          <a:pPr marL="0"/>
          <a:endParaRPr lang="sv-SE" sz="1100" noProof="0" dirty="0">
            <a:solidFill>
              <a:schemeClr val="tx1"/>
            </a:solidFill>
          </a:endParaRPr>
        </a:p>
      </dgm:t>
    </dgm:pt>
    <dgm:pt modelId="{BA3B38D7-102E-4593-9F5E-4ECBEC840D3D}" type="parTrans" cxnId="{3488C811-A300-4754-B8B0-EBC038FF1FDE}">
      <dgm:prSet/>
      <dgm:spPr/>
      <dgm:t>
        <a:bodyPr/>
        <a:lstStyle/>
        <a:p>
          <a:endParaRPr lang="en-US"/>
        </a:p>
      </dgm:t>
    </dgm:pt>
    <dgm:pt modelId="{EF1E65F1-2EE5-4A9B-AB70-9225AEAB4D32}" type="sibTrans" cxnId="{3488C811-A300-4754-B8B0-EBC038FF1FDE}">
      <dgm:prSet/>
      <dgm:spPr/>
      <dgm:t>
        <a:bodyPr/>
        <a:lstStyle/>
        <a:p>
          <a:endParaRPr lang="en-US"/>
        </a:p>
      </dgm:t>
    </dgm:pt>
    <dgm:pt modelId="{1901A630-72C6-4CD0-BA26-5A85A8A7120A}">
      <dgm:prSet custT="1"/>
      <dgm:spPr>
        <a:solidFill>
          <a:schemeClr val="bg2"/>
        </a:solidFill>
        <a:ln>
          <a:noFill/>
        </a:ln>
      </dgm:spPr>
      <dgm:t>
        <a:bodyPr lIns="0" anchor="t"/>
        <a:lstStyle/>
        <a:p>
          <a:pPr marL="0"/>
          <a:endParaRPr lang="sv-SE" sz="1100" noProof="0" dirty="0">
            <a:solidFill>
              <a:schemeClr val="tx1"/>
            </a:solidFill>
          </a:endParaRPr>
        </a:p>
      </dgm:t>
    </dgm:pt>
    <dgm:pt modelId="{AA510D60-F830-4BDC-BF7E-E65C3EAA3450}" type="parTrans" cxnId="{BB0BE0FD-7B87-43C1-B402-5F5984A964B0}">
      <dgm:prSet/>
      <dgm:spPr/>
      <dgm:t>
        <a:bodyPr/>
        <a:lstStyle/>
        <a:p>
          <a:endParaRPr lang="en-US"/>
        </a:p>
      </dgm:t>
    </dgm:pt>
    <dgm:pt modelId="{4E3B7364-0858-4BC7-A34A-30507ABA65B9}" type="sibTrans" cxnId="{BB0BE0FD-7B87-43C1-B402-5F5984A964B0}">
      <dgm:prSet/>
      <dgm:spPr/>
      <dgm:t>
        <a:bodyPr/>
        <a:lstStyle/>
        <a:p>
          <a:endParaRPr lang="en-US"/>
        </a:p>
      </dgm:t>
    </dgm:pt>
    <dgm:pt modelId="{4CFC3105-266C-4D2E-8CC6-8A6402BD73BF}">
      <dgm:prSet custT="1"/>
      <dgm:spPr/>
      <dgm:t>
        <a:bodyPr/>
        <a:lstStyle/>
        <a:p>
          <a:pPr marL="85725" indent="-85725">
            <a:buClr>
              <a:schemeClr val="accent1"/>
            </a:buClr>
          </a:pPr>
          <a:r>
            <a:rPr lang="sv-SE" sz="1100" b="0" i="0" dirty="0">
              <a:solidFill>
                <a:schemeClr val="tx1"/>
              </a:solidFill>
            </a:rPr>
            <a:t>Ramavtalet förenklar anskaffning av livsmedel för krisberedskap och målsättning är att det sortiment som har tagits fram ska passa olika typer av behov och verksamheter.</a:t>
          </a:r>
          <a:endParaRPr lang="sv-SE" sz="1100" dirty="0">
            <a:solidFill>
              <a:schemeClr val="tx1"/>
            </a:solidFill>
          </a:endParaRPr>
        </a:p>
      </dgm:t>
    </dgm:pt>
    <dgm:pt modelId="{3675648F-BF8F-4C68-89CC-954520615A44}" type="parTrans" cxnId="{985A62A5-0888-46B0-AFB4-A2D280AB7889}">
      <dgm:prSet/>
      <dgm:spPr/>
      <dgm:t>
        <a:bodyPr/>
        <a:lstStyle/>
        <a:p>
          <a:endParaRPr lang="sv-SE"/>
        </a:p>
      </dgm:t>
    </dgm:pt>
    <dgm:pt modelId="{40EC349C-4DE2-4177-8256-1C2E4E032D1E}" type="sibTrans" cxnId="{985A62A5-0888-46B0-AFB4-A2D280AB7889}">
      <dgm:prSet/>
      <dgm:spPr/>
      <dgm:t>
        <a:bodyPr/>
        <a:lstStyle/>
        <a:p>
          <a:endParaRPr lang="sv-SE"/>
        </a:p>
      </dgm:t>
    </dgm:pt>
    <dgm:pt modelId="{D7B1C615-525A-492E-A315-15250947AE5E}">
      <dgm:prSet custT="1"/>
      <dgm:spPr/>
      <dgm:t>
        <a:bodyPr/>
        <a:lstStyle/>
        <a:p>
          <a:pPr marL="85725" indent="-85725">
            <a:buClr>
              <a:schemeClr val="accent1"/>
            </a:buClr>
          </a:pPr>
          <a:r>
            <a:rPr lang="sv-SE" sz="1100" b="0" i="0" dirty="0">
              <a:solidFill>
                <a:schemeClr val="tx1"/>
              </a:solidFill>
            </a:rPr>
            <a:t>Detta är det första större ramavtalet för området livsmedel för krisberedskap.</a:t>
          </a:r>
          <a:endParaRPr lang="sv-SE" sz="1100" dirty="0">
            <a:solidFill>
              <a:schemeClr val="tx1"/>
            </a:solidFill>
          </a:endParaRPr>
        </a:p>
      </dgm:t>
    </dgm:pt>
    <dgm:pt modelId="{75804F8D-2521-478D-A0CD-CF77A672F2E0}" type="parTrans" cxnId="{CC867977-F8E5-47F0-8433-6210405EC7FB}">
      <dgm:prSet/>
      <dgm:spPr/>
      <dgm:t>
        <a:bodyPr/>
        <a:lstStyle/>
        <a:p>
          <a:endParaRPr lang="sv-SE"/>
        </a:p>
      </dgm:t>
    </dgm:pt>
    <dgm:pt modelId="{A76CCFDD-236A-436F-B8BA-18E466821F77}" type="sibTrans" cxnId="{CC867977-F8E5-47F0-8433-6210405EC7FB}">
      <dgm:prSet/>
      <dgm:spPr/>
      <dgm:t>
        <a:bodyPr/>
        <a:lstStyle/>
        <a:p>
          <a:endParaRPr lang="sv-SE"/>
        </a:p>
      </dgm:t>
    </dgm:pt>
    <dgm:pt modelId="{65F2128D-D162-4806-8549-F00B36DA9BCE}">
      <dgm:prSet custT="1"/>
      <dgm:spPr/>
      <dgm:t>
        <a:bodyPr/>
        <a:lstStyle/>
        <a:p>
          <a:pPr marL="85725" indent="-85725">
            <a:buClr>
              <a:schemeClr val="accent1"/>
            </a:buClr>
          </a:pPr>
          <a:r>
            <a:rPr lang="sv-SE" sz="1100" b="0" i="0" dirty="0">
              <a:solidFill>
                <a:schemeClr val="tx1"/>
              </a:solidFill>
            </a:rPr>
            <a:t>Idag finns ingen möjlighet att avropa varor via webbutik och e-handel utöver telefon och e-post men det kan bli  möjligt under avtalstiden.</a:t>
          </a:r>
          <a:endParaRPr lang="sv-SE" sz="1100" dirty="0">
            <a:solidFill>
              <a:schemeClr val="tx1"/>
            </a:solidFill>
          </a:endParaRPr>
        </a:p>
      </dgm:t>
    </dgm:pt>
    <dgm:pt modelId="{4AA81A7A-C67E-41F0-BF9E-0565795B0D85}" type="parTrans" cxnId="{1510DFE3-5C4D-4873-8B04-7FE750F98571}">
      <dgm:prSet/>
      <dgm:spPr/>
      <dgm:t>
        <a:bodyPr/>
        <a:lstStyle/>
        <a:p>
          <a:endParaRPr lang="sv-SE"/>
        </a:p>
      </dgm:t>
    </dgm:pt>
    <dgm:pt modelId="{BB97614C-6E69-4FF1-ABF9-F4323BDC24A8}" type="sibTrans" cxnId="{1510DFE3-5C4D-4873-8B04-7FE750F98571}">
      <dgm:prSet/>
      <dgm:spPr/>
      <dgm:t>
        <a:bodyPr/>
        <a:lstStyle/>
        <a:p>
          <a:endParaRPr lang="sv-SE"/>
        </a:p>
      </dgm:t>
    </dgm:pt>
    <dgm:pt modelId="{B68A97D6-ACAD-4A4A-950B-FDE879FAB850}">
      <dgm:prSet custT="1"/>
      <dgm:spPr/>
      <dgm:t>
        <a:bodyPr/>
        <a:lstStyle/>
        <a:p>
          <a:pPr marL="85725" indent="-85725">
            <a:buClr>
              <a:schemeClr val="accent1"/>
            </a:buClr>
          </a:pPr>
          <a:r>
            <a:rPr lang="sv-SE" sz="1100" b="0" i="0" dirty="0">
              <a:solidFill>
                <a:schemeClr val="tx1"/>
              </a:solidFill>
            </a:rPr>
            <a:t>Detta är Adda Inköpscentrals första renodlade ramavtal för beredskap.</a:t>
          </a:r>
          <a:endParaRPr lang="sv-SE" sz="1100" dirty="0">
            <a:solidFill>
              <a:schemeClr val="tx1"/>
            </a:solidFill>
          </a:endParaRPr>
        </a:p>
      </dgm:t>
    </dgm:pt>
    <dgm:pt modelId="{561D662C-A8C3-4C08-B396-B52B2053CD4F}" type="parTrans" cxnId="{670644ED-46FC-4069-934C-D915135CA105}">
      <dgm:prSet/>
      <dgm:spPr/>
      <dgm:t>
        <a:bodyPr/>
        <a:lstStyle/>
        <a:p>
          <a:endParaRPr lang="sv-SE"/>
        </a:p>
      </dgm:t>
    </dgm:pt>
    <dgm:pt modelId="{632C631E-F7FE-414B-9D96-7F532CF7B79A}" type="sibTrans" cxnId="{670644ED-46FC-4069-934C-D915135CA105}">
      <dgm:prSet/>
      <dgm:spPr/>
      <dgm:t>
        <a:bodyPr/>
        <a:lstStyle/>
        <a:p>
          <a:endParaRPr lang="sv-SE"/>
        </a:p>
      </dgm:t>
    </dgm:pt>
    <dgm:pt modelId="{FCF6A244-C52B-440B-B0D6-4763F4DE96BB}">
      <dgm:prSet custT="1"/>
      <dgm:spPr/>
      <dgm:t>
        <a:bodyPr/>
        <a:lstStyle/>
        <a:p>
          <a:pPr marL="85725" indent="-85725" algn="l">
            <a:buFont typeface="Arial" panose="020B0604020202020204" pitchFamily="34" charset="0"/>
            <a:buChar char="•"/>
          </a:pPr>
          <a:r>
            <a:rPr lang="sv-SE" sz="1050" dirty="0">
              <a:solidFill>
                <a:schemeClr val="tx1"/>
              </a:solidFill>
            </a:rPr>
            <a:t>Produkterna innehåller enbart hållbart producerad palmolja.</a:t>
          </a:r>
        </a:p>
      </dgm:t>
    </dgm:pt>
    <dgm:pt modelId="{CB848E39-E3E5-4871-BE65-4B01B7D6CFC8}" type="parTrans" cxnId="{130F5204-546A-4096-A27C-F375FE07F10F}">
      <dgm:prSet/>
      <dgm:spPr/>
      <dgm:t>
        <a:bodyPr/>
        <a:lstStyle/>
        <a:p>
          <a:endParaRPr lang="sv-SE"/>
        </a:p>
      </dgm:t>
    </dgm:pt>
    <dgm:pt modelId="{3CEF2D41-53DD-44FA-A9C4-48E223166AEF}" type="sibTrans" cxnId="{130F5204-546A-4096-A27C-F375FE07F10F}">
      <dgm:prSet/>
      <dgm:spPr/>
      <dgm:t>
        <a:bodyPr/>
        <a:lstStyle/>
        <a:p>
          <a:endParaRPr lang="sv-SE"/>
        </a:p>
      </dgm:t>
    </dgm:pt>
    <dgm:pt modelId="{336098F1-1C22-4DF4-8534-EBD39C1CFB76}">
      <dgm:prSet custT="1"/>
      <dgm:spPr/>
      <dgm:t>
        <a:bodyPr/>
        <a:lstStyle/>
        <a:p>
          <a:pPr marL="85725" indent="-85725" algn="l">
            <a:buFont typeface="Arial" panose="020B0604020202020204" pitchFamily="34" charset="0"/>
            <a:buChar char="•"/>
          </a:pPr>
          <a:endParaRPr lang="sv-SE" sz="1100" dirty="0">
            <a:solidFill>
              <a:schemeClr val="tx1"/>
            </a:solidFill>
          </a:endParaRPr>
        </a:p>
      </dgm:t>
    </dgm:pt>
    <dgm:pt modelId="{A3DA6CDE-3350-4273-A028-73C3C72567FF}" type="parTrans" cxnId="{C6234B64-DA85-4037-ADAC-224EA4F038E1}">
      <dgm:prSet/>
      <dgm:spPr/>
      <dgm:t>
        <a:bodyPr/>
        <a:lstStyle/>
        <a:p>
          <a:endParaRPr lang="sv-SE"/>
        </a:p>
      </dgm:t>
    </dgm:pt>
    <dgm:pt modelId="{D03ACDEE-F507-4ABA-80A3-DED42C575DF9}" type="sibTrans" cxnId="{C6234B64-DA85-4037-ADAC-224EA4F038E1}">
      <dgm:prSet/>
      <dgm:spPr/>
      <dgm:t>
        <a:bodyPr/>
        <a:lstStyle/>
        <a:p>
          <a:endParaRPr lang="sv-SE"/>
        </a:p>
      </dgm:t>
    </dgm:pt>
    <dgm:pt modelId="{3FFA602B-C919-4B66-8C4C-C8517C8371CD}">
      <dgm:prSet custT="1"/>
      <dgm:spPr/>
      <dgm:t>
        <a:bodyPr/>
        <a:lstStyle/>
        <a:p>
          <a:pPr marL="85725" indent="-85725" algn="l">
            <a:buFont typeface="Arial" panose="020B0604020202020204" pitchFamily="34" charset="0"/>
            <a:buChar char="•"/>
          </a:pPr>
          <a:r>
            <a:rPr lang="sv-SE" sz="1050" dirty="0">
              <a:solidFill>
                <a:schemeClr val="tx1"/>
              </a:solidFill>
            </a:rPr>
            <a:t>Vid förnyad konkurrensutsättning (FKU) kan krav på ekologiska varor eller djuromsorg ställas.</a:t>
          </a:r>
        </a:p>
      </dgm:t>
    </dgm:pt>
    <dgm:pt modelId="{3817AFC0-F0FF-412E-94C9-7910F6536A4B}" type="parTrans" cxnId="{AD7382A1-A7C7-45DD-862C-C7B7C28BA9C3}">
      <dgm:prSet/>
      <dgm:spPr/>
      <dgm:t>
        <a:bodyPr/>
        <a:lstStyle/>
        <a:p>
          <a:endParaRPr lang="sv-SE"/>
        </a:p>
      </dgm:t>
    </dgm:pt>
    <dgm:pt modelId="{15C9DB2E-F2E8-4A74-9F5B-0A40583FAA77}" type="sibTrans" cxnId="{AD7382A1-A7C7-45DD-862C-C7B7C28BA9C3}">
      <dgm:prSet/>
      <dgm:spPr/>
      <dgm:t>
        <a:bodyPr/>
        <a:lstStyle/>
        <a:p>
          <a:endParaRPr lang="sv-SE"/>
        </a:p>
      </dgm:t>
    </dgm:pt>
    <dgm:pt modelId="{82A8A116-DD19-48AD-9D4D-11145E5C7E37}" type="pres">
      <dgm:prSet presAssocID="{BD830F98-49B8-4C82-A11F-6609F5D602B2}" presName="linear" presStyleCnt="0">
        <dgm:presLayoutVars>
          <dgm:dir/>
          <dgm:resizeHandles val="exact"/>
        </dgm:presLayoutVars>
      </dgm:prSet>
      <dgm:spPr/>
    </dgm:pt>
    <dgm:pt modelId="{14700D92-FC63-4B49-AA06-4780116EC1B8}" type="pres">
      <dgm:prSet presAssocID="{E2884223-C93F-4F5B-B7D2-22CA265B766E}" presName="comp" presStyleCnt="0"/>
      <dgm:spPr/>
    </dgm:pt>
    <dgm:pt modelId="{6D1F9B62-52A4-4124-8DCC-6CACFC19D709}" type="pres">
      <dgm:prSet presAssocID="{E2884223-C93F-4F5B-B7D2-22CA265B766E}" presName="box" presStyleLbl="node1" presStyleIdx="0" presStyleCnt="6" custScaleY="120681"/>
      <dgm:spPr>
        <a:prstGeom prst="rect">
          <a:avLst/>
        </a:prstGeom>
      </dgm:spPr>
    </dgm:pt>
    <dgm:pt modelId="{C1EE16C3-31B3-4067-A4AE-92D29687AD9F}" type="pres">
      <dgm:prSet presAssocID="{E2884223-C93F-4F5B-B7D2-22CA265B766E}" presName="img" presStyleLbl="fgImgPlace1" presStyleIdx="0" presStyleCnt="6" custScaleX="67118" custScaleY="125003" custLinFactNeighborX="-30347"/>
      <dgm:spPr>
        <a:prstGeom prst="rect">
          <a:avLst/>
        </a:prstGeom>
        <a:blipFill dpi="0" rotWithShape="1">
          <a:blip xmlns:r="http://schemas.openxmlformats.org/officeDocument/2006/relationships" r:embed="rId1"/>
          <a:srcRect/>
          <a:stretch>
            <a:fillRect l="1" r="-505" b="-3698"/>
          </a:stretch>
        </a:blipFill>
        <a:ln>
          <a:noFill/>
        </a:ln>
      </dgm:spPr>
    </dgm:pt>
    <dgm:pt modelId="{E8022EEA-82B4-417F-902F-8BD42FBB6250}" type="pres">
      <dgm:prSet presAssocID="{E2884223-C93F-4F5B-B7D2-22CA265B766E}" presName="text" presStyleLbl="node1" presStyleIdx="0" presStyleCnt="6">
        <dgm:presLayoutVars>
          <dgm:bulletEnabled val="1"/>
        </dgm:presLayoutVars>
      </dgm:prSet>
      <dgm:spPr/>
    </dgm:pt>
    <dgm:pt modelId="{607396ED-F338-47D4-B260-3FED7EB5FD63}" type="pres">
      <dgm:prSet presAssocID="{E3714F33-F072-4D7F-86EB-B944A4E95763}" presName="spacer" presStyleCnt="0"/>
      <dgm:spPr/>
    </dgm:pt>
    <dgm:pt modelId="{96C48833-1FBD-47DE-BDF0-8F50593B5665}" type="pres">
      <dgm:prSet presAssocID="{220557DC-1306-44DD-937A-F0C3D343C509}" presName="comp" presStyleCnt="0"/>
      <dgm:spPr/>
    </dgm:pt>
    <dgm:pt modelId="{AE7161BD-47FA-48F6-A30F-6214AA4CC449}" type="pres">
      <dgm:prSet presAssocID="{220557DC-1306-44DD-937A-F0C3D343C509}" presName="box" presStyleLbl="node1" presStyleIdx="1" presStyleCnt="6" custLinFactNeighborX="-6497" custLinFactNeighborY="-437"/>
      <dgm:spPr>
        <a:prstGeom prst="rect">
          <a:avLst/>
        </a:prstGeom>
      </dgm:spPr>
    </dgm:pt>
    <dgm:pt modelId="{C5F90A3A-641E-4925-AA92-ED3448CE9E6B}" type="pres">
      <dgm:prSet presAssocID="{220557DC-1306-44DD-937A-F0C3D343C509}" presName="img" presStyleLbl="fgImgPlace1" presStyleIdx="1" presStyleCnt="6" custScaleX="67118" custScaleY="125003" custLinFactNeighborX="-30347"/>
      <dgm:spPr>
        <a:prstGeom prst="rect">
          <a:avLst/>
        </a:prstGeom>
        <a:blipFill dpi="0" rotWithShape="1">
          <a:blip xmlns:r="http://schemas.openxmlformats.org/officeDocument/2006/relationships" r:embed="rId2"/>
          <a:srcRect/>
          <a:stretch>
            <a:fillRect t="-148" b="-3852"/>
          </a:stretch>
        </a:blipFill>
        <a:ln>
          <a:noFill/>
        </a:ln>
      </dgm:spPr>
    </dgm:pt>
    <dgm:pt modelId="{0891B745-C629-4903-8851-0F90A070857D}" type="pres">
      <dgm:prSet presAssocID="{220557DC-1306-44DD-937A-F0C3D343C509}" presName="text" presStyleLbl="node1" presStyleIdx="1" presStyleCnt="6">
        <dgm:presLayoutVars>
          <dgm:bulletEnabled val="1"/>
        </dgm:presLayoutVars>
      </dgm:prSet>
      <dgm:spPr/>
    </dgm:pt>
    <dgm:pt modelId="{90D5A717-52CD-4CD2-A6DD-9547943B784E}" type="pres">
      <dgm:prSet presAssocID="{E9A910CD-D08C-44EC-86E5-CC094F438787}" presName="spacer" presStyleCnt="0"/>
      <dgm:spPr/>
    </dgm:pt>
    <dgm:pt modelId="{CBFDA678-EB8D-48D5-BFCD-4B6A7A419296}" type="pres">
      <dgm:prSet presAssocID="{5683500B-BED4-4784-A571-11CB5F2AF182}" presName="comp" presStyleCnt="0"/>
      <dgm:spPr/>
    </dgm:pt>
    <dgm:pt modelId="{6D836C7F-609D-4910-9BD3-488810438010}" type="pres">
      <dgm:prSet presAssocID="{5683500B-BED4-4784-A571-11CB5F2AF182}" presName="box" presStyleLbl="node1" presStyleIdx="2" presStyleCnt="6"/>
      <dgm:spPr>
        <a:prstGeom prst="rect">
          <a:avLst/>
        </a:prstGeom>
      </dgm:spPr>
    </dgm:pt>
    <dgm:pt modelId="{992D2691-1D90-4043-8400-16DA28DE08A4}" type="pres">
      <dgm:prSet presAssocID="{5683500B-BED4-4784-A571-11CB5F2AF182}" presName="img" presStyleLbl="fgImgPlace1" presStyleIdx="2" presStyleCnt="6" custScaleX="67118" custScaleY="125003" custLinFactNeighborX="-30347"/>
      <dgm:spPr>
        <a:prstGeom prst="rect">
          <a:avLst/>
        </a:prstGeom>
        <a:blipFill dpi="0" rotWithShape="1">
          <a:blip xmlns:r="http://schemas.openxmlformats.org/officeDocument/2006/relationships" r:embed="rId3"/>
          <a:srcRect/>
          <a:stretch>
            <a:fillRect l="-2647" t="-13176" r="-2893" b="-13471"/>
          </a:stretch>
        </a:blipFill>
        <a:ln>
          <a:noFill/>
        </a:ln>
      </dgm:spPr>
    </dgm:pt>
    <dgm:pt modelId="{32581AF9-1C45-4E52-B327-77F9FAC8F91D}" type="pres">
      <dgm:prSet presAssocID="{5683500B-BED4-4784-A571-11CB5F2AF182}" presName="text" presStyleLbl="node1" presStyleIdx="2" presStyleCnt="6">
        <dgm:presLayoutVars>
          <dgm:bulletEnabled val="1"/>
        </dgm:presLayoutVars>
      </dgm:prSet>
      <dgm:spPr/>
    </dgm:pt>
    <dgm:pt modelId="{5B7CA392-ED76-4334-B947-F30B0DA01415}" type="pres">
      <dgm:prSet presAssocID="{69F046CB-8772-4D0E-8828-9545589ABCAB}" presName="spacer" presStyleCnt="0"/>
      <dgm:spPr/>
    </dgm:pt>
    <dgm:pt modelId="{EE12F293-6F8E-4D79-82BE-E6F055D5F536}" type="pres">
      <dgm:prSet presAssocID="{2132386E-BAED-4186-B4F8-1F42ABCFF31B}" presName="comp" presStyleCnt="0"/>
      <dgm:spPr/>
    </dgm:pt>
    <dgm:pt modelId="{BFF1129E-BE6F-4509-8445-D03F9B744376}" type="pres">
      <dgm:prSet presAssocID="{2132386E-BAED-4186-B4F8-1F42ABCFF31B}" presName="box" presStyleLbl="node1" presStyleIdx="3" presStyleCnt="6"/>
      <dgm:spPr>
        <a:prstGeom prst="rect">
          <a:avLst/>
        </a:prstGeom>
      </dgm:spPr>
    </dgm:pt>
    <dgm:pt modelId="{FE0270C8-1D22-4FA1-B15E-9DF0409C2AC1}" type="pres">
      <dgm:prSet presAssocID="{2132386E-BAED-4186-B4F8-1F42ABCFF31B}" presName="img" presStyleLbl="fgImgPlace1" presStyleIdx="3" presStyleCnt="6" custScaleX="67118" custScaleY="125003" custLinFactNeighborX="-30347"/>
      <dgm:spPr>
        <a:prstGeom prst="rect">
          <a:avLst/>
        </a:prstGeom>
        <a:blipFill dpi="0" rotWithShape="1">
          <a:blip xmlns:r="http://schemas.openxmlformats.org/officeDocument/2006/relationships" r:embed="rId4"/>
          <a:srcRect/>
          <a:stretch>
            <a:fillRect t="-610" r="-370" b="-3775"/>
          </a:stretch>
        </a:blipFill>
        <a:ln>
          <a:noFill/>
        </a:ln>
      </dgm:spPr>
    </dgm:pt>
    <dgm:pt modelId="{781E0D04-9F88-4AB8-9DC0-9B95F8D06DB9}" type="pres">
      <dgm:prSet presAssocID="{2132386E-BAED-4186-B4F8-1F42ABCFF31B}" presName="text" presStyleLbl="node1" presStyleIdx="3" presStyleCnt="6">
        <dgm:presLayoutVars>
          <dgm:bulletEnabled val="1"/>
        </dgm:presLayoutVars>
      </dgm:prSet>
      <dgm:spPr/>
    </dgm:pt>
    <dgm:pt modelId="{262C56F7-30E2-4FAF-82F6-D0543B3F2DF7}" type="pres">
      <dgm:prSet presAssocID="{EDC898EC-E930-413A-AB0E-8D41EE563760}" presName="spacer" presStyleCnt="0"/>
      <dgm:spPr/>
    </dgm:pt>
    <dgm:pt modelId="{863117D3-41E9-47C8-A056-29F33AE06B11}" type="pres">
      <dgm:prSet presAssocID="{C8B8B36E-5A7D-493B-91CF-F98BEAE467E4}" presName="comp" presStyleCnt="0"/>
      <dgm:spPr/>
    </dgm:pt>
    <dgm:pt modelId="{0E7410EE-F709-4AF6-8AC3-11A917131C56}" type="pres">
      <dgm:prSet presAssocID="{C8B8B36E-5A7D-493B-91CF-F98BEAE467E4}" presName="box" presStyleLbl="node1" presStyleIdx="4" presStyleCnt="6"/>
      <dgm:spPr>
        <a:prstGeom prst="rect">
          <a:avLst/>
        </a:prstGeom>
      </dgm:spPr>
    </dgm:pt>
    <dgm:pt modelId="{8CA2B445-1B14-46ED-9346-4D22B3765C9B}" type="pres">
      <dgm:prSet presAssocID="{C8B8B36E-5A7D-493B-91CF-F98BEAE467E4}" presName="img" presStyleLbl="fgImgPlace1" presStyleIdx="4" presStyleCnt="6" custScaleX="67118" custScaleY="125003" custLinFactNeighborX="-30347"/>
      <dgm:spPr>
        <a:prstGeom prst="rect">
          <a:avLst/>
        </a:prstGeom>
        <a:blipFill dpi="0" rotWithShape="1">
          <a:blip xmlns:r="http://schemas.openxmlformats.org/officeDocument/2006/relationships" r:embed="rId5"/>
          <a:srcRect/>
          <a:stretch>
            <a:fillRect l="-3469" r="-2563" b="-3954"/>
          </a:stretch>
        </a:blipFill>
        <a:ln>
          <a:noFill/>
        </a:ln>
      </dgm:spPr>
    </dgm:pt>
    <dgm:pt modelId="{83705D28-29AA-4466-98EF-E4C8783DDD45}" type="pres">
      <dgm:prSet presAssocID="{C8B8B36E-5A7D-493B-91CF-F98BEAE467E4}" presName="text" presStyleLbl="node1" presStyleIdx="4" presStyleCnt="6">
        <dgm:presLayoutVars>
          <dgm:bulletEnabled val="1"/>
        </dgm:presLayoutVars>
      </dgm:prSet>
      <dgm:spPr/>
    </dgm:pt>
    <dgm:pt modelId="{D2D5408D-8BC3-4B2E-B16C-A87FB1DEB3D0}" type="pres">
      <dgm:prSet presAssocID="{EF1E65F1-2EE5-4A9B-AB70-9225AEAB4D32}" presName="spacer" presStyleCnt="0"/>
      <dgm:spPr/>
    </dgm:pt>
    <dgm:pt modelId="{A6CDEE2E-4DA3-4B3C-919C-44AFFEE3A6EC}" type="pres">
      <dgm:prSet presAssocID="{1901A630-72C6-4CD0-BA26-5A85A8A7120A}" presName="comp" presStyleCnt="0"/>
      <dgm:spPr/>
    </dgm:pt>
    <dgm:pt modelId="{34550C44-1006-438C-BB56-DE1947F81FB5}" type="pres">
      <dgm:prSet presAssocID="{1901A630-72C6-4CD0-BA26-5A85A8A7120A}" presName="box" presStyleLbl="node1" presStyleIdx="5" presStyleCnt="6"/>
      <dgm:spPr>
        <a:prstGeom prst="rect">
          <a:avLst/>
        </a:prstGeom>
      </dgm:spPr>
    </dgm:pt>
    <dgm:pt modelId="{9E6B0BF0-ED54-4006-BD53-CD41C4905EBF}" type="pres">
      <dgm:prSet presAssocID="{1901A630-72C6-4CD0-BA26-5A85A8A7120A}" presName="img" presStyleLbl="fgImgPlace1" presStyleIdx="5" presStyleCnt="6" custScaleX="67118" custScaleY="125003" custLinFactNeighborX="-30347"/>
      <dgm:spPr>
        <a:prstGeom prst="rect">
          <a:avLst/>
        </a:prstGeom>
        <a:blipFill dpi="0" rotWithShape="1">
          <a:blip xmlns:r="http://schemas.openxmlformats.org/officeDocument/2006/relationships" r:embed="rId6"/>
          <a:srcRect/>
          <a:stretch>
            <a:fillRect t="-143" b="-3857"/>
          </a:stretch>
        </a:blipFill>
        <a:ln>
          <a:noFill/>
        </a:ln>
      </dgm:spPr>
    </dgm:pt>
    <dgm:pt modelId="{BE600E44-A78A-4356-8C93-979D90E4F516}" type="pres">
      <dgm:prSet presAssocID="{1901A630-72C6-4CD0-BA26-5A85A8A7120A}" presName="text" presStyleLbl="node1" presStyleIdx="5" presStyleCnt="6">
        <dgm:presLayoutVars>
          <dgm:bulletEnabled val="1"/>
        </dgm:presLayoutVars>
      </dgm:prSet>
      <dgm:spPr/>
    </dgm:pt>
  </dgm:ptLst>
  <dgm:cxnLst>
    <dgm:cxn modelId="{E2F42602-6726-4995-A026-95A07E39E45F}" type="presOf" srcId="{2132386E-BAED-4186-B4F8-1F42ABCFF31B}" destId="{BFF1129E-BE6F-4509-8445-D03F9B744376}" srcOrd="0" destOrd="0" presId="urn:microsoft.com/office/officeart/2005/8/layout/vList4"/>
    <dgm:cxn modelId="{130F5204-546A-4096-A27C-F375FE07F10F}" srcId="{220557DC-1306-44DD-937A-F0C3D343C509}" destId="{FCF6A244-C52B-440B-B0D6-4763F4DE96BB}" srcOrd="0" destOrd="0" parTransId="{CB848E39-E3E5-4871-BE65-4B01B7D6CFC8}" sibTransId="{3CEF2D41-53DD-44FA-A9C4-48E223166AEF}"/>
    <dgm:cxn modelId="{4648E106-C45B-48F4-B951-3B847CA41FEA}" type="presOf" srcId="{FCF6A244-C52B-440B-B0D6-4763F4DE96BB}" destId="{0891B745-C629-4903-8851-0F90A070857D}" srcOrd="1" destOrd="1" presId="urn:microsoft.com/office/officeart/2005/8/layout/vList4"/>
    <dgm:cxn modelId="{3488C811-A300-4754-B8B0-EBC038FF1FDE}" srcId="{BD830F98-49B8-4C82-A11F-6609F5D602B2}" destId="{C8B8B36E-5A7D-493B-91CF-F98BEAE467E4}" srcOrd="4" destOrd="0" parTransId="{BA3B38D7-102E-4593-9F5E-4ECBEC840D3D}" sibTransId="{EF1E65F1-2EE5-4A9B-AB70-9225AEAB4D32}"/>
    <dgm:cxn modelId="{D2364412-50CC-4B6A-BCE1-76D2DAA9D0AD}" srcId="{BD830F98-49B8-4C82-A11F-6609F5D602B2}" destId="{5683500B-BED4-4784-A571-11CB5F2AF182}" srcOrd="2" destOrd="0" parTransId="{D6F6054A-AD18-480E-B28E-AA329FD2E087}" sibTransId="{69F046CB-8772-4D0E-8828-9545589ABCAB}"/>
    <dgm:cxn modelId="{AFD0C612-02A0-43CA-9F98-EBC461795A7A}" srcId="{BD830F98-49B8-4C82-A11F-6609F5D602B2}" destId="{E2884223-C93F-4F5B-B7D2-22CA265B766E}" srcOrd="0" destOrd="0" parTransId="{022FAAE4-D57B-4BE9-B145-9DF098360B0F}" sibTransId="{E3714F33-F072-4D7F-86EB-B944A4E95763}"/>
    <dgm:cxn modelId="{BAE98018-12AB-4ECA-9D0F-1D95F42ABDC1}" type="presOf" srcId="{220557DC-1306-44DD-937A-F0C3D343C509}" destId="{AE7161BD-47FA-48F6-A30F-6214AA4CC449}" srcOrd="0" destOrd="0" presId="urn:microsoft.com/office/officeart/2005/8/layout/vList4"/>
    <dgm:cxn modelId="{1566F51A-3C4D-4A0E-BF30-48EC720CBA52}" type="presOf" srcId="{B68A97D6-ACAD-4A4A-950B-FDE879FAB850}" destId="{BE600E44-A78A-4356-8C93-979D90E4F516}" srcOrd="1" destOrd="1" presId="urn:microsoft.com/office/officeart/2005/8/layout/vList4"/>
    <dgm:cxn modelId="{E1E1A824-1E4F-4920-A7F5-3FE5AEB958FD}" type="presOf" srcId="{4CFC3105-266C-4D2E-8CC6-8A6402BD73BF}" destId="{32581AF9-1C45-4E52-B327-77F9FAC8F91D}" srcOrd="1" destOrd="1" presId="urn:microsoft.com/office/officeart/2005/8/layout/vList4"/>
    <dgm:cxn modelId="{918F482A-02CF-48A1-B1F8-23CB1755BE39}" type="presOf" srcId="{D7B1C615-525A-492E-A315-15250947AE5E}" destId="{BFF1129E-BE6F-4509-8445-D03F9B744376}" srcOrd="0" destOrd="1" presId="urn:microsoft.com/office/officeart/2005/8/layout/vList4"/>
    <dgm:cxn modelId="{863FE22B-0C7A-4F0D-8EF7-E5604E02D1EB}" type="presOf" srcId="{336098F1-1C22-4DF4-8534-EBD39C1CFB76}" destId="{AE7161BD-47FA-48F6-A30F-6214AA4CC449}" srcOrd="0" destOrd="3" presId="urn:microsoft.com/office/officeart/2005/8/layout/vList4"/>
    <dgm:cxn modelId="{9A14DF33-8156-4A9B-8E0A-27C4092E991F}" type="presOf" srcId="{2132386E-BAED-4186-B4F8-1F42ABCFF31B}" destId="{781E0D04-9F88-4AB8-9DC0-9B95F8D06DB9}" srcOrd="1" destOrd="0" presId="urn:microsoft.com/office/officeart/2005/8/layout/vList4"/>
    <dgm:cxn modelId="{7E00433C-8AE7-44A5-8A25-55DD43FE1BC8}" type="presOf" srcId="{5683500B-BED4-4784-A571-11CB5F2AF182}" destId="{6D836C7F-609D-4910-9BD3-488810438010}" srcOrd="0" destOrd="0" presId="urn:microsoft.com/office/officeart/2005/8/layout/vList4"/>
    <dgm:cxn modelId="{41BD7441-7921-4759-868F-3E8AE69526B1}" type="presOf" srcId="{E2884223-C93F-4F5B-B7D2-22CA265B766E}" destId="{6D1F9B62-52A4-4124-8DCC-6CACFC19D709}" srcOrd="0" destOrd="0" presId="urn:microsoft.com/office/officeart/2005/8/layout/vList4"/>
    <dgm:cxn modelId="{C6234B64-DA85-4037-ADAC-224EA4F038E1}" srcId="{220557DC-1306-44DD-937A-F0C3D343C509}" destId="{336098F1-1C22-4DF4-8534-EBD39C1CFB76}" srcOrd="2" destOrd="0" parTransId="{A3DA6CDE-3350-4273-A028-73C3C72567FF}" sibTransId="{D03ACDEE-F507-4ABA-80A3-DED42C575DF9}"/>
    <dgm:cxn modelId="{7324CC48-E5DC-4073-BF23-DF8451D2759A}" type="presOf" srcId="{65F2128D-D162-4806-8549-F00B36DA9BCE}" destId="{83705D28-29AA-4466-98EF-E4C8783DDD45}" srcOrd="1" destOrd="1" presId="urn:microsoft.com/office/officeart/2005/8/layout/vList4"/>
    <dgm:cxn modelId="{7F2C826A-E50C-49F1-A5B6-BFCA995FA8F7}" type="presOf" srcId="{C8B8B36E-5A7D-493B-91CF-F98BEAE467E4}" destId="{0E7410EE-F709-4AF6-8AC3-11A917131C56}" srcOrd="0" destOrd="0" presId="urn:microsoft.com/office/officeart/2005/8/layout/vList4"/>
    <dgm:cxn modelId="{03ACE14D-F74D-4F87-9D2C-18D680B1303C}" type="presOf" srcId="{4CFC3105-266C-4D2E-8CC6-8A6402BD73BF}" destId="{6D836C7F-609D-4910-9BD3-488810438010}" srcOrd="0" destOrd="1" presId="urn:microsoft.com/office/officeart/2005/8/layout/vList4"/>
    <dgm:cxn modelId="{9BABF74E-6FC5-4C06-9075-CD3EE496BD92}" type="presOf" srcId="{E2884223-C93F-4F5B-B7D2-22CA265B766E}" destId="{E8022EEA-82B4-417F-902F-8BD42FBB6250}" srcOrd="1" destOrd="0" presId="urn:microsoft.com/office/officeart/2005/8/layout/vList4"/>
    <dgm:cxn modelId="{041EA672-FFE9-4F91-8F7B-D85EB6450B59}" type="presOf" srcId="{3FFA602B-C919-4B66-8C4C-C8517C8371CD}" destId="{0891B745-C629-4903-8851-0F90A070857D}" srcOrd="1" destOrd="2" presId="urn:microsoft.com/office/officeart/2005/8/layout/vList4"/>
    <dgm:cxn modelId="{FB343953-1908-4312-8EF9-FE5759D07BD4}" type="presOf" srcId="{5683500B-BED4-4784-A571-11CB5F2AF182}" destId="{32581AF9-1C45-4E52-B327-77F9FAC8F91D}" srcOrd="1" destOrd="0" presId="urn:microsoft.com/office/officeart/2005/8/layout/vList4"/>
    <dgm:cxn modelId="{36755456-0B43-479C-94A9-F6DA8EC88F36}" type="presOf" srcId="{3FFA602B-C919-4B66-8C4C-C8517C8371CD}" destId="{AE7161BD-47FA-48F6-A30F-6214AA4CC449}" srcOrd="0" destOrd="2" presId="urn:microsoft.com/office/officeart/2005/8/layout/vList4"/>
    <dgm:cxn modelId="{CC867977-F8E5-47F0-8433-6210405EC7FB}" srcId="{2132386E-BAED-4186-B4F8-1F42ABCFF31B}" destId="{D7B1C615-525A-492E-A315-15250947AE5E}" srcOrd="0" destOrd="0" parTransId="{75804F8D-2521-478D-A0CD-CF77A672F2E0}" sibTransId="{A76CCFDD-236A-436F-B8BA-18E466821F77}"/>
    <dgm:cxn modelId="{AF770A7B-4886-4E38-825F-50897D9FB365}" type="presOf" srcId="{1901A630-72C6-4CD0-BA26-5A85A8A7120A}" destId="{34550C44-1006-438C-BB56-DE1947F81FB5}" srcOrd="0" destOrd="0" presId="urn:microsoft.com/office/officeart/2005/8/layout/vList4"/>
    <dgm:cxn modelId="{1CC6DF8D-FF2F-4AE8-ADC1-028ED0748D1D}" type="presOf" srcId="{220557DC-1306-44DD-937A-F0C3D343C509}" destId="{0891B745-C629-4903-8851-0F90A070857D}" srcOrd="1" destOrd="0" presId="urn:microsoft.com/office/officeart/2005/8/layout/vList4"/>
    <dgm:cxn modelId="{B0B18596-0E5B-487A-90C3-CDAD0347725C}" type="presOf" srcId="{65F2128D-D162-4806-8549-F00B36DA9BCE}" destId="{0E7410EE-F709-4AF6-8AC3-11A917131C56}" srcOrd="0" destOrd="1" presId="urn:microsoft.com/office/officeart/2005/8/layout/vList4"/>
    <dgm:cxn modelId="{AD7382A1-A7C7-45DD-862C-C7B7C28BA9C3}" srcId="{220557DC-1306-44DD-937A-F0C3D343C509}" destId="{3FFA602B-C919-4B66-8C4C-C8517C8371CD}" srcOrd="1" destOrd="0" parTransId="{3817AFC0-F0FF-412E-94C9-7910F6536A4B}" sibTransId="{15C9DB2E-F2E8-4A74-9F5B-0A40583FAA77}"/>
    <dgm:cxn modelId="{985A62A5-0888-46B0-AFB4-A2D280AB7889}" srcId="{5683500B-BED4-4784-A571-11CB5F2AF182}" destId="{4CFC3105-266C-4D2E-8CC6-8A6402BD73BF}" srcOrd="0" destOrd="0" parTransId="{3675648F-BF8F-4C68-89CC-954520615A44}" sibTransId="{40EC349C-4DE2-4177-8256-1C2E4E032D1E}"/>
    <dgm:cxn modelId="{0E8343A7-7E3F-4533-8F83-93BA19730ACE}" type="presOf" srcId="{C8B8B36E-5A7D-493B-91CF-F98BEAE467E4}" destId="{83705D28-29AA-4466-98EF-E4C8783DDD45}" srcOrd="1" destOrd="0" presId="urn:microsoft.com/office/officeart/2005/8/layout/vList4"/>
    <dgm:cxn modelId="{55B322AC-C0C7-479D-896C-D35F33054AE7}" type="presOf" srcId="{D7B1C615-525A-492E-A315-15250947AE5E}" destId="{781E0D04-9F88-4AB8-9DC0-9B95F8D06DB9}" srcOrd="1" destOrd="1" presId="urn:microsoft.com/office/officeart/2005/8/layout/vList4"/>
    <dgm:cxn modelId="{F566F6C6-6A8F-4433-A9EA-989807B5F255}" type="presOf" srcId="{336098F1-1C22-4DF4-8534-EBD39C1CFB76}" destId="{0891B745-C629-4903-8851-0F90A070857D}" srcOrd="1" destOrd="3" presId="urn:microsoft.com/office/officeart/2005/8/layout/vList4"/>
    <dgm:cxn modelId="{797227D3-2B8C-4687-A1A5-8E4B50A6F327}" type="presOf" srcId="{1901A630-72C6-4CD0-BA26-5A85A8A7120A}" destId="{BE600E44-A78A-4356-8C93-979D90E4F516}" srcOrd="1" destOrd="0" presId="urn:microsoft.com/office/officeart/2005/8/layout/vList4"/>
    <dgm:cxn modelId="{1510DFE3-5C4D-4873-8B04-7FE750F98571}" srcId="{C8B8B36E-5A7D-493B-91CF-F98BEAE467E4}" destId="{65F2128D-D162-4806-8549-F00B36DA9BCE}" srcOrd="0" destOrd="0" parTransId="{4AA81A7A-C67E-41F0-BF9E-0565795B0D85}" sibTransId="{BB97614C-6E69-4FF1-ABF9-F4323BDC24A8}"/>
    <dgm:cxn modelId="{5ABD3DEA-3F24-4FD8-AFD2-68D7A5A10AEF}" type="presOf" srcId="{FCF6A244-C52B-440B-B0D6-4763F4DE96BB}" destId="{AE7161BD-47FA-48F6-A30F-6214AA4CC449}" srcOrd="0" destOrd="1" presId="urn:microsoft.com/office/officeart/2005/8/layout/vList4"/>
    <dgm:cxn modelId="{C4029FEC-FE00-4571-A23E-FEB3A275CCA7}" type="presOf" srcId="{BD830F98-49B8-4C82-A11F-6609F5D602B2}" destId="{82A8A116-DD19-48AD-9D4D-11145E5C7E37}" srcOrd="0" destOrd="0" presId="urn:microsoft.com/office/officeart/2005/8/layout/vList4"/>
    <dgm:cxn modelId="{670644ED-46FC-4069-934C-D915135CA105}" srcId="{1901A630-72C6-4CD0-BA26-5A85A8A7120A}" destId="{B68A97D6-ACAD-4A4A-950B-FDE879FAB850}" srcOrd="0" destOrd="0" parTransId="{561D662C-A8C3-4C08-B396-B52B2053CD4F}" sibTransId="{632C631E-F7FE-414B-9D96-7F532CF7B79A}"/>
    <dgm:cxn modelId="{5E79DCED-9D83-4D1C-916A-AB7AAFF74707}" type="presOf" srcId="{B68A97D6-ACAD-4A4A-950B-FDE879FAB850}" destId="{34550C44-1006-438C-BB56-DE1947F81FB5}" srcOrd="0" destOrd="1" presId="urn:microsoft.com/office/officeart/2005/8/layout/vList4"/>
    <dgm:cxn modelId="{2B06B2EE-8388-4A9E-B0B5-14340BEE976B}" srcId="{BD830F98-49B8-4C82-A11F-6609F5D602B2}" destId="{220557DC-1306-44DD-937A-F0C3D343C509}" srcOrd="1" destOrd="0" parTransId="{17258024-516D-4FCB-88F3-F65283518C0F}" sibTransId="{E9A910CD-D08C-44EC-86E5-CC094F438787}"/>
    <dgm:cxn modelId="{C15F0AF6-DBA9-46D3-94AA-83E313333771}" srcId="{BD830F98-49B8-4C82-A11F-6609F5D602B2}" destId="{2132386E-BAED-4186-B4F8-1F42ABCFF31B}" srcOrd="3" destOrd="0" parTransId="{7C30FBDD-5BA3-469D-9C2E-136A51FCAEA2}" sibTransId="{EDC898EC-E930-413A-AB0E-8D41EE563760}"/>
    <dgm:cxn modelId="{BB0BE0FD-7B87-43C1-B402-5F5984A964B0}" srcId="{BD830F98-49B8-4C82-A11F-6609F5D602B2}" destId="{1901A630-72C6-4CD0-BA26-5A85A8A7120A}" srcOrd="5" destOrd="0" parTransId="{AA510D60-F830-4BDC-BF7E-E65C3EAA3450}" sibTransId="{4E3B7364-0858-4BC7-A34A-30507ABA65B9}"/>
    <dgm:cxn modelId="{0FD469C2-90B5-4B2F-8099-C297668F8411}" type="presParOf" srcId="{82A8A116-DD19-48AD-9D4D-11145E5C7E37}" destId="{14700D92-FC63-4B49-AA06-4780116EC1B8}" srcOrd="0" destOrd="0" presId="urn:microsoft.com/office/officeart/2005/8/layout/vList4"/>
    <dgm:cxn modelId="{9EEECCBC-2006-4DBD-A793-36FF0DD85E69}" type="presParOf" srcId="{14700D92-FC63-4B49-AA06-4780116EC1B8}" destId="{6D1F9B62-52A4-4124-8DCC-6CACFC19D709}" srcOrd="0" destOrd="0" presId="urn:microsoft.com/office/officeart/2005/8/layout/vList4"/>
    <dgm:cxn modelId="{C5264CAE-85A5-43AA-8AD5-EC3622E46038}" type="presParOf" srcId="{14700D92-FC63-4B49-AA06-4780116EC1B8}" destId="{C1EE16C3-31B3-4067-A4AE-92D29687AD9F}" srcOrd="1" destOrd="0" presId="urn:microsoft.com/office/officeart/2005/8/layout/vList4"/>
    <dgm:cxn modelId="{AC50582B-6C58-4A60-ADD0-15E7BB72CD03}" type="presParOf" srcId="{14700D92-FC63-4B49-AA06-4780116EC1B8}" destId="{E8022EEA-82B4-417F-902F-8BD42FBB6250}" srcOrd="2" destOrd="0" presId="urn:microsoft.com/office/officeart/2005/8/layout/vList4"/>
    <dgm:cxn modelId="{7F6D5492-5E48-4663-A9BC-C2C606D5ABE7}" type="presParOf" srcId="{82A8A116-DD19-48AD-9D4D-11145E5C7E37}" destId="{607396ED-F338-47D4-B260-3FED7EB5FD63}" srcOrd="1" destOrd="0" presId="urn:microsoft.com/office/officeart/2005/8/layout/vList4"/>
    <dgm:cxn modelId="{7BC5019C-F445-4E0F-A8E6-07C60A7060EE}" type="presParOf" srcId="{82A8A116-DD19-48AD-9D4D-11145E5C7E37}" destId="{96C48833-1FBD-47DE-BDF0-8F50593B5665}" srcOrd="2" destOrd="0" presId="urn:microsoft.com/office/officeart/2005/8/layout/vList4"/>
    <dgm:cxn modelId="{987E0AC8-D190-4046-BF8D-F7988EF3096B}" type="presParOf" srcId="{96C48833-1FBD-47DE-BDF0-8F50593B5665}" destId="{AE7161BD-47FA-48F6-A30F-6214AA4CC449}" srcOrd="0" destOrd="0" presId="urn:microsoft.com/office/officeart/2005/8/layout/vList4"/>
    <dgm:cxn modelId="{3D2D2B51-C827-4636-AC00-7A43BB9B4665}" type="presParOf" srcId="{96C48833-1FBD-47DE-BDF0-8F50593B5665}" destId="{C5F90A3A-641E-4925-AA92-ED3448CE9E6B}" srcOrd="1" destOrd="0" presId="urn:microsoft.com/office/officeart/2005/8/layout/vList4"/>
    <dgm:cxn modelId="{0650EC15-517E-4254-ABED-785D530CB46B}" type="presParOf" srcId="{96C48833-1FBD-47DE-BDF0-8F50593B5665}" destId="{0891B745-C629-4903-8851-0F90A070857D}" srcOrd="2" destOrd="0" presId="urn:microsoft.com/office/officeart/2005/8/layout/vList4"/>
    <dgm:cxn modelId="{F19BE2C1-1283-4867-B9A7-088F3EDDB75F}" type="presParOf" srcId="{82A8A116-DD19-48AD-9D4D-11145E5C7E37}" destId="{90D5A717-52CD-4CD2-A6DD-9547943B784E}" srcOrd="3" destOrd="0" presId="urn:microsoft.com/office/officeart/2005/8/layout/vList4"/>
    <dgm:cxn modelId="{D100C33F-D2DC-45EB-8CC2-42B3515A052B}" type="presParOf" srcId="{82A8A116-DD19-48AD-9D4D-11145E5C7E37}" destId="{CBFDA678-EB8D-48D5-BFCD-4B6A7A419296}" srcOrd="4" destOrd="0" presId="urn:microsoft.com/office/officeart/2005/8/layout/vList4"/>
    <dgm:cxn modelId="{D75B579B-DFE7-44B0-88B2-65C77C1C9583}" type="presParOf" srcId="{CBFDA678-EB8D-48D5-BFCD-4B6A7A419296}" destId="{6D836C7F-609D-4910-9BD3-488810438010}" srcOrd="0" destOrd="0" presId="urn:microsoft.com/office/officeart/2005/8/layout/vList4"/>
    <dgm:cxn modelId="{23CB12F3-2864-4225-BB24-45587049E442}" type="presParOf" srcId="{CBFDA678-EB8D-48D5-BFCD-4B6A7A419296}" destId="{992D2691-1D90-4043-8400-16DA28DE08A4}" srcOrd="1" destOrd="0" presId="urn:microsoft.com/office/officeart/2005/8/layout/vList4"/>
    <dgm:cxn modelId="{F0FCEC7D-5140-44CC-AA8F-A994510DA647}" type="presParOf" srcId="{CBFDA678-EB8D-48D5-BFCD-4B6A7A419296}" destId="{32581AF9-1C45-4E52-B327-77F9FAC8F91D}" srcOrd="2" destOrd="0" presId="urn:microsoft.com/office/officeart/2005/8/layout/vList4"/>
    <dgm:cxn modelId="{77968ADD-5F30-4623-A5C3-353D9DD29091}" type="presParOf" srcId="{82A8A116-DD19-48AD-9D4D-11145E5C7E37}" destId="{5B7CA392-ED76-4334-B947-F30B0DA01415}" srcOrd="5" destOrd="0" presId="urn:microsoft.com/office/officeart/2005/8/layout/vList4"/>
    <dgm:cxn modelId="{4F67BD46-139A-450B-85E1-F451C5744E0F}" type="presParOf" srcId="{82A8A116-DD19-48AD-9D4D-11145E5C7E37}" destId="{EE12F293-6F8E-4D79-82BE-E6F055D5F536}" srcOrd="6" destOrd="0" presId="urn:microsoft.com/office/officeart/2005/8/layout/vList4"/>
    <dgm:cxn modelId="{E15DDE36-7975-47C9-AFF3-9EFB33AF326C}" type="presParOf" srcId="{EE12F293-6F8E-4D79-82BE-E6F055D5F536}" destId="{BFF1129E-BE6F-4509-8445-D03F9B744376}" srcOrd="0" destOrd="0" presId="urn:microsoft.com/office/officeart/2005/8/layout/vList4"/>
    <dgm:cxn modelId="{ADDA2E2C-5FA3-4D1D-A22C-BD5782B50A62}" type="presParOf" srcId="{EE12F293-6F8E-4D79-82BE-E6F055D5F536}" destId="{FE0270C8-1D22-4FA1-B15E-9DF0409C2AC1}" srcOrd="1" destOrd="0" presId="urn:microsoft.com/office/officeart/2005/8/layout/vList4"/>
    <dgm:cxn modelId="{AB42D0A5-4748-44A9-9CD6-7258A77C9FB4}" type="presParOf" srcId="{EE12F293-6F8E-4D79-82BE-E6F055D5F536}" destId="{781E0D04-9F88-4AB8-9DC0-9B95F8D06DB9}" srcOrd="2" destOrd="0" presId="urn:microsoft.com/office/officeart/2005/8/layout/vList4"/>
    <dgm:cxn modelId="{3E8580BF-CB41-4EC9-991F-0AC6B08F1A5A}" type="presParOf" srcId="{82A8A116-DD19-48AD-9D4D-11145E5C7E37}" destId="{262C56F7-30E2-4FAF-82F6-D0543B3F2DF7}" srcOrd="7" destOrd="0" presId="urn:microsoft.com/office/officeart/2005/8/layout/vList4"/>
    <dgm:cxn modelId="{1178D468-5D76-48AC-98F2-911525A43B48}" type="presParOf" srcId="{82A8A116-DD19-48AD-9D4D-11145E5C7E37}" destId="{863117D3-41E9-47C8-A056-29F33AE06B11}" srcOrd="8" destOrd="0" presId="urn:microsoft.com/office/officeart/2005/8/layout/vList4"/>
    <dgm:cxn modelId="{9D9B5640-7E53-450E-B005-DD9CB3B26E63}" type="presParOf" srcId="{863117D3-41E9-47C8-A056-29F33AE06B11}" destId="{0E7410EE-F709-4AF6-8AC3-11A917131C56}" srcOrd="0" destOrd="0" presId="urn:microsoft.com/office/officeart/2005/8/layout/vList4"/>
    <dgm:cxn modelId="{20192B10-E123-4C2C-BDBC-499F5C3AE769}" type="presParOf" srcId="{863117D3-41E9-47C8-A056-29F33AE06B11}" destId="{8CA2B445-1B14-46ED-9346-4D22B3765C9B}" srcOrd="1" destOrd="0" presId="urn:microsoft.com/office/officeart/2005/8/layout/vList4"/>
    <dgm:cxn modelId="{7C1E4198-53C0-40B0-B8B5-D47BD7A9C5E1}" type="presParOf" srcId="{863117D3-41E9-47C8-A056-29F33AE06B11}" destId="{83705D28-29AA-4466-98EF-E4C8783DDD45}" srcOrd="2" destOrd="0" presId="urn:microsoft.com/office/officeart/2005/8/layout/vList4"/>
    <dgm:cxn modelId="{E9A47B52-9568-4B0D-96CE-2969C56F090C}" type="presParOf" srcId="{82A8A116-DD19-48AD-9D4D-11145E5C7E37}" destId="{D2D5408D-8BC3-4B2E-B16C-A87FB1DEB3D0}" srcOrd="9" destOrd="0" presId="urn:microsoft.com/office/officeart/2005/8/layout/vList4"/>
    <dgm:cxn modelId="{F092E6DF-0A96-4494-92EA-BF438CE7B961}" type="presParOf" srcId="{82A8A116-DD19-48AD-9D4D-11145E5C7E37}" destId="{A6CDEE2E-4DA3-4B3C-919C-44AFFEE3A6EC}" srcOrd="10" destOrd="0" presId="urn:microsoft.com/office/officeart/2005/8/layout/vList4"/>
    <dgm:cxn modelId="{351A818E-8309-4F48-982E-3752DD5C1CAC}" type="presParOf" srcId="{A6CDEE2E-4DA3-4B3C-919C-44AFFEE3A6EC}" destId="{34550C44-1006-438C-BB56-DE1947F81FB5}" srcOrd="0" destOrd="0" presId="urn:microsoft.com/office/officeart/2005/8/layout/vList4"/>
    <dgm:cxn modelId="{65CA8B0F-8D18-454F-A3CA-79D1E7BFBE10}" type="presParOf" srcId="{A6CDEE2E-4DA3-4B3C-919C-44AFFEE3A6EC}" destId="{9E6B0BF0-ED54-4006-BD53-CD41C4905EBF}" srcOrd="1" destOrd="0" presId="urn:microsoft.com/office/officeart/2005/8/layout/vList4"/>
    <dgm:cxn modelId="{9E1BC7AF-5F35-46F6-9985-21411D3999C3}" type="presParOf" srcId="{A6CDEE2E-4DA3-4B3C-919C-44AFFEE3A6EC}" destId="{BE600E44-A78A-4356-8C93-979D90E4F516}"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1F9B62-52A4-4124-8DCC-6CACFC19D709}">
      <dsp:nvSpPr>
        <dsp:cNvPr id="0" name=""/>
        <dsp:cNvSpPr/>
      </dsp:nvSpPr>
      <dsp:spPr>
        <a:xfrm>
          <a:off x="0" y="0"/>
          <a:ext cx="6700837" cy="853632"/>
        </a:xfrm>
        <a:prstGeom prst="rect">
          <a:avLst/>
        </a:prstGeom>
        <a:solidFill>
          <a:schemeClr val="bg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41910" rIns="41910" bIns="41910" numCol="1" spcCol="1270" anchor="t" anchorCtr="0">
          <a:noAutofit/>
        </a:bodyPr>
        <a:lstStyle/>
        <a:p>
          <a:pPr marL="0" lvl="0" indent="0" algn="l" defTabSz="488950">
            <a:lnSpc>
              <a:spcPct val="90000"/>
            </a:lnSpc>
            <a:spcBef>
              <a:spcPct val="0"/>
            </a:spcBef>
            <a:spcAft>
              <a:spcPct val="35000"/>
            </a:spcAft>
            <a:buNone/>
          </a:pPr>
          <a:r>
            <a:rPr lang="sv-SE" sz="1100" b="0" i="0" kern="1200" dirty="0">
              <a:solidFill>
                <a:schemeClr val="tx1"/>
              </a:solidFill>
            </a:rPr>
            <a:t>Ramavtalet erbjuder ett brett sortiment av livsmedel för krisberedskap vilket gör att olika verksamheter kan hitta varor som passar för deras syfte. Behov av anpassning såsom allergener, gruppens storlek eller syfte tas i beaktning. Vid större avrop erhålls även rabatter. Finns det behov av ytterligare anpassning, så finns möjligheten att genomföra en förnyad konkurrensutsättning.</a:t>
          </a:r>
          <a:endParaRPr lang="sv-SE" sz="1100" kern="1200" noProof="0" dirty="0">
            <a:solidFill>
              <a:schemeClr val="tx1"/>
            </a:solidFill>
          </a:endParaRPr>
        </a:p>
      </dsp:txBody>
      <dsp:txXfrm>
        <a:off x="1410902" y="0"/>
        <a:ext cx="5289934" cy="853632"/>
      </dsp:txXfrm>
    </dsp:sp>
    <dsp:sp modelId="{C1EE16C3-31B3-4067-A4AE-92D29687AD9F}">
      <dsp:nvSpPr>
        <dsp:cNvPr id="0" name=""/>
        <dsp:cNvSpPr/>
      </dsp:nvSpPr>
      <dsp:spPr>
        <a:xfrm>
          <a:off x="0" y="73134"/>
          <a:ext cx="899493" cy="707363"/>
        </a:xfrm>
        <a:prstGeom prst="rect">
          <a:avLst/>
        </a:prstGeom>
        <a:blipFill dpi="0" rotWithShape="1">
          <a:blip xmlns:r="http://schemas.openxmlformats.org/officeDocument/2006/relationships" r:embed="rId1"/>
          <a:srcRect/>
          <a:stretch>
            <a:fillRect l="1" r="-505" b="-3698"/>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AE7161BD-47FA-48F6-A30F-6214AA4CC449}">
      <dsp:nvSpPr>
        <dsp:cNvPr id="0" name=""/>
        <dsp:cNvSpPr/>
      </dsp:nvSpPr>
      <dsp:spPr>
        <a:xfrm>
          <a:off x="0" y="921284"/>
          <a:ext cx="6700837" cy="707346"/>
        </a:xfrm>
        <a:prstGeom prst="rect">
          <a:avLst/>
        </a:prstGeom>
        <a:solidFill>
          <a:schemeClr val="bg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41910" rIns="41910" bIns="41910" numCol="1" spcCol="1270" anchor="t" anchorCtr="0">
          <a:noAutofit/>
        </a:bodyPr>
        <a:lstStyle/>
        <a:p>
          <a:pPr marL="0" lvl="0" indent="0" algn="just" defTabSz="466725">
            <a:lnSpc>
              <a:spcPct val="90000"/>
            </a:lnSpc>
            <a:spcBef>
              <a:spcPct val="0"/>
            </a:spcBef>
            <a:spcAft>
              <a:spcPct val="35000"/>
            </a:spcAft>
            <a:buNone/>
          </a:pPr>
          <a:r>
            <a:rPr lang="sv-SE" sz="1050" kern="1200" dirty="0">
              <a:solidFill>
                <a:schemeClr val="tx1"/>
              </a:solidFill>
            </a:rPr>
            <a:t>  Vegetariska alternativ erbjuds som mer hållbara och klimatanpassade val.</a:t>
          </a:r>
          <a:endParaRPr lang="sv-SE" sz="1050" kern="1200" noProof="0" dirty="0">
            <a:solidFill>
              <a:schemeClr val="tx1"/>
            </a:solidFill>
          </a:endParaRPr>
        </a:p>
        <a:p>
          <a:pPr marL="85725" lvl="1" indent="-85725" algn="l" defTabSz="466725">
            <a:lnSpc>
              <a:spcPct val="90000"/>
            </a:lnSpc>
            <a:spcBef>
              <a:spcPct val="0"/>
            </a:spcBef>
            <a:spcAft>
              <a:spcPct val="15000"/>
            </a:spcAft>
            <a:buFont typeface="Arial" panose="020B0604020202020204" pitchFamily="34" charset="0"/>
            <a:buChar char="•"/>
          </a:pPr>
          <a:r>
            <a:rPr lang="sv-SE" sz="1050" kern="1200" dirty="0">
              <a:solidFill>
                <a:schemeClr val="tx1"/>
              </a:solidFill>
            </a:rPr>
            <a:t>Produkterna innehåller enbart hållbart producerad palmolja.</a:t>
          </a:r>
        </a:p>
        <a:p>
          <a:pPr marL="85725" lvl="1" indent="-85725" algn="l" defTabSz="466725">
            <a:lnSpc>
              <a:spcPct val="90000"/>
            </a:lnSpc>
            <a:spcBef>
              <a:spcPct val="0"/>
            </a:spcBef>
            <a:spcAft>
              <a:spcPct val="15000"/>
            </a:spcAft>
            <a:buFont typeface="Arial" panose="020B0604020202020204" pitchFamily="34" charset="0"/>
            <a:buChar char="•"/>
          </a:pPr>
          <a:r>
            <a:rPr lang="sv-SE" sz="1050" kern="1200" dirty="0">
              <a:solidFill>
                <a:schemeClr val="tx1"/>
              </a:solidFill>
            </a:rPr>
            <a:t>Vid förnyad konkurrensutsättning (FKU) kan krav på ekologiska varor eller djuromsorg ställas.</a:t>
          </a:r>
        </a:p>
        <a:p>
          <a:pPr marL="85725" lvl="1" indent="-85725" algn="l" defTabSz="488950">
            <a:lnSpc>
              <a:spcPct val="90000"/>
            </a:lnSpc>
            <a:spcBef>
              <a:spcPct val="0"/>
            </a:spcBef>
            <a:spcAft>
              <a:spcPct val="15000"/>
            </a:spcAft>
            <a:buFont typeface="Arial" panose="020B0604020202020204" pitchFamily="34" charset="0"/>
            <a:buChar char="•"/>
          </a:pPr>
          <a:endParaRPr lang="sv-SE" sz="1100" kern="1200" dirty="0">
            <a:solidFill>
              <a:schemeClr val="tx1"/>
            </a:solidFill>
          </a:endParaRPr>
        </a:p>
      </dsp:txBody>
      <dsp:txXfrm>
        <a:off x="1410902" y="921284"/>
        <a:ext cx="5289934" cy="707346"/>
      </dsp:txXfrm>
    </dsp:sp>
    <dsp:sp modelId="{C5F90A3A-641E-4925-AA92-ED3448CE9E6B}">
      <dsp:nvSpPr>
        <dsp:cNvPr id="0" name=""/>
        <dsp:cNvSpPr/>
      </dsp:nvSpPr>
      <dsp:spPr>
        <a:xfrm>
          <a:off x="0" y="924367"/>
          <a:ext cx="899493" cy="707363"/>
        </a:xfrm>
        <a:prstGeom prst="rect">
          <a:avLst/>
        </a:prstGeom>
        <a:blipFill dpi="0" rotWithShape="1">
          <a:blip xmlns:r="http://schemas.openxmlformats.org/officeDocument/2006/relationships" r:embed="rId2"/>
          <a:srcRect/>
          <a:stretch>
            <a:fillRect t="-148" b="-3852"/>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6D836C7F-609D-4910-9BD3-488810438010}">
      <dsp:nvSpPr>
        <dsp:cNvPr id="0" name=""/>
        <dsp:cNvSpPr/>
      </dsp:nvSpPr>
      <dsp:spPr>
        <a:xfrm>
          <a:off x="0" y="1702473"/>
          <a:ext cx="6700837" cy="707346"/>
        </a:xfrm>
        <a:prstGeom prst="rect">
          <a:avLst/>
        </a:prstGeom>
        <a:solidFill>
          <a:schemeClr val="bg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41910" rIns="41910" bIns="41910" numCol="1" spcCol="1270" anchor="t" anchorCtr="0">
          <a:noAutofit/>
        </a:bodyPr>
        <a:lstStyle/>
        <a:p>
          <a:pPr marL="0" lvl="0" indent="0" algn="l" defTabSz="488950">
            <a:lnSpc>
              <a:spcPct val="90000"/>
            </a:lnSpc>
            <a:spcBef>
              <a:spcPct val="0"/>
            </a:spcBef>
            <a:spcAft>
              <a:spcPct val="35000"/>
            </a:spcAft>
            <a:buNone/>
          </a:pPr>
          <a:endParaRPr lang="sv-SE" sz="1100" kern="1200" noProof="0" dirty="0">
            <a:solidFill>
              <a:schemeClr val="tx1"/>
            </a:solidFill>
          </a:endParaRPr>
        </a:p>
        <a:p>
          <a:pPr marL="85725" lvl="1" indent="-85725" algn="l" defTabSz="488950">
            <a:lnSpc>
              <a:spcPct val="90000"/>
            </a:lnSpc>
            <a:spcBef>
              <a:spcPct val="0"/>
            </a:spcBef>
            <a:spcAft>
              <a:spcPct val="15000"/>
            </a:spcAft>
            <a:buClr>
              <a:schemeClr val="accent1"/>
            </a:buClr>
            <a:buChar char="•"/>
          </a:pPr>
          <a:r>
            <a:rPr lang="sv-SE" sz="1100" b="0" i="0" kern="1200" dirty="0">
              <a:solidFill>
                <a:schemeClr val="tx1"/>
              </a:solidFill>
            </a:rPr>
            <a:t>Ramavtalet förenklar anskaffning av livsmedel för krisberedskap och målsättning är att det sortiment som har tagits fram ska passa olika typer av behov och verksamheter.</a:t>
          </a:r>
          <a:endParaRPr lang="sv-SE" sz="1100" kern="1200" dirty="0">
            <a:solidFill>
              <a:schemeClr val="tx1"/>
            </a:solidFill>
          </a:endParaRPr>
        </a:p>
      </dsp:txBody>
      <dsp:txXfrm>
        <a:off x="1410902" y="1702473"/>
        <a:ext cx="5289934" cy="707346"/>
      </dsp:txXfrm>
    </dsp:sp>
    <dsp:sp modelId="{992D2691-1D90-4043-8400-16DA28DE08A4}">
      <dsp:nvSpPr>
        <dsp:cNvPr id="0" name=""/>
        <dsp:cNvSpPr/>
      </dsp:nvSpPr>
      <dsp:spPr>
        <a:xfrm>
          <a:off x="0" y="1702464"/>
          <a:ext cx="899493" cy="707363"/>
        </a:xfrm>
        <a:prstGeom prst="rect">
          <a:avLst/>
        </a:prstGeom>
        <a:blipFill dpi="0" rotWithShape="1">
          <a:blip xmlns:r="http://schemas.openxmlformats.org/officeDocument/2006/relationships" r:embed="rId3"/>
          <a:srcRect/>
          <a:stretch>
            <a:fillRect l="-2647" t="-13176" r="-2893" b="-13471"/>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FF1129E-BE6F-4509-8445-D03F9B744376}">
      <dsp:nvSpPr>
        <dsp:cNvPr id="0" name=""/>
        <dsp:cNvSpPr/>
      </dsp:nvSpPr>
      <dsp:spPr>
        <a:xfrm>
          <a:off x="0" y="2480571"/>
          <a:ext cx="6700837" cy="707346"/>
        </a:xfrm>
        <a:prstGeom prst="rect">
          <a:avLst/>
        </a:prstGeom>
        <a:solidFill>
          <a:schemeClr val="bg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41910" rIns="41910" bIns="41910" numCol="1" spcCol="1270" anchor="t" anchorCtr="0">
          <a:noAutofit/>
        </a:bodyPr>
        <a:lstStyle/>
        <a:p>
          <a:pPr marL="0" lvl="0" indent="0" algn="l" defTabSz="488950">
            <a:lnSpc>
              <a:spcPct val="90000"/>
            </a:lnSpc>
            <a:spcBef>
              <a:spcPct val="0"/>
            </a:spcBef>
            <a:spcAft>
              <a:spcPct val="35000"/>
            </a:spcAft>
            <a:buNone/>
          </a:pPr>
          <a:endParaRPr lang="sv-SE" sz="1100" kern="1200" noProof="0" dirty="0">
            <a:solidFill>
              <a:schemeClr val="tx1"/>
            </a:solidFill>
          </a:endParaRPr>
        </a:p>
        <a:p>
          <a:pPr marL="85725" lvl="1" indent="-85725" algn="l" defTabSz="488950">
            <a:lnSpc>
              <a:spcPct val="90000"/>
            </a:lnSpc>
            <a:spcBef>
              <a:spcPct val="0"/>
            </a:spcBef>
            <a:spcAft>
              <a:spcPct val="15000"/>
            </a:spcAft>
            <a:buClr>
              <a:schemeClr val="accent1"/>
            </a:buClr>
            <a:buChar char="•"/>
          </a:pPr>
          <a:r>
            <a:rPr lang="sv-SE" sz="1100" b="0" i="0" kern="1200" dirty="0">
              <a:solidFill>
                <a:schemeClr val="tx1"/>
              </a:solidFill>
            </a:rPr>
            <a:t>Detta är det första större ramavtalet för området livsmedel för krisberedskap.</a:t>
          </a:r>
          <a:endParaRPr lang="sv-SE" sz="1100" kern="1200" dirty="0">
            <a:solidFill>
              <a:schemeClr val="tx1"/>
            </a:solidFill>
          </a:endParaRPr>
        </a:p>
      </dsp:txBody>
      <dsp:txXfrm>
        <a:off x="1410902" y="2480571"/>
        <a:ext cx="5289934" cy="707346"/>
      </dsp:txXfrm>
    </dsp:sp>
    <dsp:sp modelId="{FE0270C8-1D22-4FA1-B15E-9DF0409C2AC1}">
      <dsp:nvSpPr>
        <dsp:cNvPr id="0" name=""/>
        <dsp:cNvSpPr/>
      </dsp:nvSpPr>
      <dsp:spPr>
        <a:xfrm>
          <a:off x="0" y="2480562"/>
          <a:ext cx="899493" cy="707363"/>
        </a:xfrm>
        <a:prstGeom prst="rect">
          <a:avLst/>
        </a:prstGeom>
        <a:blipFill dpi="0" rotWithShape="1">
          <a:blip xmlns:r="http://schemas.openxmlformats.org/officeDocument/2006/relationships" r:embed="rId4"/>
          <a:srcRect/>
          <a:stretch>
            <a:fillRect t="-610" r="-370" b="-3775"/>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0E7410EE-F709-4AF6-8AC3-11A917131C56}">
      <dsp:nvSpPr>
        <dsp:cNvPr id="0" name=""/>
        <dsp:cNvSpPr/>
      </dsp:nvSpPr>
      <dsp:spPr>
        <a:xfrm>
          <a:off x="0" y="3258669"/>
          <a:ext cx="6700837" cy="707346"/>
        </a:xfrm>
        <a:prstGeom prst="rect">
          <a:avLst/>
        </a:prstGeom>
        <a:solidFill>
          <a:schemeClr val="bg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41910" rIns="41910" bIns="41910" numCol="1" spcCol="1270" anchor="t" anchorCtr="0">
          <a:noAutofit/>
        </a:bodyPr>
        <a:lstStyle/>
        <a:p>
          <a:pPr marL="0" lvl="0" indent="0" algn="l" defTabSz="488950">
            <a:lnSpc>
              <a:spcPct val="90000"/>
            </a:lnSpc>
            <a:spcBef>
              <a:spcPct val="0"/>
            </a:spcBef>
            <a:spcAft>
              <a:spcPct val="35000"/>
            </a:spcAft>
            <a:buNone/>
          </a:pPr>
          <a:endParaRPr lang="sv-SE" sz="1100" kern="1200" noProof="0" dirty="0">
            <a:solidFill>
              <a:schemeClr val="tx1"/>
            </a:solidFill>
          </a:endParaRPr>
        </a:p>
        <a:p>
          <a:pPr marL="85725" lvl="1" indent="-85725" algn="l" defTabSz="488950">
            <a:lnSpc>
              <a:spcPct val="90000"/>
            </a:lnSpc>
            <a:spcBef>
              <a:spcPct val="0"/>
            </a:spcBef>
            <a:spcAft>
              <a:spcPct val="15000"/>
            </a:spcAft>
            <a:buClr>
              <a:schemeClr val="accent1"/>
            </a:buClr>
            <a:buChar char="•"/>
          </a:pPr>
          <a:r>
            <a:rPr lang="sv-SE" sz="1100" b="0" i="0" kern="1200" dirty="0">
              <a:solidFill>
                <a:schemeClr val="tx1"/>
              </a:solidFill>
            </a:rPr>
            <a:t>Idag finns ingen möjlighet att avropa varor via webbutik och e-handel utöver telefon och e-post men det kan bli  möjligt under avtalstiden.</a:t>
          </a:r>
          <a:endParaRPr lang="sv-SE" sz="1100" kern="1200" dirty="0">
            <a:solidFill>
              <a:schemeClr val="tx1"/>
            </a:solidFill>
          </a:endParaRPr>
        </a:p>
      </dsp:txBody>
      <dsp:txXfrm>
        <a:off x="1410902" y="3258669"/>
        <a:ext cx="5289934" cy="707346"/>
      </dsp:txXfrm>
    </dsp:sp>
    <dsp:sp modelId="{8CA2B445-1B14-46ED-9346-4D22B3765C9B}">
      <dsp:nvSpPr>
        <dsp:cNvPr id="0" name=""/>
        <dsp:cNvSpPr/>
      </dsp:nvSpPr>
      <dsp:spPr>
        <a:xfrm>
          <a:off x="0" y="3258660"/>
          <a:ext cx="899493" cy="707363"/>
        </a:xfrm>
        <a:prstGeom prst="rect">
          <a:avLst/>
        </a:prstGeom>
        <a:blipFill dpi="0" rotWithShape="1">
          <a:blip xmlns:r="http://schemas.openxmlformats.org/officeDocument/2006/relationships" r:embed="rId5"/>
          <a:srcRect/>
          <a:stretch>
            <a:fillRect l="-3469" r="-2563" b="-3954"/>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34550C44-1006-438C-BB56-DE1947F81FB5}">
      <dsp:nvSpPr>
        <dsp:cNvPr id="0" name=""/>
        <dsp:cNvSpPr/>
      </dsp:nvSpPr>
      <dsp:spPr>
        <a:xfrm>
          <a:off x="0" y="4036766"/>
          <a:ext cx="6700837" cy="707346"/>
        </a:xfrm>
        <a:prstGeom prst="rect">
          <a:avLst/>
        </a:prstGeom>
        <a:solidFill>
          <a:schemeClr val="bg2"/>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41910" rIns="41910" bIns="41910" numCol="1" spcCol="1270" anchor="t" anchorCtr="0">
          <a:noAutofit/>
        </a:bodyPr>
        <a:lstStyle/>
        <a:p>
          <a:pPr marL="0" lvl="0" indent="0" algn="l" defTabSz="488950">
            <a:lnSpc>
              <a:spcPct val="90000"/>
            </a:lnSpc>
            <a:spcBef>
              <a:spcPct val="0"/>
            </a:spcBef>
            <a:spcAft>
              <a:spcPct val="35000"/>
            </a:spcAft>
            <a:buNone/>
          </a:pPr>
          <a:endParaRPr lang="sv-SE" sz="1100" kern="1200" noProof="0" dirty="0">
            <a:solidFill>
              <a:schemeClr val="tx1"/>
            </a:solidFill>
          </a:endParaRPr>
        </a:p>
        <a:p>
          <a:pPr marL="85725" lvl="1" indent="-85725" algn="l" defTabSz="488950">
            <a:lnSpc>
              <a:spcPct val="90000"/>
            </a:lnSpc>
            <a:spcBef>
              <a:spcPct val="0"/>
            </a:spcBef>
            <a:spcAft>
              <a:spcPct val="15000"/>
            </a:spcAft>
            <a:buClr>
              <a:schemeClr val="accent1"/>
            </a:buClr>
            <a:buChar char="•"/>
          </a:pPr>
          <a:r>
            <a:rPr lang="sv-SE" sz="1100" b="0" i="0" kern="1200" dirty="0">
              <a:solidFill>
                <a:schemeClr val="tx1"/>
              </a:solidFill>
            </a:rPr>
            <a:t>Detta är Adda Inköpscentrals första renodlade ramavtal för beredskap.</a:t>
          </a:r>
          <a:endParaRPr lang="sv-SE" sz="1100" kern="1200" dirty="0">
            <a:solidFill>
              <a:schemeClr val="tx1"/>
            </a:solidFill>
          </a:endParaRPr>
        </a:p>
      </dsp:txBody>
      <dsp:txXfrm>
        <a:off x="1410902" y="4036766"/>
        <a:ext cx="5289934" cy="707346"/>
      </dsp:txXfrm>
    </dsp:sp>
    <dsp:sp modelId="{9E6B0BF0-ED54-4006-BD53-CD41C4905EBF}">
      <dsp:nvSpPr>
        <dsp:cNvPr id="0" name=""/>
        <dsp:cNvSpPr/>
      </dsp:nvSpPr>
      <dsp:spPr>
        <a:xfrm>
          <a:off x="0" y="4036758"/>
          <a:ext cx="899493" cy="707363"/>
        </a:xfrm>
        <a:prstGeom prst="rect">
          <a:avLst/>
        </a:prstGeom>
        <a:blipFill dpi="0" rotWithShape="1">
          <a:blip xmlns:r="http://schemas.openxmlformats.org/officeDocument/2006/relationships" r:embed="rId6"/>
          <a:srcRect/>
          <a:stretch>
            <a:fillRect t="-143" b="-3857"/>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0FD33F4-BD81-4C01-A010-255883ABD6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5B44EF17-D550-44F8-ABCE-B4DA6C148CA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6C66E9-BBA4-4CCD-BF22-2433B80B94C8}" type="datetimeFigureOut">
              <a:rPr lang="en-GB" smtClean="0"/>
              <a:t>19/10/2023</a:t>
            </a:fld>
            <a:endParaRPr lang="en-GB"/>
          </a:p>
        </p:txBody>
      </p:sp>
      <p:sp>
        <p:nvSpPr>
          <p:cNvPr id="4" name="Footer Placeholder 3">
            <a:extLst>
              <a:ext uri="{FF2B5EF4-FFF2-40B4-BE49-F238E27FC236}">
                <a16:creationId xmlns:a16="http://schemas.microsoft.com/office/drawing/2014/main" id="{3C38A605-DA4D-4163-89A6-4D5195881B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7DAD345-4505-42F2-A673-DFDB85C77F3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84C2E4-42E3-41E8-90E1-D216B62FF5DD}" type="slidenum">
              <a:rPr lang="en-GB" smtClean="0"/>
              <a:t>‹#›</a:t>
            </a:fld>
            <a:endParaRPr lang="en-GB"/>
          </a:p>
        </p:txBody>
      </p:sp>
    </p:spTree>
    <p:extLst>
      <p:ext uri="{BB962C8B-B14F-4D97-AF65-F5344CB8AC3E}">
        <p14:creationId xmlns:p14="http://schemas.microsoft.com/office/powerpoint/2010/main" val="3640672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1A2118-E44C-4179-9E83-AD7BBEFED0C2}" type="datetimeFigureOut">
              <a:rPr lang="sv-SE" smtClean="0"/>
              <a:t>2023-10-19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5852A5-C79E-44C9-9B24-627C2425C3D7}" type="slidenum">
              <a:rPr lang="sv-SE" smtClean="0"/>
              <a:t>‹#›</a:t>
            </a:fld>
            <a:endParaRPr lang="sv-SE"/>
          </a:p>
        </p:txBody>
      </p:sp>
    </p:spTree>
    <p:extLst>
      <p:ext uri="{BB962C8B-B14F-4D97-AF65-F5344CB8AC3E}">
        <p14:creationId xmlns:p14="http://schemas.microsoft.com/office/powerpoint/2010/main" val="2197235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45852A5-C79E-44C9-9B24-627C2425C3D7}" type="slidenum">
              <a:rPr lang="sv-SE" smtClean="0"/>
              <a:t>1</a:t>
            </a:fld>
            <a:endParaRPr lang="sv-SE" dirty="0"/>
          </a:p>
        </p:txBody>
      </p:sp>
    </p:spTree>
    <p:extLst>
      <p:ext uri="{BB962C8B-B14F-4D97-AF65-F5344CB8AC3E}">
        <p14:creationId xmlns:p14="http://schemas.microsoft.com/office/powerpoint/2010/main" val="2239323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45852A5-C79E-44C9-9B24-627C2425C3D7}" type="slidenum">
              <a:rPr lang="sv-SE" smtClean="0"/>
              <a:t>2</a:t>
            </a:fld>
            <a:endParaRPr lang="sv-SE" dirty="0"/>
          </a:p>
        </p:txBody>
      </p:sp>
    </p:spTree>
    <p:extLst>
      <p:ext uri="{BB962C8B-B14F-4D97-AF65-F5344CB8AC3E}">
        <p14:creationId xmlns:p14="http://schemas.microsoft.com/office/powerpoint/2010/main" val="1927145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45852A5-C79E-44C9-9B24-627C2425C3D7}" type="slidenum">
              <a:rPr lang="sv-SE" smtClean="0"/>
              <a:t>3</a:t>
            </a:fld>
            <a:endParaRPr lang="sv-SE" dirty="0"/>
          </a:p>
        </p:txBody>
      </p:sp>
    </p:spTree>
    <p:extLst>
      <p:ext uri="{BB962C8B-B14F-4D97-AF65-F5344CB8AC3E}">
        <p14:creationId xmlns:p14="http://schemas.microsoft.com/office/powerpoint/2010/main" val="1691418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vtalsmall sidan 1">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2FAEAB-9DBA-AA3F-E28A-49BB2B21CFCC}"/>
              </a:ext>
            </a:extLst>
          </p:cNvPr>
          <p:cNvSpPr>
            <a:spLocks noGrp="1"/>
          </p:cNvSpPr>
          <p:nvPr>
            <p:ph type="title"/>
          </p:nvPr>
        </p:nvSpPr>
        <p:spPr>
          <a:xfrm>
            <a:off x="1624512" y="432842"/>
            <a:ext cx="5506644" cy="899071"/>
          </a:xfrm>
        </p:spPr>
        <p:txBody>
          <a:body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C52CE1E6-1C2E-0B02-2270-B78E31672AE5}"/>
              </a:ext>
            </a:extLst>
          </p:cNvPr>
          <p:cNvSpPr>
            <a:spLocks noGrp="1"/>
          </p:cNvSpPr>
          <p:nvPr>
            <p:ph type="dt" sz="half" idx="10"/>
          </p:nvPr>
        </p:nvSpPr>
        <p:spPr/>
        <p:txBody>
          <a:bodyPr/>
          <a:lstStyle/>
          <a:p>
            <a:fld id="{F1AE9DF4-4855-4AF6-9D3F-64333BD37423}" type="datetime1">
              <a:rPr lang="sv-SE" smtClean="0"/>
              <a:pPr/>
              <a:t>2023-10-19</a:t>
            </a:fld>
            <a:endParaRPr lang="sv-SE" dirty="0"/>
          </a:p>
        </p:txBody>
      </p:sp>
      <p:sp>
        <p:nvSpPr>
          <p:cNvPr id="4" name="Platshållare för sidfot 3">
            <a:extLst>
              <a:ext uri="{FF2B5EF4-FFF2-40B4-BE49-F238E27FC236}">
                <a16:creationId xmlns:a16="http://schemas.microsoft.com/office/drawing/2014/main" id="{9EE42F85-3FE0-2686-6CEF-3188CBF89BF0}"/>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9F90217C-3547-D8D9-7310-9FD6C0BAC3A0}"/>
              </a:ext>
            </a:extLst>
          </p:cNvPr>
          <p:cNvSpPr>
            <a:spLocks noGrp="1"/>
          </p:cNvSpPr>
          <p:nvPr>
            <p:ph type="sldNum" sz="quarter" idx="12"/>
          </p:nvPr>
        </p:nvSpPr>
        <p:spPr/>
        <p:txBody>
          <a:bodyPr/>
          <a:lstStyle/>
          <a:p>
            <a:fld id="{AE086683-F536-42AB-ABBC-F4803DFE8DBC}" type="slidenum">
              <a:rPr lang="sv-SE" smtClean="0"/>
              <a:pPr/>
              <a:t>‹#›</a:t>
            </a:fld>
            <a:endParaRPr lang="sv-SE" dirty="0"/>
          </a:p>
        </p:txBody>
      </p:sp>
      <p:cxnSp>
        <p:nvCxnSpPr>
          <p:cNvPr id="6" name="Rak koppling 5">
            <a:extLst>
              <a:ext uri="{FF2B5EF4-FFF2-40B4-BE49-F238E27FC236}">
                <a16:creationId xmlns:a16="http://schemas.microsoft.com/office/drawing/2014/main" id="{820576E9-94DC-5EF5-5A4A-6FD026B52B24}"/>
              </a:ext>
            </a:extLst>
          </p:cNvPr>
          <p:cNvCxnSpPr>
            <a:cxnSpLocks/>
          </p:cNvCxnSpPr>
          <p:nvPr userDrawn="1"/>
        </p:nvCxnSpPr>
        <p:spPr>
          <a:xfrm flipV="1">
            <a:off x="7320298" y="423863"/>
            <a:ext cx="0" cy="5771777"/>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Platshållare för bild 41">
            <a:extLst>
              <a:ext uri="{FF2B5EF4-FFF2-40B4-BE49-F238E27FC236}">
                <a16:creationId xmlns:a16="http://schemas.microsoft.com/office/drawing/2014/main" id="{9B4335B5-6288-0028-FEAA-67A4CAC25E2F}"/>
              </a:ext>
            </a:extLst>
          </p:cNvPr>
          <p:cNvSpPr>
            <a:spLocks noGrp="1"/>
          </p:cNvSpPr>
          <p:nvPr>
            <p:ph type="pic" sz="quarter" idx="40" hasCustomPrompt="1"/>
          </p:nvPr>
        </p:nvSpPr>
        <p:spPr>
          <a:xfrm>
            <a:off x="575541" y="428487"/>
            <a:ext cx="900000" cy="900000"/>
          </a:xfrm>
          <a:custGeom>
            <a:avLst/>
            <a:gdLst>
              <a:gd name="connsiteX0" fmla="*/ 0 w 1176469"/>
              <a:gd name="connsiteY0" fmla="*/ 0 h 909704"/>
              <a:gd name="connsiteX1" fmla="*/ 1176469 w 1176469"/>
              <a:gd name="connsiteY1" fmla="*/ 0 h 909704"/>
              <a:gd name="connsiteX2" fmla="*/ 1176469 w 1176469"/>
              <a:gd name="connsiteY2" fmla="*/ 909704 h 909704"/>
              <a:gd name="connsiteX3" fmla="*/ 0 w 1176469"/>
              <a:gd name="connsiteY3" fmla="*/ 909704 h 909704"/>
            </a:gdLst>
            <a:ahLst/>
            <a:cxnLst>
              <a:cxn ang="0">
                <a:pos x="connsiteX0" y="connsiteY0"/>
              </a:cxn>
              <a:cxn ang="0">
                <a:pos x="connsiteX1" y="connsiteY1"/>
              </a:cxn>
              <a:cxn ang="0">
                <a:pos x="connsiteX2" y="connsiteY2"/>
              </a:cxn>
              <a:cxn ang="0">
                <a:pos x="connsiteX3" y="connsiteY3"/>
              </a:cxn>
            </a:cxnLst>
            <a:rect l="l" t="t" r="r" b="b"/>
            <a:pathLst>
              <a:path w="1176469" h="909704">
                <a:moveTo>
                  <a:pt x="0" y="0"/>
                </a:moveTo>
                <a:lnTo>
                  <a:pt x="1176469" y="0"/>
                </a:lnTo>
                <a:lnTo>
                  <a:pt x="1176469" y="909704"/>
                </a:lnTo>
                <a:lnTo>
                  <a:pt x="0" y="909704"/>
                </a:lnTo>
                <a:close/>
              </a:path>
            </a:pathLst>
          </a:custGeom>
        </p:spPr>
        <p:txBody>
          <a:bodyPr wrap="square">
            <a:noAutofit/>
          </a:bodyPr>
          <a:lstStyle>
            <a:lvl1pPr marL="0" indent="0" algn="ctr">
              <a:buFontTx/>
              <a:buNone/>
              <a:defRPr sz="1200"/>
            </a:lvl1pPr>
          </a:lstStyle>
          <a:p>
            <a:r>
              <a:rPr lang="sv-SE" dirty="0"/>
              <a:t>Lägg till ikon utifrån avtalskategori</a:t>
            </a:r>
          </a:p>
        </p:txBody>
      </p:sp>
      <p:sp>
        <p:nvSpPr>
          <p:cNvPr id="8" name="Platshållare för text 61">
            <a:extLst>
              <a:ext uri="{FF2B5EF4-FFF2-40B4-BE49-F238E27FC236}">
                <a16:creationId xmlns:a16="http://schemas.microsoft.com/office/drawing/2014/main" id="{64CD0FDB-6670-3615-C519-36732C8C79E4}"/>
              </a:ext>
            </a:extLst>
          </p:cNvPr>
          <p:cNvSpPr>
            <a:spLocks noGrp="1"/>
          </p:cNvSpPr>
          <p:nvPr>
            <p:ph type="body" sz="quarter" idx="27" hasCustomPrompt="1"/>
          </p:nvPr>
        </p:nvSpPr>
        <p:spPr>
          <a:xfrm>
            <a:off x="9704093" y="4283327"/>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Avtalsuppföljning</a:t>
            </a:r>
          </a:p>
        </p:txBody>
      </p:sp>
      <p:sp>
        <p:nvSpPr>
          <p:cNvPr id="9" name="Platshållare för text 62">
            <a:extLst>
              <a:ext uri="{FF2B5EF4-FFF2-40B4-BE49-F238E27FC236}">
                <a16:creationId xmlns:a16="http://schemas.microsoft.com/office/drawing/2014/main" id="{3648DAA8-0B37-B5AB-1D48-78D1C3F2F65B}"/>
              </a:ext>
            </a:extLst>
          </p:cNvPr>
          <p:cNvSpPr>
            <a:spLocks noGrp="1"/>
          </p:cNvSpPr>
          <p:nvPr>
            <p:ph type="body" sz="quarter" idx="28"/>
          </p:nvPr>
        </p:nvSpPr>
        <p:spPr>
          <a:xfrm>
            <a:off x="9704092" y="4621685"/>
            <a:ext cx="2040714" cy="846418"/>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defRPr sz="105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10" name="Platshållare för text 57">
            <a:extLst>
              <a:ext uri="{FF2B5EF4-FFF2-40B4-BE49-F238E27FC236}">
                <a16:creationId xmlns:a16="http://schemas.microsoft.com/office/drawing/2014/main" id="{82F9BC83-3B7C-D50C-D65F-EEC3AE770705}"/>
              </a:ext>
            </a:extLst>
          </p:cNvPr>
          <p:cNvSpPr>
            <a:spLocks noGrp="1"/>
          </p:cNvSpPr>
          <p:nvPr>
            <p:ph type="body" sz="quarter" idx="23" hasCustomPrompt="1"/>
          </p:nvPr>
        </p:nvSpPr>
        <p:spPr>
          <a:xfrm>
            <a:off x="9704093" y="437008"/>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Anbudsområden</a:t>
            </a:r>
          </a:p>
        </p:txBody>
      </p:sp>
      <p:sp>
        <p:nvSpPr>
          <p:cNvPr id="11" name="Platshållare för text 58">
            <a:extLst>
              <a:ext uri="{FF2B5EF4-FFF2-40B4-BE49-F238E27FC236}">
                <a16:creationId xmlns:a16="http://schemas.microsoft.com/office/drawing/2014/main" id="{025E836B-5298-04E1-3A19-364A3B4A9BE4}"/>
              </a:ext>
            </a:extLst>
          </p:cNvPr>
          <p:cNvSpPr>
            <a:spLocks noGrp="1"/>
          </p:cNvSpPr>
          <p:nvPr>
            <p:ph type="body" sz="quarter" idx="24"/>
          </p:nvPr>
        </p:nvSpPr>
        <p:spPr>
          <a:xfrm>
            <a:off x="9704093" y="779384"/>
            <a:ext cx="2040714" cy="203235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79388" indent="-179388">
              <a:spcBef>
                <a:spcPts val="0"/>
              </a:spcBef>
              <a:buFont typeface="+mj-lt"/>
              <a:buAutoNum type="arabicPeriod"/>
              <a:defRPr sz="105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12" name="Platshållare för text 49">
            <a:extLst>
              <a:ext uri="{FF2B5EF4-FFF2-40B4-BE49-F238E27FC236}">
                <a16:creationId xmlns:a16="http://schemas.microsoft.com/office/drawing/2014/main" id="{7B8E26EB-B5C7-B44F-1475-EA0629E7D31F}"/>
              </a:ext>
            </a:extLst>
          </p:cNvPr>
          <p:cNvSpPr>
            <a:spLocks noGrp="1"/>
          </p:cNvSpPr>
          <p:nvPr>
            <p:ph type="body" sz="quarter" idx="15" hasCustomPrompt="1"/>
          </p:nvPr>
        </p:nvSpPr>
        <p:spPr>
          <a:xfrm>
            <a:off x="7505522" y="437008"/>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Avtalstid</a:t>
            </a:r>
          </a:p>
        </p:txBody>
      </p:sp>
      <p:sp>
        <p:nvSpPr>
          <p:cNvPr id="13" name="Platshållare för text 50">
            <a:extLst>
              <a:ext uri="{FF2B5EF4-FFF2-40B4-BE49-F238E27FC236}">
                <a16:creationId xmlns:a16="http://schemas.microsoft.com/office/drawing/2014/main" id="{25043771-989C-44E1-5F04-777E175745CD}"/>
              </a:ext>
            </a:extLst>
          </p:cNvPr>
          <p:cNvSpPr>
            <a:spLocks noGrp="1"/>
          </p:cNvSpPr>
          <p:nvPr>
            <p:ph type="body" sz="quarter" idx="16"/>
          </p:nvPr>
        </p:nvSpPr>
        <p:spPr>
          <a:xfrm>
            <a:off x="7505522" y="779383"/>
            <a:ext cx="2040714" cy="654274"/>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buFont typeface="Arial" panose="020B0604020202020204" pitchFamily="34" charset="0"/>
              <a:buChar char="•"/>
              <a:defRPr sz="105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14" name="Platshållare för text 51">
            <a:extLst>
              <a:ext uri="{FF2B5EF4-FFF2-40B4-BE49-F238E27FC236}">
                <a16:creationId xmlns:a16="http://schemas.microsoft.com/office/drawing/2014/main" id="{0DEE84AB-C841-D829-2666-9D7FF7A559A1}"/>
              </a:ext>
            </a:extLst>
          </p:cNvPr>
          <p:cNvSpPr>
            <a:spLocks noGrp="1"/>
          </p:cNvSpPr>
          <p:nvPr>
            <p:ph type="body" sz="quarter" idx="17" hasCustomPrompt="1"/>
          </p:nvPr>
        </p:nvSpPr>
        <p:spPr>
          <a:xfrm>
            <a:off x="7505522" y="1495443"/>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Avropsförfarande</a:t>
            </a:r>
          </a:p>
        </p:txBody>
      </p:sp>
      <p:sp>
        <p:nvSpPr>
          <p:cNvPr id="15" name="Platshållare för text 52">
            <a:extLst>
              <a:ext uri="{FF2B5EF4-FFF2-40B4-BE49-F238E27FC236}">
                <a16:creationId xmlns:a16="http://schemas.microsoft.com/office/drawing/2014/main" id="{0A541F12-E640-4A39-D5C1-EC1C769E99BD}"/>
              </a:ext>
            </a:extLst>
          </p:cNvPr>
          <p:cNvSpPr>
            <a:spLocks noGrp="1"/>
          </p:cNvSpPr>
          <p:nvPr>
            <p:ph type="body" sz="quarter" idx="18"/>
          </p:nvPr>
        </p:nvSpPr>
        <p:spPr>
          <a:xfrm>
            <a:off x="7505522" y="1837817"/>
            <a:ext cx="2040714" cy="973917"/>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defRPr sz="105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16" name="Platshållare för text 53">
            <a:extLst>
              <a:ext uri="{FF2B5EF4-FFF2-40B4-BE49-F238E27FC236}">
                <a16:creationId xmlns:a16="http://schemas.microsoft.com/office/drawing/2014/main" id="{D1F82BC1-0185-B14A-1733-9452D5DE2447}"/>
              </a:ext>
            </a:extLst>
          </p:cNvPr>
          <p:cNvSpPr>
            <a:spLocks noGrp="1"/>
          </p:cNvSpPr>
          <p:nvPr>
            <p:ph type="body" sz="quarter" idx="19" hasCustomPrompt="1"/>
          </p:nvPr>
        </p:nvSpPr>
        <p:spPr>
          <a:xfrm>
            <a:off x="7505522" y="2835967"/>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Leverantörer (X)</a:t>
            </a:r>
          </a:p>
        </p:txBody>
      </p:sp>
      <p:sp>
        <p:nvSpPr>
          <p:cNvPr id="17" name="Platshållare för text 54">
            <a:extLst>
              <a:ext uri="{FF2B5EF4-FFF2-40B4-BE49-F238E27FC236}">
                <a16:creationId xmlns:a16="http://schemas.microsoft.com/office/drawing/2014/main" id="{610C91A1-1706-3EAF-A9F3-4777FBF7902F}"/>
              </a:ext>
            </a:extLst>
          </p:cNvPr>
          <p:cNvSpPr>
            <a:spLocks noGrp="1"/>
          </p:cNvSpPr>
          <p:nvPr>
            <p:ph type="body" sz="quarter" idx="20"/>
          </p:nvPr>
        </p:nvSpPr>
        <p:spPr>
          <a:xfrm>
            <a:off x="7505522" y="3169509"/>
            <a:ext cx="2040714" cy="2029019"/>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80975" indent="-180975">
              <a:spcBef>
                <a:spcPts val="0"/>
              </a:spcBef>
              <a:buFont typeface="+mj-lt"/>
              <a:buAutoNum type="arabicPeriod"/>
              <a:defRPr sz="105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18" name="Platshållare för text 55">
            <a:extLst>
              <a:ext uri="{FF2B5EF4-FFF2-40B4-BE49-F238E27FC236}">
                <a16:creationId xmlns:a16="http://schemas.microsoft.com/office/drawing/2014/main" id="{3922A1D8-7F93-A24F-0E49-04CCF5FE18B1}"/>
              </a:ext>
            </a:extLst>
          </p:cNvPr>
          <p:cNvSpPr>
            <a:spLocks noGrp="1"/>
          </p:cNvSpPr>
          <p:nvPr>
            <p:ph type="body" sz="quarter" idx="21" hasCustomPrompt="1"/>
          </p:nvPr>
        </p:nvSpPr>
        <p:spPr>
          <a:xfrm>
            <a:off x="7505522" y="5198528"/>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Pris och sortiment</a:t>
            </a:r>
          </a:p>
        </p:txBody>
      </p:sp>
      <p:sp>
        <p:nvSpPr>
          <p:cNvPr id="19" name="Platshållare för text 56">
            <a:extLst>
              <a:ext uri="{FF2B5EF4-FFF2-40B4-BE49-F238E27FC236}">
                <a16:creationId xmlns:a16="http://schemas.microsoft.com/office/drawing/2014/main" id="{393C1878-C657-273E-02A8-E089240F7162}"/>
              </a:ext>
            </a:extLst>
          </p:cNvPr>
          <p:cNvSpPr>
            <a:spLocks noGrp="1"/>
          </p:cNvSpPr>
          <p:nvPr>
            <p:ph type="body" sz="quarter" idx="22"/>
          </p:nvPr>
        </p:nvSpPr>
        <p:spPr>
          <a:xfrm>
            <a:off x="7505522" y="5528771"/>
            <a:ext cx="2040714" cy="654274"/>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tabLst>
                <a:tab pos="87313" algn="l"/>
              </a:tabLst>
              <a:defRPr sz="105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20" name="Platshållare för text 59">
            <a:extLst>
              <a:ext uri="{FF2B5EF4-FFF2-40B4-BE49-F238E27FC236}">
                <a16:creationId xmlns:a16="http://schemas.microsoft.com/office/drawing/2014/main" id="{664AB08C-0BF5-4F58-ABA4-6790FDFE3FBF}"/>
              </a:ext>
            </a:extLst>
          </p:cNvPr>
          <p:cNvSpPr>
            <a:spLocks noGrp="1"/>
          </p:cNvSpPr>
          <p:nvPr>
            <p:ph type="body" sz="quarter" idx="25" hasCustomPrompt="1"/>
          </p:nvPr>
        </p:nvSpPr>
        <p:spPr>
          <a:xfrm>
            <a:off x="9704093" y="2835967"/>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Leveransvillkor</a:t>
            </a:r>
          </a:p>
        </p:txBody>
      </p:sp>
      <p:sp>
        <p:nvSpPr>
          <p:cNvPr id="21" name="Platshållare för text 60">
            <a:extLst>
              <a:ext uri="{FF2B5EF4-FFF2-40B4-BE49-F238E27FC236}">
                <a16:creationId xmlns:a16="http://schemas.microsoft.com/office/drawing/2014/main" id="{C46C2284-8868-915D-81E3-1576DCC10E10}"/>
              </a:ext>
            </a:extLst>
          </p:cNvPr>
          <p:cNvSpPr>
            <a:spLocks noGrp="1"/>
          </p:cNvSpPr>
          <p:nvPr>
            <p:ph type="body" sz="quarter" idx="26"/>
          </p:nvPr>
        </p:nvSpPr>
        <p:spPr>
          <a:xfrm>
            <a:off x="9704093" y="3169509"/>
            <a:ext cx="2040714" cy="1069541"/>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buFont typeface="Arial" panose="020B0604020202020204" pitchFamily="34" charset="0"/>
              <a:buChar char="•"/>
              <a:defRPr sz="105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23" name="Platshållare för SmartArt 22">
            <a:extLst>
              <a:ext uri="{FF2B5EF4-FFF2-40B4-BE49-F238E27FC236}">
                <a16:creationId xmlns:a16="http://schemas.microsoft.com/office/drawing/2014/main" id="{146C9041-2A57-7A51-5A0A-DC7ACDD0AC0B}"/>
              </a:ext>
            </a:extLst>
          </p:cNvPr>
          <p:cNvSpPr>
            <a:spLocks noGrp="1"/>
          </p:cNvSpPr>
          <p:nvPr>
            <p:ph type="dgm" sz="quarter" idx="41"/>
          </p:nvPr>
        </p:nvSpPr>
        <p:spPr>
          <a:xfrm>
            <a:off x="430213" y="1736725"/>
            <a:ext cx="6700837" cy="4446320"/>
          </a:xfrm>
        </p:spPr>
        <p:txBody>
          <a:bodyPr/>
          <a:lstStyle/>
          <a:p>
            <a:r>
              <a:rPr lang="sv-SE"/>
              <a:t>Klicka på ikonen för att lägga till SmartArt-grafik</a:t>
            </a:r>
          </a:p>
        </p:txBody>
      </p:sp>
    </p:spTree>
    <p:extLst>
      <p:ext uri="{BB962C8B-B14F-4D97-AF65-F5344CB8AC3E}">
        <p14:creationId xmlns:p14="http://schemas.microsoft.com/office/powerpoint/2010/main" val="2096504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vtalsmall sidan 2">
    <p:spTree>
      <p:nvGrpSpPr>
        <p:cNvPr id="1" name=""/>
        <p:cNvGrpSpPr/>
        <p:nvPr/>
      </p:nvGrpSpPr>
      <p:grpSpPr>
        <a:xfrm>
          <a:off x="0" y="0"/>
          <a:ext cx="0" cy="0"/>
          <a:chOff x="0" y="0"/>
          <a:chExt cx="0" cy="0"/>
        </a:xfrm>
      </p:grpSpPr>
      <p:sp>
        <p:nvSpPr>
          <p:cNvPr id="50" name="Platshållare för text 49">
            <a:extLst>
              <a:ext uri="{FF2B5EF4-FFF2-40B4-BE49-F238E27FC236}">
                <a16:creationId xmlns:a16="http://schemas.microsoft.com/office/drawing/2014/main" id="{43E7B103-CDED-4F6B-882B-85BCD09D4AED}"/>
              </a:ext>
            </a:extLst>
          </p:cNvPr>
          <p:cNvSpPr>
            <a:spLocks noGrp="1"/>
          </p:cNvSpPr>
          <p:nvPr>
            <p:ph type="body" sz="quarter" idx="15" hasCustomPrompt="1"/>
          </p:nvPr>
        </p:nvSpPr>
        <p:spPr>
          <a:xfrm>
            <a:off x="435775" y="1435100"/>
            <a:ext cx="4680000"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Omfattning</a:t>
            </a:r>
          </a:p>
        </p:txBody>
      </p:sp>
      <p:sp>
        <p:nvSpPr>
          <p:cNvPr id="51" name="Platshållare för text 50">
            <a:extLst>
              <a:ext uri="{FF2B5EF4-FFF2-40B4-BE49-F238E27FC236}">
                <a16:creationId xmlns:a16="http://schemas.microsoft.com/office/drawing/2014/main" id="{F3651281-ACD0-4D3F-ABF1-1CDE8319BDDF}"/>
              </a:ext>
            </a:extLst>
          </p:cNvPr>
          <p:cNvSpPr>
            <a:spLocks noGrp="1"/>
          </p:cNvSpPr>
          <p:nvPr>
            <p:ph type="body" sz="quarter" idx="16"/>
          </p:nvPr>
        </p:nvSpPr>
        <p:spPr>
          <a:xfrm>
            <a:off x="435775" y="1772460"/>
            <a:ext cx="4680000" cy="2761113"/>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buFont typeface="Arial" panose="020B0604020202020204" pitchFamily="34" charset="0"/>
              <a:buChar char="•"/>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54" name="Platshållare för text 53">
            <a:extLst>
              <a:ext uri="{FF2B5EF4-FFF2-40B4-BE49-F238E27FC236}">
                <a16:creationId xmlns:a16="http://schemas.microsoft.com/office/drawing/2014/main" id="{0BE7DE30-0700-429D-9820-1325B8DA1A95}"/>
              </a:ext>
            </a:extLst>
          </p:cNvPr>
          <p:cNvSpPr>
            <a:spLocks noGrp="1"/>
          </p:cNvSpPr>
          <p:nvPr>
            <p:ph type="body" sz="quarter" idx="20"/>
          </p:nvPr>
        </p:nvSpPr>
        <p:spPr>
          <a:xfrm>
            <a:off x="435775" y="4943475"/>
            <a:ext cx="4680000" cy="1241426"/>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74625" indent="-174625">
              <a:spcBef>
                <a:spcPts val="0"/>
              </a:spcBef>
              <a:buFont typeface="+mj-lt"/>
              <a:buAutoNum type="arabicPeriod"/>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55" name="Platshållare för text 54">
            <a:extLst>
              <a:ext uri="{FF2B5EF4-FFF2-40B4-BE49-F238E27FC236}">
                <a16:creationId xmlns:a16="http://schemas.microsoft.com/office/drawing/2014/main" id="{ABF05006-22E5-436B-ADAC-21DEC28B298E}"/>
              </a:ext>
            </a:extLst>
          </p:cNvPr>
          <p:cNvSpPr>
            <a:spLocks noGrp="1"/>
          </p:cNvSpPr>
          <p:nvPr>
            <p:ph type="body" sz="quarter" idx="21" hasCustomPrompt="1"/>
          </p:nvPr>
        </p:nvSpPr>
        <p:spPr>
          <a:xfrm>
            <a:off x="5516223" y="1435100"/>
            <a:ext cx="4680000"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Fördjupning av nyttor</a:t>
            </a:r>
          </a:p>
        </p:txBody>
      </p:sp>
      <p:sp>
        <p:nvSpPr>
          <p:cNvPr id="56" name="Platshållare för text 55">
            <a:extLst>
              <a:ext uri="{FF2B5EF4-FFF2-40B4-BE49-F238E27FC236}">
                <a16:creationId xmlns:a16="http://schemas.microsoft.com/office/drawing/2014/main" id="{5D2E19DB-20BE-4F89-A219-2D9821FF37A1}"/>
              </a:ext>
            </a:extLst>
          </p:cNvPr>
          <p:cNvSpPr>
            <a:spLocks noGrp="1"/>
          </p:cNvSpPr>
          <p:nvPr>
            <p:ph type="body" sz="quarter" idx="22"/>
          </p:nvPr>
        </p:nvSpPr>
        <p:spPr>
          <a:xfrm>
            <a:off x="5516229" y="1772459"/>
            <a:ext cx="4680000" cy="2105547"/>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74625" indent="-174625">
              <a:spcBef>
                <a:spcPts val="0"/>
              </a:spcBef>
              <a:buFont typeface="+mj-lt"/>
              <a:buAutoNum type="arabicPeriod"/>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57" name="Platshållare för text 56">
            <a:extLst>
              <a:ext uri="{FF2B5EF4-FFF2-40B4-BE49-F238E27FC236}">
                <a16:creationId xmlns:a16="http://schemas.microsoft.com/office/drawing/2014/main" id="{DAB0C25C-708F-41B8-8546-728202F5F245}"/>
              </a:ext>
            </a:extLst>
          </p:cNvPr>
          <p:cNvSpPr>
            <a:spLocks noGrp="1"/>
          </p:cNvSpPr>
          <p:nvPr>
            <p:ph type="body" sz="quarter" idx="23" hasCustomPrompt="1"/>
          </p:nvPr>
        </p:nvSpPr>
        <p:spPr>
          <a:xfrm>
            <a:off x="5516223" y="3957050"/>
            <a:ext cx="4680000"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Hållbarhet</a:t>
            </a:r>
          </a:p>
        </p:txBody>
      </p:sp>
      <p:sp>
        <p:nvSpPr>
          <p:cNvPr id="58" name="Platshållare för text 57">
            <a:extLst>
              <a:ext uri="{FF2B5EF4-FFF2-40B4-BE49-F238E27FC236}">
                <a16:creationId xmlns:a16="http://schemas.microsoft.com/office/drawing/2014/main" id="{2AD12ED4-7A57-4A1A-94B0-EB8F8B22EF74}"/>
              </a:ext>
            </a:extLst>
          </p:cNvPr>
          <p:cNvSpPr>
            <a:spLocks noGrp="1"/>
          </p:cNvSpPr>
          <p:nvPr>
            <p:ph type="body" sz="quarter" idx="24"/>
          </p:nvPr>
        </p:nvSpPr>
        <p:spPr>
          <a:xfrm>
            <a:off x="5516229" y="4323153"/>
            <a:ext cx="4680000" cy="1861748"/>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74625" indent="-174625">
              <a:spcBef>
                <a:spcPts val="0"/>
              </a:spcBef>
              <a:buFont typeface="+mj-lt"/>
              <a:buAutoNum type="arabicPeriod"/>
              <a:tabLst>
                <a:tab pos="87313" algn="l"/>
              </a:tabLst>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a:xfrm>
            <a:off x="1624512" y="432842"/>
            <a:ext cx="8571693" cy="899071"/>
          </a:xfrm>
        </p:spPr>
        <p:txBody>
          <a:bodyPr anchor="b"/>
          <a:lstStyle>
            <a:lvl1pPr>
              <a:defRPr sz="2800"/>
            </a:lvl1pPr>
          </a:lstStyle>
          <a:p>
            <a:r>
              <a:rPr lang="sv-SE" dirty="0"/>
              <a:t>Rubrik</a:t>
            </a:r>
          </a:p>
        </p:txBody>
      </p:sp>
      <p:cxnSp>
        <p:nvCxnSpPr>
          <p:cNvPr id="44" name="Rak koppling 43">
            <a:extLst>
              <a:ext uri="{FF2B5EF4-FFF2-40B4-BE49-F238E27FC236}">
                <a16:creationId xmlns:a16="http://schemas.microsoft.com/office/drawing/2014/main" id="{23FF755A-DA8C-41DE-983D-76F83373D6DD}"/>
              </a:ext>
            </a:extLst>
          </p:cNvPr>
          <p:cNvCxnSpPr>
            <a:cxnSpLocks/>
          </p:cNvCxnSpPr>
          <p:nvPr userDrawn="1"/>
        </p:nvCxnSpPr>
        <p:spPr>
          <a:xfrm flipV="1">
            <a:off x="5315999" y="1450406"/>
            <a:ext cx="1" cy="4749504"/>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2" name="Platshållare för text 51">
            <a:extLst>
              <a:ext uri="{FF2B5EF4-FFF2-40B4-BE49-F238E27FC236}">
                <a16:creationId xmlns:a16="http://schemas.microsoft.com/office/drawing/2014/main" id="{DA2629B3-B702-4B05-AEA4-EB71496E24DE}"/>
              </a:ext>
            </a:extLst>
          </p:cNvPr>
          <p:cNvSpPr>
            <a:spLocks noGrp="1"/>
          </p:cNvSpPr>
          <p:nvPr>
            <p:ph type="body" sz="quarter" idx="17" hasCustomPrompt="1"/>
          </p:nvPr>
        </p:nvSpPr>
        <p:spPr>
          <a:xfrm>
            <a:off x="435775" y="4594616"/>
            <a:ext cx="4680000"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Revision</a:t>
            </a:r>
          </a:p>
        </p:txBody>
      </p:sp>
      <p:sp>
        <p:nvSpPr>
          <p:cNvPr id="5" name="Platshållare för bild 4">
            <a:extLst>
              <a:ext uri="{FF2B5EF4-FFF2-40B4-BE49-F238E27FC236}">
                <a16:creationId xmlns:a16="http://schemas.microsoft.com/office/drawing/2014/main" id="{C4DD984D-961C-407C-B7E5-2D8034D67DB7}"/>
              </a:ext>
            </a:extLst>
          </p:cNvPr>
          <p:cNvSpPr>
            <a:spLocks noGrp="1"/>
          </p:cNvSpPr>
          <p:nvPr>
            <p:ph type="pic" sz="quarter" idx="25" hasCustomPrompt="1"/>
          </p:nvPr>
        </p:nvSpPr>
        <p:spPr>
          <a:xfrm>
            <a:off x="10660050" y="698870"/>
            <a:ext cx="540000" cy="540000"/>
          </a:xfrm>
        </p:spPr>
        <p:txBody>
          <a:bodyPr anchor="ctr"/>
          <a:lstStyle>
            <a:lvl1pPr marL="0" indent="0" algn="ctr">
              <a:buFontTx/>
              <a:buNone/>
              <a:defRPr sz="1200"/>
            </a:lvl1pPr>
          </a:lstStyle>
          <a:p>
            <a:r>
              <a:rPr lang="sv-SE" dirty="0"/>
              <a:t>Mål</a:t>
            </a:r>
          </a:p>
        </p:txBody>
      </p:sp>
      <p:sp>
        <p:nvSpPr>
          <p:cNvPr id="49" name="Platshållare för bild 4">
            <a:extLst>
              <a:ext uri="{FF2B5EF4-FFF2-40B4-BE49-F238E27FC236}">
                <a16:creationId xmlns:a16="http://schemas.microsoft.com/office/drawing/2014/main" id="{3FC96E5A-F55A-4093-B11C-D16EBDFFA6FA}"/>
              </a:ext>
            </a:extLst>
          </p:cNvPr>
          <p:cNvSpPr>
            <a:spLocks noGrp="1"/>
          </p:cNvSpPr>
          <p:nvPr>
            <p:ph type="pic" sz="quarter" idx="26" hasCustomPrompt="1"/>
          </p:nvPr>
        </p:nvSpPr>
        <p:spPr>
          <a:xfrm>
            <a:off x="11206535" y="698870"/>
            <a:ext cx="540000" cy="540000"/>
          </a:xfrm>
        </p:spPr>
        <p:txBody>
          <a:bodyPr anchor="ctr"/>
          <a:lstStyle>
            <a:lvl1pPr marL="0" indent="0" algn="ctr">
              <a:buFontTx/>
              <a:buNone/>
              <a:defRPr sz="1200"/>
            </a:lvl1pPr>
          </a:lstStyle>
          <a:p>
            <a:r>
              <a:rPr lang="sv-SE" dirty="0"/>
              <a:t>Mål</a:t>
            </a:r>
          </a:p>
        </p:txBody>
      </p:sp>
      <p:sp>
        <p:nvSpPr>
          <p:cNvPr id="53" name="Platshållare för bild 4">
            <a:extLst>
              <a:ext uri="{FF2B5EF4-FFF2-40B4-BE49-F238E27FC236}">
                <a16:creationId xmlns:a16="http://schemas.microsoft.com/office/drawing/2014/main" id="{C15EE235-3355-4AEA-945D-F861E0345494}"/>
              </a:ext>
            </a:extLst>
          </p:cNvPr>
          <p:cNvSpPr>
            <a:spLocks noGrp="1"/>
          </p:cNvSpPr>
          <p:nvPr>
            <p:ph type="pic" sz="quarter" idx="27" hasCustomPrompt="1"/>
          </p:nvPr>
        </p:nvSpPr>
        <p:spPr>
          <a:xfrm>
            <a:off x="10660050" y="1245095"/>
            <a:ext cx="540000" cy="540000"/>
          </a:xfrm>
        </p:spPr>
        <p:txBody>
          <a:bodyPr anchor="ctr"/>
          <a:lstStyle>
            <a:lvl1pPr marL="0" indent="0" algn="ctr">
              <a:buFontTx/>
              <a:buNone/>
              <a:defRPr sz="1200"/>
            </a:lvl1pPr>
          </a:lstStyle>
          <a:p>
            <a:r>
              <a:rPr lang="sv-SE" dirty="0"/>
              <a:t>Mål</a:t>
            </a:r>
          </a:p>
        </p:txBody>
      </p:sp>
      <p:sp>
        <p:nvSpPr>
          <p:cNvPr id="90" name="Platshållare för bild 4">
            <a:extLst>
              <a:ext uri="{FF2B5EF4-FFF2-40B4-BE49-F238E27FC236}">
                <a16:creationId xmlns:a16="http://schemas.microsoft.com/office/drawing/2014/main" id="{6FF93070-7136-4D87-B77D-F635D41A5623}"/>
              </a:ext>
            </a:extLst>
          </p:cNvPr>
          <p:cNvSpPr>
            <a:spLocks noGrp="1"/>
          </p:cNvSpPr>
          <p:nvPr>
            <p:ph type="pic" sz="quarter" idx="28" hasCustomPrompt="1"/>
          </p:nvPr>
        </p:nvSpPr>
        <p:spPr>
          <a:xfrm>
            <a:off x="11206535" y="1243225"/>
            <a:ext cx="540000" cy="540000"/>
          </a:xfrm>
        </p:spPr>
        <p:txBody>
          <a:bodyPr anchor="ctr"/>
          <a:lstStyle>
            <a:lvl1pPr marL="0" indent="0" algn="ctr">
              <a:buFontTx/>
              <a:buNone/>
              <a:defRPr sz="1200"/>
            </a:lvl1pPr>
          </a:lstStyle>
          <a:p>
            <a:r>
              <a:rPr lang="sv-SE" dirty="0"/>
              <a:t>Mål</a:t>
            </a:r>
          </a:p>
        </p:txBody>
      </p:sp>
      <p:sp>
        <p:nvSpPr>
          <p:cNvPr id="91" name="Platshållare för bild 4">
            <a:extLst>
              <a:ext uri="{FF2B5EF4-FFF2-40B4-BE49-F238E27FC236}">
                <a16:creationId xmlns:a16="http://schemas.microsoft.com/office/drawing/2014/main" id="{E00F0AEF-A17F-49CC-B7EA-EEBF2BF0ACE6}"/>
              </a:ext>
            </a:extLst>
          </p:cNvPr>
          <p:cNvSpPr>
            <a:spLocks noGrp="1"/>
          </p:cNvSpPr>
          <p:nvPr>
            <p:ph type="pic" sz="quarter" idx="29" hasCustomPrompt="1"/>
          </p:nvPr>
        </p:nvSpPr>
        <p:spPr>
          <a:xfrm>
            <a:off x="10660050" y="1791320"/>
            <a:ext cx="540000" cy="540000"/>
          </a:xfrm>
        </p:spPr>
        <p:txBody>
          <a:bodyPr anchor="ctr"/>
          <a:lstStyle>
            <a:lvl1pPr marL="0" indent="0" algn="ctr">
              <a:buFontTx/>
              <a:buNone/>
              <a:defRPr sz="1200"/>
            </a:lvl1pPr>
          </a:lstStyle>
          <a:p>
            <a:r>
              <a:rPr lang="sv-SE" dirty="0"/>
              <a:t>Mål</a:t>
            </a:r>
          </a:p>
        </p:txBody>
      </p:sp>
      <p:sp>
        <p:nvSpPr>
          <p:cNvPr id="92" name="Platshållare för bild 4">
            <a:extLst>
              <a:ext uri="{FF2B5EF4-FFF2-40B4-BE49-F238E27FC236}">
                <a16:creationId xmlns:a16="http://schemas.microsoft.com/office/drawing/2014/main" id="{A14185B3-3B79-42F8-8E25-F35DB4766E9C}"/>
              </a:ext>
            </a:extLst>
          </p:cNvPr>
          <p:cNvSpPr>
            <a:spLocks noGrp="1"/>
          </p:cNvSpPr>
          <p:nvPr>
            <p:ph type="pic" sz="quarter" idx="30" hasCustomPrompt="1"/>
          </p:nvPr>
        </p:nvSpPr>
        <p:spPr>
          <a:xfrm>
            <a:off x="11206535" y="1787580"/>
            <a:ext cx="540000" cy="540000"/>
          </a:xfrm>
        </p:spPr>
        <p:txBody>
          <a:bodyPr anchor="ctr"/>
          <a:lstStyle>
            <a:lvl1pPr marL="0" indent="0" algn="ctr">
              <a:buFontTx/>
              <a:buNone/>
              <a:defRPr sz="1200"/>
            </a:lvl1pPr>
          </a:lstStyle>
          <a:p>
            <a:r>
              <a:rPr lang="sv-SE" dirty="0"/>
              <a:t>Mål</a:t>
            </a:r>
          </a:p>
        </p:txBody>
      </p:sp>
      <p:sp>
        <p:nvSpPr>
          <p:cNvPr id="93" name="Platshållare för bild 4">
            <a:extLst>
              <a:ext uri="{FF2B5EF4-FFF2-40B4-BE49-F238E27FC236}">
                <a16:creationId xmlns:a16="http://schemas.microsoft.com/office/drawing/2014/main" id="{D6450F7A-B7E2-49B7-9E79-4F298948B26E}"/>
              </a:ext>
            </a:extLst>
          </p:cNvPr>
          <p:cNvSpPr>
            <a:spLocks noGrp="1"/>
          </p:cNvSpPr>
          <p:nvPr>
            <p:ph type="pic" sz="quarter" idx="31" hasCustomPrompt="1"/>
          </p:nvPr>
        </p:nvSpPr>
        <p:spPr>
          <a:xfrm>
            <a:off x="10660050" y="2337670"/>
            <a:ext cx="540000" cy="540000"/>
          </a:xfrm>
        </p:spPr>
        <p:txBody>
          <a:bodyPr anchor="ctr"/>
          <a:lstStyle>
            <a:lvl1pPr marL="0" indent="0" algn="ctr">
              <a:buFontTx/>
              <a:buNone/>
              <a:defRPr sz="1200"/>
            </a:lvl1pPr>
          </a:lstStyle>
          <a:p>
            <a:r>
              <a:rPr lang="sv-SE" dirty="0"/>
              <a:t>Mål</a:t>
            </a:r>
          </a:p>
        </p:txBody>
      </p:sp>
      <p:sp>
        <p:nvSpPr>
          <p:cNvPr id="94" name="Platshållare för bild 4">
            <a:extLst>
              <a:ext uri="{FF2B5EF4-FFF2-40B4-BE49-F238E27FC236}">
                <a16:creationId xmlns:a16="http://schemas.microsoft.com/office/drawing/2014/main" id="{5D4A7B9F-B72C-4AAF-9189-CF28FA8440B1}"/>
              </a:ext>
            </a:extLst>
          </p:cNvPr>
          <p:cNvSpPr>
            <a:spLocks noGrp="1"/>
          </p:cNvSpPr>
          <p:nvPr>
            <p:ph type="pic" sz="quarter" idx="32" hasCustomPrompt="1"/>
          </p:nvPr>
        </p:nvSpPr>
        <p:spPr>
          <a:xfrm>
            <a:off x="11206535" y="2331935"/>
            <a:ext cx="540000" cy="540000"/>
          </a:xfrm>
        </p:spPr>
        <p:txBody>
          <a:bodyPr anchor="ctr"/>
          <a:lstStyle>
            <a:lvl1pPr marL="0" indent="0" algn="ctr">
              <a:buFontTx/>
              <a:buNone/>
              <a:defRPr sz="1200"/>
            </a:lvl1pPr>
          </a:lstStyle>
          <a:p>
            <a:r>
              <a:rPr lang="sv-SE" dirty="0"/>
              <a:t>Mål</a:t>
            </a:r>
          </a:p>
        </p:txBody>
      </p:sp>
      <p:sp>
        <p:nvSpPr>
          <p:cNvPr id="95" name="Platshållare för bild 4">
            <a:extLst>
              <a:ext uri="{FF2B5EF4-FFF2-40B4-BE49-F238E27FC236}">
                <a16:creationId xmlns:a16="http://schemas.microsoft.com/office/drawing/2014/main" id="{BEEBE3DF-28A7-4CA5-9D53-4FFFD9343573}"/>
              </a:ext>
            </a:extLst>
          </p:cNvPr>
          <p:cNvSpPr>
            <a:spLocks noGrp="1"/>
          </p:cNvSpPr>
          <p:nvPr>
            <p:ph type="pic" sz="quarter" idx="33" hasCustomPrompt="1"/>
          </p:nvPr>
        </p:nvSpPr>
        <p:spPr>
          <a:xfrm>
            <a:off x="10660050" y="2880051"/>
            <a:ext cx="540000" cy="540000"/>
          </a:xfrm>
        </p:spPr>
        <p:txBody>
          <a:bodyPr anchor="ctr"/>
          <a:lstStyle>
            <a:lvl1pPr marL="0" indent="0" algn="ctr">
              <a:buFontTx/>
              <a:buNone/>
              <a:defRPr sz="1200"/>
            </a:lvl1pPr>
          </a:lstStyle>
          <a:p>
            <a:r>
              <a:rPr lang="sv-SE" dirty="0"/>
              <a:t>Mål</a:t>
            </a:r>
          </a:p>
        </p:txBody>
      </p:sp>
      <p:sp>
        <p:nvSpPr>
          <p:cNvPr id="96" name="Platshållare för bild 4">
            <a:extLst>
              <a:ext uri="{FF2B5EF4-FFF2-40B4-BE49-F238E27FC236}">
                <a16:creationId xmlns:a16="http://schemas.microsoft.com/office/drawing/2014/main" id="{3FD8FC2F-875E-4678-BF57-4B03DB6BD90E}"/>
              </a:ext>
            </a:extLst>
          </p:cNvPr>
          <p:cNvSpPr>
            <a:spLocks noGrp="1"/>
          </p:cNvSpPr>
          <p:nvPr>
            <p:ph type="pic" sz="quarter" idx="34" hasCustomPrompt="1"/>
          </p:nvPr>
        </p:nvSpPr>
        <p:spPr>
          <a:xfrm>
            <a:off x="11206535" y="2876290"/>
            <a:ext cx="540000" cy="540000"/>
          </a:xfrm>
        </p:spPr>
        <p:txBody>
          <a:bodyPr anchor="ctr"/>
          <a:lstStyle>
            <a:lvl1pPr marL="0" indent="0" algn="ctr">
              <a:buFontTx/>
              <a:buNone/>
              <a:defRPr sz="1200"/>
            </a:lvl1pPr>
          </a:lstStyle>
          <a:p>
            <a:r>
              <a:rPr lang="sv-SE" dirty="0"/>
              <a:t>Mål</a:t>
            </a:r>
          </a:p>
        </p:txBody>
      </p:sp>
      <p:sp>
        <p:nvSpPr>
          <p:cNvPr id="97" name="Platshållare för bild 4">
            <a:extLst>
              <a:ext uri="{FF2B5EF4-FFF2-40B4-BE49-F238E27FC236}">
                <a16:creationId xmlns:a16="http://schemas.microsoft.com/office/drawing/2014/main" id="{01EE0C08-2F95-4422-B2AE-8D8B1D955A64}"/>
              </a:ext>
            </a:extLst>
          </p:cNvPr>
          <p:cNvSpPr>
            <a:spLocks noGrp="1"/>
          </p:cNvSpPr>
          <p:nvPr>
            <p:ph type="pic" sz="quarter" idx="35" hasCustomPrompt="1"/>
          </p:nvPr>
        </p:nvSpPr>
        <p:spPr>
          <a:xfrm>
            <a:off x="10660050" y="3420051"/>
            <a:ext cx="540000" cy="540000"/>
          </a:xfrm>
        </p:spPr>
        <p:txBody>
          <a:bodyPr anchor="ctr"/>
          <a:lstStyle>
            <a:lvl1pPr marL="0" indent="0" algn="ctr">
              <a:buFontTx/>
              <a:buNone/>
              <a:defRPr sz="1200"/>
            </a:lvl1pPr>
          </a:lstStyle>
          <a:p>
            <a:r>
              <a:rPr lang="sv-SE" dirty="0"/>
              <a:t>Mål</a:t>
            </a:r>
          </a:p>
        </p:txBody>
      </p:sp>
      <p:sp>
        <p:nvSpPr>
          <p:cNvPr id="98" name="Platshållare för bild 4">
            <a:extLst>
              <a:ext uri="{FF2B5EF4-FFF2-40B4-BE49-F238E27FC236}">
                <a16:creationId xmlns:a16="http://schemas.microsoft.com/office/drawing/2014/main" id="{BB16C71D-3E5D-40E0-9BDD-72237B8E1B66}"/>
              </a:ext>
            </a:extLst>
          </p:cNvPr>
          <p:cNvSpPr>
            <a:spLocks noGrp="1"/>
          </p:cNvSpPr>
          <p:nvPr>
            <p:ph type="pic" sz="quarter" idx="36" hasCustomPrompt="1"/>
          </p:nvPr>
        </p:nvSpPr>
        <p:spPr>
          <a:xfrm>
            <a:off x="11206535" y="3420645"/>
            <a:ext cx="540000" cy="540000"/>
          </a:xfrm>
        </p:spPr>
        <p:txBody>
          <a:bodyPr anchor="ctr"/>
          <a:lstStyle>
            <a:lvl1pPr marL="0" indent="0" algn="ctr">
              <a:buFontTx/>
              <a:buNone/>
              <a:defRPr sz="1200"/>
            </a:lvl1pPr>
          </a:lstStyle>
          <a:p>
            <a:r>
              <a:rPr lang="sv-SE" dirty="0"/>
              <a:t>Mål</a:t>
            </a:r>
          </a:p>
        </p:txBody>
      </p:sp>
      <p:sp>
        <p:nvSpPr>
          <p:cNvPr id="99" name="Platshållare för bild 4">
            <a:extLst>
              <a:ext uri="{FF2B5EF4-FFF2-40B4-BE49-F238E27FC236}">
                <a16:creationId xmlns:a16="http://schemas.microsoft.com/office/drawing/2014/main" id="{DFCC6829-3976-4780-8ADD-804DB97F7A97}"/>
              </a:ext>
            </a:extLst>
          </p:cNvPr>
          <p:cNvSpPr>
            <a:spLocks noGrp="1"/>
          </p:cNvSpPr>
          <p:nvPr>
            <p:ph type="pic" sz="quarter" idx="37" hasCustomPrompt="1"/>
          </p:nvPr>
        </p:nvSpPr>
        <p:spPr>
          <a:xfrm>
            <a:off x="10660050" y="3960051"/>
            <a:ext cx="540000" cy="540000"/>
          </a:xfrm>
        </p:spPr>
        <p:txBody>
          <a:bodyPr anchor="ctr"/>
          <a:lstStyle>
            <a:lvl1pPr marL="0" indent="0" algn="ctr">
              <a:buFontTx/>
              <a:buNone/>
              <a:defRPr sz="1200"/>
            </a:lvl1pPr>
          </a:lstStyle>
          <a:p>
            <a:r>
              <a:rPr lang="sv-SE" dirty="0"/>
              <a:t>Mål</a:t>
            </a:r>
          </a:p>
        </p:txBody>
      </p:sp>
      <p:sp>
        <p:nvSpPr>
          <p:cNvPr id="100" name="Platshållare för bild 4">
            <a:extLst>
              <a:ext uri="{FF2B5EF4-FFF2-40B4-BE49-F238E27FC236}">
                <a16:creationId xmlns:a16="http://schemas.microsoft.com/office/drawing/2014/main" id="{4E6921C9-C9D1-4409-9E48-3454E2B7F479}"/>
              </a:ext>
            </a:extLst>
          </p:cNvPr>
          <p:cNvSpPr>
            <a:spLocks noGrp="1"/>
          </p:cNvSpPr>
          <p:nvPr>
            <p:ph type="pic" sz="quarter" idx="38" hasCustomPrompt="1"/>
          </p:nvPr>
        </p:nvSpPr>
        <p:spPr>
          <a:xfrm>
            <a:off x="11206535" y="3965000"/>
            <a:ext cx="540000" cy="540000"/>
          </a:xfrm>
        </p:spPr>
        <p:txBody>
          <a:bodyPr anchor="ctr"/>
          <a:lstStyle>
            <a:lvl1pPr marL="0" indent="0" algn="ctr">
              <a:buFontTx/>
              <a:buNone/>
              <a:defRPr sz="1200"/>
            </a:lvl1pPr>
          </a:lstStyle>
          <a:p>
            <a:r>
              <a:rPr lang="sv-SE" dirty="0"/>
              <a:t>Mål</a:t>
            </a:r>
          </a:p>
        </p:txBody>
      </p:sp>
      <p:sp>
        <p:nvSpPr>
          <p:cNvPr id="101" name="Platshållare för bild 4">
            <a:extLst>
              <a:ext uri="{FF2B5EF4-FFF2-40B4-BE49-F238E27FC236}">
                <a16:creationId xmlns:a16="http://schemas.microsoft.com/office/drawing/2014/main" id="{D0D444A7-A2B9-4918-AD46-55859C8B64F9}"/>
              </a:ext>
            </a:extLst>
          </p:cNvPr>
          <p:cNvSpPr>
            <a:spLocks noGrp="1"/>
          </p:cNvSpPr>
          <p:nvPr>
            <p:ph type="pic" sz="quarter" idx="39" hasCustomPrompt="1"/>
          </p:nvPr>
        </p:nvSpPr>
        <p:spPr>
          <a:xfrm>
            <a:off x="10660050" y="4506401"/>
            <a:ext cx="540000" cy="540000"/>
          </a:xfrm>
        </p:spPr>
        <p:txBody>
          <a:bodyPr anchor="ctr"/>
          <a:lstStyle>
            <a:lvl1pPr marL="0" indent="0" algn="ctr">
              <a:buFontTx/>
              <a:buNone/>
              <a:defRPr sz="1200"/>
            </a:lvl1pPr>
          </a:lstStyle>
          <a:p>
            <a:r>
              <a:rPr lang="sv-SE" dirty="0"/>
              <a:t>Mål</a:t>
            </a:r>
          </a:p>
        </p:txBody>
      </p:sp>
      <p:sp>
        <p:nvSpPr>
          <p:cNvPr id="102" name="Platshållare för bild 4">
            <a:extLst>
              <a:ext uri="{FF2B5EF4-FFF2-40B4-BE49-F238E27FC236}">
                <a16:creationId xmlns:a16="http://schemas.microsoft.com/office/drawing/2014/main" id="{2938E9B7-1DEE-415F-9864-E2DA656D7C0C}"/>
              </a:ext>
            </a:extLst>
          </p:cNvPr>
          <p:cNvSpPr>
            <a:spLocks noGrp="1"/>
          </p:cNvSpPr>
          <p:nvPr>
            <p:ph type="pic" sz="quarter" idx="40" hasCustomPrompt="1"/>
          </p:nvPr>
        </p:nvSpPr>
        <p:spPr>
          <a:xfrm>
            <a:off x="11206535" y="4509357"/>
            <a:ext cx="540000" cy="540000"/>
          </a:xfrm>
        </p:spPr>
        <p:txBody>
          <a:bodyPr anchor="ctr"/>
          <a:lstStyle>
            <a:lvl1pPr marL="0" indent="0" algn="ctr">
              <a:buFontTx/>
              <a:buNone/>
              <a:defRPr sz="1200"/>
            </a:lvl1pPr>
          </a:lstStyle>
          <a:p>
            <a:r>
              <a:rPr lang="sv-SE" dirty="0"/>
              <a:t>Mål</a:t>
            </a:r>
          </a:p>
        </p:txBody>
      </p:sp>
      <p:sp>
        <p:nvSpPr>
          <p:cNvPr id="103" name="Platshållare för bild 4">
            <a:extLst>
              <a:ext uri="{FF2B5EF4-FFF2-40B4-BE49-F238E27FC236}">
                <a16:creationId xmlns:a16="http://schemas.microsoft.com/office/drawing/2014/main" id="{F2C0F6B1-C799-42B0-BE05-A50841798824}"/>
              </a:ext>
            </a:extLst>
          </p:cNvPr>
          <p:cNvSpPr>
            <a:spLocks noGrp="1"/>
          </p:cNvSpPr>
          <p:nvPr>
            <p:ph type="pic" sz="quarter" idx="41" hasCustomPrompt="1"/>
          </p:nvPr>
        </p:nvSpPr>
        <p:spPr>
          <a:xfrm>
            <a:off x="10660050" y="5052751"/>
            <a:ext cx="540000" cy="540000"/>
          </a:xfrm>
        </p:spPr>
        <p:txBody>
          <a:bodyPr anchor="ctr"/>
          <a:lstStyle>
            <a:lvl1pPr marL="0" indent="0" algn="ctr">
              <a:buFontTx/>
              <a:buNone/>
              <a:defRPr sz="1200"/>
            </a:lvl1pPr>
          </a:lstStyle>
          <a:p>
            <a:r>
              <a:rPr lang="sv-SE" dirty="0"/>
              <a:t>Mål</a:t>
            </a:r>
          </a:p>
        </p:txBody>
      </p:sp>
      <p:sp>
        <p:nvSpPr>
          <p:cNvPr id="7" name="Rektangel 6">
            <a:extLst>
              <a:ext uri="{FF2B5EF4-FFF2-40B4-BE49-F238E27FC236}">
                <a16:creationId xmlns:a16="http://schemas.microsoft.com/office/drawing/2014/main" id="{4264D557-F3A9-4663-9CB7-B622E99098E1}"/>
              </a:ext>
            </a:extLst>
          </p:cNvPr>
          <p:cNvSpPr/>
          <p:nvPr userDrawn="1"/>
        </p:nvSpPr>
        <p:spPr>
          <a:xfrm>
            <a:off x="10061583" y="-1346165"/>
            <a:ext cx="2130417" cy="13319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l"/>
            <a:r>
              <a:rPr lang="sv-SE" dirty="0"/>
              <a:t>Lägg till ikonen för det globala mål ditt avtal uppfyller från sidan 1</a:t>
            </a:r>
          </a:p>
        </p:txBody>
      </p:sp>
      <p:sp>
        <p:nvSpPr>
          <p:cNvPr id="34" name="Platshållare för sidfot 3">
            <a:extLst>
              <a:ext uri="{FF2B5EF4-FFF2-40B4-BE49-F238E27FC236}">
                <a16:creationId xmlns:a16="http://schemas.microsoft.com/office/drawing/2014/main" id="{5470B3C7-4220-4016-A3C9-74443325E422}"/>
              </a:ext>
            </a:extLst>
          </p:cNvPr>
          <p:cNvSpPr txBox="1">
            <a:spLocks/>
          </p:cNvSpPr>
          <p:nvPr userDrawn="1"/>
        </p:nvSpPr>
        <p:spPr>
          <a:xfrm>
            <a:off x="3616286" y="6609727"/>
            <a:ext cx="4959428" cy="258417"/>
          </a:xfrm>
          <a:prstGeom prst="rect">
            <a:avLst/>
          </a:prstGeom>
        </p:spPr>
        <p:txBody>
          <a:bodyPr vert="horz" lIns="0" tIns="0" rIns="0" bIns="0" rtlCol="0" anchor="ctr">
            <a:noAutofit/>
          </a:bodyPr>
          <a:lstStyle>
            <a:defPPr>
              <a:defRPr lang="sv-SE"/>
            </a:defPPr>
            <a:lvl1pPr marL="0" algn="ctr" defTabSz="914400" rtl="0" eaLnBrk="1" latinLnBrk="0" hangingPunct="1">
              <a:defRPr sz="105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b="1" dirty="0">
                <a:solidFill>
                  <a:schemeClr val="bg1"/>
                </a:solidFill>
              </a:rPr>
              <a:t>Kontakta oss </a:t>
            </a:r>
            <a:r>
              <a:rPr lang="sv-SE" dirty="0"/>
              <a:t>Tel: 08 525 029 96 eller e-post: inkopscentralen@adda.se</a:t>
            </a:r>
          </a:p>
        </p:txBody>
      </p:sp>
      <p:sp>
        <p:nvSpPr>
          <p:cNvPr id="33" name="Platshållare för bild 32">
            <a:extLst>
              <a:ext uri="{FF2B5EF4-FFF2-40B4-BE49-F238E27FC236}">
                <a16:creationId xmlns:a16="http://schemas.microsoft.com/office/drawing/2014/main" id="{4F483588-C678-417C-BD54-0FB8E1940844}"/>
              </a:ext>
            </a:extLst>
          </p:cNvPr>
          <p:cNvSpPr>
            <a:spLocks noGrp="1"/>
          </p:cNvSpPr>
          <p:nvPr>
            <p:ph type="pic" sz="quarter" idx="42" hasCustomPrompt="1"/>
          </p:nvPr>
        </p:nvSpPr>
        <p:spPr>
          <a:xfrm>
            <a:off x="575541" y="428487"/>
            <a:ext cx="900000" cy="900000"/>
          </a:xfrm>
          <a:custGeom>
            <a:avLst/>
            <a:gdLst>
              <a:gd name="connsiteX0" fmla="*/ 0 w 1176469"/>
              <a:gd name="connsiteY0" fmla="*/ 0 h 909704"/>
              <a:gd name="connsiteX1" fmla="*/ 1176469 w 1176469"/>
              <a:gd name="connsiteY1" fmla="*/ 0 h 909704"/>
              <a:gd name="connsiteX2" fmla="*/ 1176469 w 1176469"/>
              <a:gd name="connsiteY2" fmla="*/ 909704 h 909704"/>
              <a:gd name="connsiteX3" fmla="*/ 0 w 1176469"/>
              <a:gd name="connsiteY3" fmla="*/ 909704 h 909704"/>
            </a:gdLst>
            <a:ahLst/>
            <a:cxnLst>
              <a:cxn ang="0">
                <a:pos x="connsiteX0" y="connsiteY0"/>
              </a:cxn>
              <a:cxn ang="0">
                <a:pos x="connsiteX1" y="connsiteY1"/>
              </a:cxn>
              <a:cxn ang="0">
                <a:pos x="connsiteX2" y="connsiteY2"/>
              </a:cxn>
              <a:cxn ang="0">
                <a:pos x="connsiteX3" y="connsiteY3"/>
              </a:cxn>
            </a:cxnLst>
            <a:rect l="l" t="t" r="r" b="b"/>
            <a:pathLst>
              <a:path w="1176469" h="909704">
                <a:moveTo>
                  <a:pt x="0" y="0"/>
                </a:moveTo>
                <a:lnTo>
                  <a:pt x="1176469" y="0"/>
                </a:lnTo>
                <a:lnTo>
                  <a:pt x="1176469" y="909704"/>
                </a:lnTo>
                <a:lnTo>
                  <a:pt x="0" y="909704"/>
                </a:lnTo>
                <a:close/>
              </a:path>
            </a:pathLst>
          </a:custGeom>
        </p:spPr>
        <p:txBody>
          <a:bodyPr wrap="square">
            <a:noAutofit/>
          </a:bodyPr>
          <a:lstStyle>
            <a:lvl1pPr marL="0" indent="0" algn="ctr">
              <a:buFontTx/>
              <a:buNone/>
              <a:defRPr sz="1200"/>
            </a:lvl1pPr>
          </a:lstStyle>
          <a:p>
            <a:r>
              <a:rPr lang="sv-SE" dirty="0"/>
              <a:t>Lägg till ikon utifrån avtalskategori</a:t>
            </a:r>
          </a:p>
        </p:txBody>
      </p:sp>
    </p:spTree>
    <p:extLst>
      <p:ext uri="{BB962C8B-B14F-4D97-AF65-F5344CB8AC3E}">
        <p14:creationId xmlns:p14="http://schemas.microsoft.com/office/powerpoint/2010/main" val="1829286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p:txBody>
          <a:bodyPr/>
          <a:lstStyle/>
          <a:p>
            <a:fld id="{8E2ADC28-92A4-4CA6-8C79-4E478C3FD03B}" type="datetime1">
              <a:rPr lang="sv-SE" smtClean="0"/>
              <a:t>2023-10-19</a:t>
            </a:fld>
            <a:endParaRPr lang="sv-SE" dirty="0"/>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a:xfrm>
            <a:off x="4038600" y="6599583"/>
            <a:ext cx="4114800" cy="258417"/>
          </a:xfrm>
          <a:prstGeom prst="rect">
            <a:avLst/>
          </a:prstGeom>
        </p:spPr>
        <p:txBody>
          <a:bodyPr/>
          <a:lstStyle/>
          <a:p>
            <a:endParaRPr lang="sv-SE" dirty="0"/>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p:txBody>
          <a:bodyPr/>
          <a:lstStyle/>
          <a:p>
            <a:fld id="{AE086683-F536-42AB-ABBC-F4803DFE8DBC}" type="slidenum">
              <a:rPr lang="sv-SE" smtClean="0"/>
              <a:t>‹#›</a:t>
            </a:fld>
            <a:endParaRPr lang="sv-SE" dirty="0"/>
          </a:p>
        </p:txBody>
      </p:sp>
      <p:sp>
        <p:nvSpPr>
          <p:cNvPr id="5" name="Rektangel 4">
            <a:extLst>
              <a:ext uri="{FF2B5EF4-FFF2-40B4-BE49-F238E27FC236}">
                <a16:creationId xmlns:a16="http://schemas.microsoft.com/office/drawing/2014/main" id="{03C6E2E3-491F-433A-8879-4246908B20B9}"/>
              </a:ext>
            </a:extLst>
          </p:cNvPr>
          <p:cNvSpPr/>
          <p:nvPr userDrawn="1"/>
        </p:nvSpPr>
        <p:spPr>
          <a:xfrm>
            <a:off x="6157619" y="1067849"/>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Bygg och fastighet</a:t>
            </a:r>
          </a:p>
        </p:txBody>
      </p:sp>
      <p:sp>
        <p:nvSpPr>
          <p:cNvPr id="6" name="Rektangel 5">
            <a:extLst>
              <a:ext uri="{FF2B5EF4-FFF2-40B4-BE49-F238E27FC236}">
                <a16:creationId xmlns:a16="http://schemas.microsoft.com/office/drawing/2014/main" id="{FCA1E68C-D867-4475-9F44-47595C56751A}"/>
              </a:ext>
            </a:extLst>
          </p:cNvPr>
          <p:cNvSpPr/>
          <p:nvPr userDrawn="1"/>
        </p:nvSpPr>
        <p:spPr>
          <a:xfrm>
            <a:off x="7655224" y="1067849"/>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Fastighetsnära tjänster</a:t>
            </a:r>
          </a:p>
        </p:txBody>
      </p:sp>
      <p:sp>
        <p:nvSpPr>
          <p:cNvPr id="7" name="Rektangel 6">
            <a:extLst>
              <a:ext uri="{FF2B5EF4-FFF2-40B4-BE49-F238E27FC236}">
                <a16:creationId xmlns:a16="http://schemas.microsoft.com/office/drawing/2014/main" id="{5E2DAB37-96B2-4578-B109-278E0E293DE6}"/>
              </a:ext>
            </a:extLst>
          </p:cNvPr>
          <p:cNvSpPr/>
          <p:nvPr userDrawn="1"/>
        </p:nvSpPr>
        <p:spPr>
          <a:xfrm>
            <a:off x="9152829" y="1067849"/>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Fastighetsnära varor</a:t>
            </a:r>
          </a:p>
        </p:txBody>
      </p:sp>
      <p:sp>
        <p:nvSpPr>
          <p:cNvPr id="8" name="Rektangel 7">
            <a:extLst>
              <a:ext uri="{FF2B5EF4-FFF2-40B4-BE49-F238E27FC236}">
                <a16:creationId xmlns:a16="http://schemas.microsoft.com/office/drawing/2014/main" id="{7D7AB4E9-2C26-4785-9B4C-C3E26A0F301A}"/>
              </a:ext>
            </a:extLst>
          </p:cNvPr>
          <p:cNvSpPr/>
          <p:nvPr userDrawn="1"/>
        </p:nvSpPr>
        <p:spPr>
          <a:xfrm>
            <a:off x="10650433" y="1067849"/>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Gata och park</a:t>
            </a:r>
          </a:p>
        </p:txBody>
      </p:sp>
      <p:sp>
        <p:nvSpPr>
          <p:cNvPr id="9" name="Rektangel 8">
            <a:extLst>
              <a:ext uri="{FF2B5EF4-FFF2-40B4-BE49-F238E27FC236}">
                <a16:creationId xmlns:a16="http://schemas.microsoft.com/office/drawing/2014/main" id="{46492A9E-54EC-4D10-B26B-211C55EA1DC7}"/>
              </a:ext>
            </a:extLst>
          </p:cNvPr>
          <p:cNvSpPr/>
          <p:nvPr userDrawn="1"/>
        </p:nvSpPr>
        <p:spPr>
          <a:xfrm>
            <a:off x="6157619" y="2279246"/>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Energi</a:t>
            </a:r>
          </a:p>
        </p:txBody>
      </p:sp>
      <p:sp>
        <p:nvSpPr>
          <p:cNvPr id="10" name="Rektangel 9">
            <a:extLst>
              <a:ext uri="{FF2B5EF4-FFF2-40B4-BE49-F238E27FC236}">
                <a16:creationId xmlns:a16="http://schemas.microsoft.com/office/drawing/2014/main" id="{31F49E73-C0E4-4A90-92E9-A7E7414AC78A}"/>
              </a:ext>
            </a:extLst>
          </p:cNvPr>
          <p:cNvSpPr/>
          <p:nvPr userDrawn="1"/>
        </p:nvSpPr>
        <p:spPr>
          <a:xfrm>
            <a:off x="7655224" y="2279246"/>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Fordon</a:t>
            </a:r>
          </a:p>
        </p:txBody>
      </p:sp>
      <p:sp>
        <p:nvSpPr>
          <p:cNvPr id="11" name="Rektangel 10">
            <a:extLst>
              <a:ext uri="{FF2B5EF4-FFF2-40B4-BE49-F238E27FC236}">
                <a16:creationId xmlns:a16="http://schemas.microsoft.com/office/drawing/2014/main" id="{44D414A8-33C2-4B75-A0F6-7D3572C0567F}"/>
              </a:ext>
            </a:extLst>
          </p:cNvPr>
          <p:cNvSpPr/>
          <p:nvPr userDrawn="1"/>
        </p:nvSpPr>
        <p:spPr>
          <a:xfrm>
            <a:off x="9152829" y="2279246"/>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Kontor och förbrukning</a:t>
            </a:r>
          </a:p>
        </p:txBody>
      </p:sp>
      <p:sp>
        <p:nvSpPr>
          <p:cNvPr id="12" name="Rektangel 11">
            <a:extLst>
              <a:ext uri="{FF2B5EF4-FFF2-40B4-BE49-F238E27FC236}">
                <a16:creationId xmlns:a16="http://schemas.microsoft.com/office/drawing/2014/main" id="{97190158-A9B0-44F1-B420-B2DFA7AB290C}"/>
              </a:ext>
            </a:extLst>
          </p:cNvPr>
          <p:cNvSpPr/>
          <p:nvPr userDrawn="1"/>
        </p:nvSpPr>
        <p:spPr>
          <a:xfrm>
            <a:off x="10650433" y="2279246"/>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Förbruknings-material</a:t>
            </a:r>
          </a:p>
        </p:txBody>
      </p:sp>
      <p:sp>
        <p:nvSpPr>
          <p:cNvPr id="13" name="Rektangel 12">
            <a:extLst>
              <a:ext uri="{FF2B5EF4-FFF2-40B4-BE49-F238E27FC236}">
                <a16:creationId xmlns:a16="http://schemas.microsoft.com/office/drawing/2014/main" id="{D00130AD-CEA4-4710-A4D0-A053F6EE7C7C}"/>
              </a:ext>
            </a:extLst>
          </p:cNvPr>
          <p:cNvSpPr/>
          <p:nvPr userDrawn="1"/>
        </p:nvSpPr>
        <p:spPr>
          <a:xfrm>
            <a:off x="6157619" y="3490643"/>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IT-produkter och tjänster</a:t>
            </a:r>
          </a:p>
        </p:txBody>
      </p:sp>
      <p:sp>
        <p:nvSpPr>
          <p:cNvPr id="14" name="Rektangel 13">
            <a:extLst>
              <a:ext uri="{FF2B5EF4-FFF2-40B4-BE49-F238E27FC236}">
                <a16:creationId xmlns:a16="http://schemas.microsoft.com/office/drawing/2014/main" id="{2B177758-224A-4224-987B-63F376528A3B}"/>
              </a:ext>
            </a:extLst>
          </p:cNvPr>
          <p:cNvSpPr/>
          <p:nvPr userDrawn="1"/>
        </p:nvSpPr>
        <p:spPr>
          <a:xfrm>
            <a:off x="7655224" y="3490643"/>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Programvaror</a:t>
            </a:r>
          </a:p>
        </p:txBody>
      </p:sp>
      <p:sp>
        <p:nvSpPr>
          <p:cNvPr id="15" name="Rektangel 14">
            <a:extLst>
              <a:ext uri="{FF2B5EF4-FFF2-40B4-BE49-F238E27FC236}">
                <a16:creationId xmlns:a16="http://schemas.microsoft.com/office/drawing/2014/main" id="{7563B4DC-A43E-4D36-8CE7-E024BDCD721D}"/>
              </a:ext>
            </a:extLst>
          </p:cNvPr>
          <p:cNvSpPr/>
          <p:nvPr userDrawn="1"/>
        </p:nvSpPr>
        <p:spPr>
          <a:xfrm>
            <a:off x="9152829" y="3490643"/>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Välfärds-teknologi</a:t>
            </a:r>
          </a:p>
        </p:txBody>
      </p:sp>
      <p:sp>
        <p:nvSpPr>
          <p:cNvPr id="16" name="Rektangel 15">
            <a:extLst>
              <a:ext uri="{FF2B5EF4-FFF2-40B4-BE49-F238E27FC236}">
                <a16:creationId xmlns:a16="http://schemas.microsoft.com/office/drawing/2014/main" id="{57F55F0B-8EE0-4818-A053-9F8555DE6B21}"/>
              </a:ext>
            </a:extLst>
          </p:cNvPr>
          <p:cNvSpPr/>
          <p:nvPr userDrawn="1"/>
        </p:nvSpPr>
        <p:spPr>
          <a:xfrm>
            <a:off x="10650433" y="3490643"/>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Digitala tjänster</a:t>
            </a:r>
          </a:p>
        </p:txBody>
      </p:sp>
      <p:sp>
        <p:nvSpPr>
          <p:cNvPr id="17" name="Rektangel 16">
            <a:extLst>
              <a:ext uri="{FF2B5EF4-FFF2-40B4-BE49-F238E27FC236}">
                <a16:creationId xmlns:a16="http://schemas.microsoft.com/office/drawing/2014/main" id="{FFAF2838-DC7C-4AB3-BE29-EA304DA6ED34}"/>
              </a:ext>
            </a:extLst>
          </p:cNvPr>
          <p:cNvSpPr/>
          <p:nvPr userDrawn="1"/>
        </p:nvSpPr>
        <p:spPr>
          <a:xfrm>
            <a:off x="6157619" y="4702040"/>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Utbildning och lärande</a:t>
            </a:r>
          </a:p>
        </p:txBody>
      </p:sp>
      <p:sp>
        <p:nvSpPr>
          <p:cNvPr id="18" name="Rektangel 17">
            <a:extLst>
              <a:ext uri="{FF2B5EF4-FFF2-40B4-BE49-F238E27FC236}">
                <a16:creationId xmlns:a16="http://schemas.microsoft.com/office/drawing/2014/main" id="{7BA7E5DA-3296-437B-BBF1-ADD126AB9891}"/>
              </a:ext>
            </a:extLst>
          </p:cNvPr>
          <p:cNvSpPr/>
          <p:nvPr userDrawn="1"/>
        </p:nvSpPr>
        <p:spPr>
          <a:xfrm>
            <a:off x="7655224" y="4702040"/>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Professionella tjänster</a:t>
            </a:r>
          </a:p>
        </p:txBody>
      </p:sp>
      <p:sp>
        <p:nvSpPr>
          <p:cNvPr id="19" name="Rektangel 18">
            <a:extLst>
              <a:ext uri="{FF2B5EF4-FFF2-40B4-BE49-F238E27FC236}">
                <a16:creationId xmlns:a16="http://schemas.microsoft.com/office/drawing/2014/main" id="{829C2EF7-3ED7-4847-A969-F089A9E79BCD}"/>
              </a:ext>
            </a:extLst>
          </p:cNvPr>
          <p:cNvSpPr/>
          <p:nvPr userDrawn="1"/>
        </p:nvSpPr>
        <p:spPr>
          <a:xfrm>
            <a:off x="9152829" y="4702040"/>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HR</a:t>
            </a:r>
          </a:p>
        </p:txBody>
      </p:sp>
      <p:sp>
        <p:nvSpPr>
          <p:cNvPr id="20" name="Rektangel 19">
            <a:extLst>
              <a:ext uri="{FF2B5EF4-FFF2-40B4-BE49-F238E27FC236}">
                <a16:creationId xmlns:a16="http://schemas.microsoft.com/office/drawing/2014/main" id="{F61E1320-9380-4099-918D-640DC44ACB6B}"/>
              </a:ext>
            </a:extLst>
          </p:cNvPr>
          <p:cNvSpPr/>
          <p:nvPr userDrawn="1"/>
        </p:nvSpPr>
        <p:spPr>
          <a:xfrm>
            <a:off x="10650433" y="4702040"/>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Resor</a:t>
            </a:r>
          </a:p>
        </p:txBody>
      </p:sp>
      <p:sp>
        <p:nvSpPr>
          <p:cNvPr id="21" name="Rektangel 20">
            <a:extLst>
              <a:ext uri="{FF2B5EF4-FFF2-40B4-BE49-F238E27FC236}">
                <a16:creationId xmlns:a16="http://schemas.microsoft.com/office/drawing/2014/main" id="{F9D7BE53-2CED-4593-BF53-BA7899D84227}"/>
              </a:ext>
            </a:extLst>
          </p:cNvPr>
          <p:cNvSpPr/>
          <p:nvPr userDrawn="1"/>
        </p:nvSpPr>
        <p:spPr>
          <a:xfrm>
            <a:off x="6157619" y="5913438"/>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Vårdrelaterad förbrukning och läkemedel</a:t>
            </a:r>
          </a:p>
        </p:txBody>
      </p:sp>
      <p:sp>
        <p:nvSpPr>
          <p:cNvPr id="22" name="Rektangel 21">
            <a:extLst>
              <a:ext uri="{FF2B5EF4-FFF2-40B4-BE49-F238E27FC236}">
                <a16:creationId xmlns:a16="http://schemas.microsoft.com/office/drawing/2014/main" id="{7A966CAF-E747-4A97-A07D-2CE378EFA548}"/>
              </a:ext>
            </a:extLst>
          </p:cNvPr>
          <p:cNvSpPr/>
          <p:nvPr userDrawn="1"/>
        </p:nvSpPr>
        <p:spPr>
          <a:xfrm>
            <a:off x="7655224" y="5913438"/>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Läkemedel</a:t>
            </a:r>
          </a:p>
        </p:txBody>
      </p:sp>
      <p:sp>
        <p:nvSpPr>
          <p:cNvPr id="23" name="Rektangel 22">
            <a:extLst>
              <a:ext uri="{FF2B5EF4-FFF2-40B4-BE49-F238E27FC236}">
                <a16:creationId xmlns:a16="http://schemas.microsoft.com/office/drawing/2014/main" id="{365A2B77-2B96-44CE-8930-6B1DA5379A7F}"/>
              </a:ext>
            </a:extLst>
          </p:cNvPr>
          <p:cNvSpPr/>
          <p:nvPr userDrawn="1"/>
        </p:nvSpPr>
        <p:spPr>
          <a:xfrm>
            <a:off x="9152829" y="5913438"/>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Sociala tjänster</a:t>
            </a:r>
          </a:p>
        </p:txBody>
      </p:sp>
      <p:sp>
        <p:nvSpPr>
          <p:cNvPr id="24" name="Rektangel 23">
            <a:extLst>
              <a:ext uri="{FF2B5EF4-FFF2-40B4-BE49-F238E27FC236}">
                <a16:creationId xmlns:a16="http://schemas.microsoft.com/office/drawing/2014/main" id="{40B3A792-C648-47EC-A7EC-907DC2F0309F}"/>
              </a:ext>
            </a:extLst>
          </p:cNvPr>
          <p:cNvSpPr/>
          <p:nvPr userDrawn="1"/>
        </p:nvSpPr>
        <p:spPr>
          <a:xfrm>
            <a:off x="10650433" y="5913438"/>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Stockholms inköpscentral STIC</a:t>
            </a:r>
          </a:p>
        </p:txBody>
      </p:sp>
    </p:spTree>
    <p:extLst>
      <p:ext uri="{BB962C8B-B14F-4D97-AF65-F5344CB8AC3E}">
        <p14:creationId xmlns:p14="http://schemas.microsoft.com/office/powerpoint/2010/main" val="18004220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31E16F94-93D3-41D4-9DA0-1DB3AB4A8E03}"/>
              </a:ext>
            </a:extLst>
          </p:cNvPr>
          <p:cNvGrpSpPr/>
          <p:nvPr userDrawn="1"/>
        </p:nvGrpSpPr>
        <p:grpSpPr>
          <a:xfrm>
            <a:off x="0" y="6426614"/>
            <a:ext cx="12192000" cy="431386"/>
            <a:chOff x="0" y="6426614"/>
            <a:chExt cx="12192000" cy="431386"/>
          </a:xfrm>
        </p:grpSpPr>
        <p:sp>
          <p:nvSpPr>
            <p:cNvPr id="39" name="Rektangel 14">
              <a:extLst>
                <a:ext uri="{FF2B5EF4-FFF2-40B4-BE49-F238E27FC236}">
                  <a16:creationId xmlns:a16="http://schemas.microsoft.com/office/drawing/2014/main" id="{547FBEF0-CA26-4B9A-AAF0-BB27888B11E7}"/>
                </a:ext>
              </a:extLst>
            </p:cNvPr>
            <p:cNvSpPr/>
            <p:nvPr userDrawn="1"/>
          </p:nvSpPr>
          <p:spPr>
            <a:xfrm>
              <a:off x="0" y="6606000"/>
              <a:ext cx="1219200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0" name="Rectangle 39">
              <a:extLst>
                <a:ext uri="{FF2B5EF4-FFF2-40B4-BE49-F238E27FC236}">
                  <a16:creationId xmlns:a16="http://schemas.microsoft.com/office/drawing/2014/main" id="{9E5234B7-FFA0-4F2B-9AAD-74BA1EF6A5C1}"/>
                </a:ext>
              </a:extLst>
            </p:cNvPr>
            <p:cNvSpPr/>
            <p:nvPr userDrawn="1"/>
          </p:nvSpPr>
          <p:spPr>
            <a:xfrm>
              <a:off x="0" y="6426614"/>
              <a:ext cx="12192000" cy="180000"/>
            </a:xfrm>
            <a:prstGeom prst="rect">
              <a:avLst/>
            </a:pr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grpSp>
      <p:sp>
        <p:nvSpPr>
          <p:cNvPr id="2" name="Platshållare för rubrik 1">
            <a:extLst>
              <a:ext uri="{FF2B5EF4-FFF2-40B4-BE49-F238E27FC236}">
                <a16:creationId xmlns:a16="http://schemas.microsoft.com/office/drawing/2014/main" id="{152683E2-9A31-4B47-ACFE-390B6E0AF714}"/>
              </a:ext>
            </a:extLst>
          </p:cNvPr>
          <p:cNvSpPr>
            <a:spLocks noGrp="1"/>
          </p:cNvSpPr>
          <p:nvPr>
            <p:ph type="title"/>
          </p:nvPr>
        </p:nvSpPr>
        <p:spPr>
          <a:xfrm>
            <a:off x="1624512" y="432842"/>
            <a:ext cx="8571694" cy="899071"/>
          </a:xfrm>
          <a:prstGeom prst="rect">
            <a:avLst/>
          </a:prstGeom>
        </p:spPr>
        <p:txBody>
          <a:bodyPr vert="horz" lIns="0" tIns="0" rIns="0" bIns="0" rtlCol="0" anchor="b">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81C0710F-3CB3-4F01-9977-A1A69928F1E2}"/>
              </a:ext>
            </a:extLst>
          </p:cNvPr>
          <p:cNvSpPr>
            <a:spLocks noGrp="1"/>
          </p:cNvSpPr>
          <p:nvPr>
            <p:ph type="body" idx="1"/>
          </p:nvPr>
        </p:nvSpPr>
        <p:spPr>
          <a:xfrm>
            <a:off x="923925" y="1684275"/>
            <a:ext cx="10326688" cy="441166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907D54BB-8EC7-458A-A082-8AF4306364DF}"/>
              </a:ext>
            </a:extLst>
          </p:cNvPr>
          <p:cNvSpPr>
            <a:spLocks noGrp="1"/>
          </p:cNvSpPr>
          <p:nvPr>
            <p:ph type="dt" sz="half" idx="2"/>
          </p:nvPr>
        </p:nvSpPr>
        <p:spPr>
          <a:xfrm>
            <a:off x="838200" y="6599583"/>
            <a:ext cx="2743200" cy="258417"/>
          </a:xfrm>
          <a:prstGeom prst="rect">
            <a:avLst/>
          </a:prstGeom>
        </p:spPr>
        <p:txBody>
          <a:bodyPr vert="horz" lIns="0" tIns="0" rIns="0" bIns="0" rtlCol="0" anchor="ctr">
            <a:noAutofit/>
          </a:bodyPr>
          <a:lstStyle>
            <a:lvl1pPr algn="l">
              <a:defRPr sz="1050">
                <a:solidFill>
                  <a:schemeClr val="bg1"/>
                </a:solidFill>
              </a:defRPr>
            </a:lvl1pPr>
          </a:lstStyle>
          <a:p>
            <a:fld id="{F1AE9DF4-4855-4AF6-9D3F-64333BD37423}" type="datetime1">
              <a:rPr lang="sv-SE" smtClean="0"/>
              <a:pPr/>
              <a:t>2023-10-19</a:t>
            </a:fld>
            <a:endParaRPr lang="sv-SE" dirty="0"/>
          </a:p>
        </p:txBody>
      </p:sp>
      <p:sp>
        <p:nvSpPr>
          <p:cNvPr id="5" name="Platshållare för sidfot 4">
            <a:extLst>
              <a:ext uri="{FF2B5EF4-FFF2-40B4-BE49-F238E27FC236}">
                <a16:creationId xmlns:a16="http://schemas.microsoft.com/office/drawing/2014/main" id="{5C0A3ABB-C906-40E9-AF35-0DB0B3403226}"/>
              </a:ext>
            </a:extLst>
          </p:cNvPr>
          <p:cNvSpPr>
            <a:spLocks noGrp="1"/>
          </p:cNvSpPr>
          <p:nvPr>
            <p:ph type="ftr" sz="quarter" idx="3"/>
          </p:nvPr>
        </p:nvSpPr>
        <p:spPr>
          <a:xfrm>
            <a:off x="4038600" y="6599583"/>
            <a:ext cx="4114800" cy="258417"/>
          </a:xfrm>
          <a:prstGeom prst="rect">
            <a:avLst/>
          </a:prstGeom>
        </p:spPr>
        <p:txBody>
          <a:bodyPr vert="horz" lIns="0" tIns="0" rIns="0" bIns="0" rtlCol="0" anchor="ctr">
            <a:noAutofit/>
          </a:bodyPr>
          <a:lstStyle>
            <a:lvl1pPr algn="ctr">
              <a:defRPr sz="1050">
                <a:solidFill>
                  <a:schemeClr val="bg1"/>
                </a:solidFill>
              </a:defRPr>
            </a:lvl1pPr>
          </a:lstStyle>
          <a:p>
            <a:endParaRPr lang="sv-SE" dirty="0"/>
          </a:p>
        </p:txBody>
      </p:sp>
      <p:sp>
        <p:nvSpPr>
          <p:cNvPr id="6" name="Platshållare för bildnummer 5">
            <a:extLst>
              <a:ext uri="{FF2B5EF4-FFF2-40B4-BE49-F238E27FC236}">
                <a16:creationId xmlns:a16="http://schemas.microsoft.com/office/drawing/2014/main" id="{37249AA9-CC7D-40E0-9894-3652F2EE8CF5}"/>
              </a:ext>
            </a:extLst>
          </p:cNvPr>
          <p:cNvSpPr>
            <a:spLocks noGrp="1"/>
          </p:cNvSpPr>
          <p:nvPr>
            <p:ph type="sldNum" sz="quarter" idx="4"/>
          </p:nvPr>
        </p:nvSpPr>
        <p:spPr>
          <a:xfrm>
            <a:off x="8610600" y="6599583"/>
            <a:ext cx="2743200" cy="258417"/>
          </a:xfrm>
          <a:prstGeom prst="rect">
            <a:avLst/>
          </a:prstGeom>
        </p:spPr>
        <p:txBody>
          <a:bodyPr vert="horz" lIns="0" tIns="0" rIns="0" bIns="0" rtlCol="0" anchor="ctr">
            <a:noAutofit/>
          </a:bodyPr>
          <a:lstStyle>
            <a:lvl1pPr algn="r">
              <a:defRPr sz="1050" cap="all" baseline="0">
                <a:solidFill>
                  <a:schemeClr val="bg1"/>
                </a:solidFill>
              </a:defRPr>
            </a:lvl1pPr>
          </a:lstStyle>
          <a:p>
            <a:fld id="{AE086683-F536-42AB-ABBC-F4803DFE8DBC}" type="slidenum">
              <a:rPr lang="sv-SE" smtClean="0"/>
              <a:pPr/>
              <a:t>‹#›</a:t>
            </a:fld>
            <a:endParaRPr lang="sv-SE" dirty="0"/>
          </a:p>
        </p:txBody>
      </p:sp>
      <p:grpSp>
        <p:nvGrpSpPr>
          <p:cNvPr id="10" name="Bild 8">
            <a:extLst>
              <a:ext uri="{FF2B5EF4-FFF2-40B4-BE49-F238E27FC236}">
                <a16:creationId xmlns:a16="http://schemas.microsoft.com/office/drawing/2014/main" id="{0703AB49-5B43-4AF1-BEDC-7FFD42AF8D59}"/>
              </a:ext>
            </a:extLst>
          </p:cNvPr>
          <p:cNvGrpSpPr/>
          <p:nvPr/>
        </p:nvGrpSpPr>
        <p:grpSpPr>
          <a:xfrm>
            <a:off x="10675144" y="5811076"/>
            <a:ext cx="980086" cy="407030"/>
            <a:chOff x="10675144" y="5811076"/>
            <a:chExt cx="980086" cy="407030"/>
          </a:xfrm>
        </p:grpSpPr>
        <p:grpSp>
          <p:nvGrpSpPr>
            <p:cNvPr id="11" name="Bild 8">
              <a:extLst>
                <a:ext uri="{FF2B5EF4-FFF2-40B4-BE49-F238E27FC236}">
                  <a16:creationId xmlns:a16="http://schemas.microsoft.com/office/drawing/2014/main" id="{0703AB49-5B43-4AF1-BEDC-7FFD42AF8D59}"/>
                </a:ext>
              </a:extLst>
            </p:cNvPr>
            <p:cNvGrpSpPr/>
            <p:nvPr/>
          </p:nvGrpSpPr>
          <p:grpSpPr>
            <a:xfrm>
              <a:off x="10675231" y="5811076"/>
              <a:ext cx="556723" cy="161383"/>
              <a:chOff x="10675231" y="5811076"/>
              <a:chExt cx="556723" cy="161383"/>
            </a:xfrm>
            <a:solidFill>
              <a:srgbClr val="EB5C2E"/>
            </a:solidFill>
          </p:grpSpPr>
          <p:sp>
            <p:nvSpPr>
              <p:cNvPr id="13" name="Frihandsfigur: Form 12">
                <a:extLst>
                  <a:ext uri="{FF2B5EF4-FFF2-40B4-BE49-F238E27FC236}">
                    <a16:creationId xmlns:a16="http://schemas.microsoft.com/office/drawing/2014/main" id="{096225C5-FE67-4929-9B91-C6679453ECF2}"/>
                  </a:ext>
                </a:extLst>
              </p:cNvPr>
              <p:cNvSpPr/>
              <p:nvPr/>
            </p:nvSpPr>
            <p:spPr>
              <a:xfrm>
                <a:off x="10962116" y="5844546"/>
                <a:ext cx="127039" cy="127734"/>
              </a:xfrm>
              <a:custGeom>
                <a:avLst/>
                <a:gdLst>
                  <a:gd name="connsiteX0" fmla="*/ 64002 w 127039"/>
                  <a:gd name="connsiteY0" fmla="*/ 127735 h 127734"/>
                  <a:gd name="connsiteX1" fmla="*/ 53648 w 127039"/>
                  <a:gd name="connsiteY1" fmla="*/ 126842 h 127734"/>
                  <a:gd name="connsiteX2" fmla="*/ 805 w 127039"/>
                  <a:gd name="connsiteY2" fmla="*/ 53648 h 127734"/>
                  <a:gd name="connsiteX3" fmla="*/ 73999 w 127039"/>
                  <a:gd name="connsiteY3" fmla="*/ 805 h 127734"/>
                  <a:gd name="connsiteX4" fmla="*/ 84711 w 127039"/>
                  <a:gd name="connsiteY4" fmla="*/ 15623 h 127734"/>
                  <a:gd name="connsiteX5" fmla="*/ 69893 w 127039"/>
                  <a:gd name="connsiteY5" fmla="*/ 26334 h 127734"/>
                  <a:gd name="connsiteX6" fmla="*/ 26513 w 127039"/>
                  <a:gd name="connsiteY6" fmla="*/ 57575 h 127734"/>
                  <a:gd name="connsiteX7" fmla="*/ 57754 w 127039"/>
                  <a:gd name="connsiteY7" fmla="*/ 100956 h 127734"/>
                  <a:gd name="connsiteX8" fmla="*/ 85960 w 127039"/>
                  <a:gd name="connsiteY8" fmla="*/ 94351 h 127734"/>
                  <a:gd name="connsiteX9" fmla="*/ 101135 w 127039"/>
                  <a:gd name="connsiteY9" fmla="*/ 69715 h 127734"/>
                  <a:gd name="connsiteX10" fmla="*/ 116131 w 127039"/>
                  <a:gd name="connsiteY10" fmla="*/ 59004 h 127734"/>
                  <a:gd name="connsiteX11" fmla="*/ 126842 w 127039"/>
                  <a:gd name="connsiteY11" fmla="*/ 73999 h 127734"/>
                  <a:gd name="connsiteX12" fmla="*/ 101135 w 127039"/>
                  <a:gd name="connsiteY12" fmla="*/ 115595 h 127734"/>
                  <a:gd name="connsiteX13" fmla="*/ 64002 w 127039"/>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039" h="127734">
                    <a:moveTo>
                      <a:pt x="64002" y="127735"/>
                    </a:moveTo>
                    <a:cubicBezTo>
                      <a:pt x="60610" y="127735"/>
                      <a:pt x="57218" y="127377"/>
                      <a:pt x="53648" y="126842"/>
                    </a:cubicBezTo>
                    <a:cubicBezTo>
                      <a:pt x="18836" y="121308"/>
                      <a:pt x="-4729" y="88460"/>
                      <a:pt x="805" y="53648"/>
                    </a:cubicBezTo>
                    <a:cubicBezTo>
                      <a:pt x="6340" y="18836"/>
                      <a:pt x="39188" y="-4729"/>
                      <a:pt x="73999" y="805"/>
                    </a:cubicBezTo>
                    <a:cubicBezTo>
                      <a:pt x="81140" y="1877"/>
                      <a:pt x="85960" y="8660"/>
                      <a:pt x="84711" y="15623"/>
                    </a:cubicBezTo>
                    <a:cubicBezTo>
                      <a:pt x="83640" y="22764"/>
                      <a:pt x="76856" y="27584"/>
                      <a:pt x="69893" y="26334"/>
                    </a:cubicBezTo>
                    <a:cubicBezTo>
                      <a:pt x="49185" y="22942"/>
                      <a:pt x="29905" y="37045"/>
                      <a:pt x="26513" y="57575"/>
                    </a:cubicBezTo>
                    <a:cubicBezTo>
                      <a:pt x="23121" y="78105"/>
                      <a:pt x="37224" y="97564"/>
                      <a:pt x="57754" y="100956"/>
                    </a:cubicBezTo>
                    <a:cubicBezTo>
                      <a:pt x="67751" y="102563"/>
                      <a:pt x="77748" y="100242"/>
                      <a:pt x="85960" y="94351"/>
                    </a:cubicBezTo>
                    <a:cubicBezTo>
                      <a:pt x="94172" y="88460"/>
                      <a:pt x="99528" y="79712"/>
                      <a:pt x="101135" y="69715"/>
                    </a:cubicBezTo>
                    <a:cubicBezTo>
                      <a:pt x="102206" y="62574"/>
                      <a:pt x="108990" y="57754"/>
                      <a:pt x="116131" y="59004"/>
                    </a:cubicBezTo>
                    <a:cubicBezTo>
                      <a:pt x="123272" y="60075"/>
                      <a:pt x="128092" y="66859"/>
                      <a:pt x="126842" y="73999"/>
                    </a:cubicBezTo>
                    <a:cubicBezTo>
                      <a:pt x="124164" y="90781"/>
                      <a:pt x="115060" y="105598"/>
                      <a:pt x="101135" y="115595"/>
                    </a:cubicBezTo>
                    <a:cubicBezTo>
                      <a:pt x="90245" y="123629"/>
                      <a:pt x="77213" y="127735"/>
                      <a:pt x="64002" y="127735"/>
                    </a:cubicBezTo>
                  </a:path>
                </a:pathLst>
              </a:custGeom>
              <a:solidFill>
                <a:srgbClr val="EB5C2E"/>
              </a:solidFill>
              <a:ln w="1770" cap="flat">
                <a:noFill/>
                <a:prstDash val="solid"/>
                <a:miter/>
              </a:ln>
            </p:spPr>
            <p:txBody>
              <a:bodyPr rtlCol="0" anchor="ctr"/>
              <a:lstStyle/>
              <a:p>
                <a:endParaRPr lang="sv-SE" dirty="0"/>
              </a:p>
            </p:txBody>
          </p:sp>
          <p:sp>
            <p:nvSpPr>
              <p:cNvPr id="17" name="Frihandsfigur: Form 16">
                <a:extLst>
                  <a:ext uri="{FF2B5EF4-FFF2-40B4-BE49-F238E27FC236}">
                    <a16:creationId xmlns:a16="http://schemas.microsoft.com/office/drawing/2014/main" id="{16C405E1-0264-4DF5-8B4C-D2E80D91E54E}"/>
                  </a:ext>
                </a:extLst>
              </p:cNvPr>
              <p:cNvSpPr/>
              <p:nvPr/>
            </p:nvSpPr>
            <p:spPr>
              <a:xfrm>
                <a:off x="10818762" y="5844546"/>
                <a:ext cx="126860" cy="127734"/>
              </a:xfrm>
              <a:custGeom>
                <a:avLst/>
                <a:gdLst>
                  <a:gd name="connsiteX0" fmla="*/ 64002 w 126860"/>
                  <a:gd name="connsiteY0" fmla="*/ 127735 h 127734"/>
                  <a:gd name="connsiteX1" fmla="*/ 53648 w 126860"/>
                  <a:gd name="connsiteY1" fmla="*/ 126842 h 127734"/>
                  <a:gd name="connsiteX2" fmla="*/ 805 w 126860"/>
                  <a:gd name="connsiteY2" fmla="*/ 53648 h 127734"/>
                  <a:gd name="connsiteX3" fmla="*/ 73999 w 126860"/>
                  <a:gd name="connsiteY3" fmla="*/ 805 h 127734"/>
                  <a:gd name="connsiteX4" fmla="*/ 84711 w 126860"/>
                  <a:gd name="connsiteY4" fmla="*/ 15623 h 127734"/>
                  <a:gd name="connsiteX5" fmla="*/ 69715 w 126860"/>
                  <a:gd name="connsiteY5" fmla="*/ 26334 h 127734"/>
                  <a:gd name="connsiteX6" fmla="*/ 26334 w 126860"/>
                  <a:gd name="connsiteY6" fmla="*/ 57575 h 127734"/>
                  <a:gd name="connsiteX7" fmla="*/ 57575 w 126860"/>
                  <a:gd name="connsiteY7" fmla="*/ 100956 h 127734"/>
                  <a:gd name="connsiteX8" fmla="*/ 85782 w 126860"/>
                  <a:gd name="connsiteY8" fmla="*/ 94351 h 127734"/>
                  <a:gd name="connsiteX9" fmla="*/ 100956 w 126860"/>
                  <a:gd name="connsiteY9" fmla="*/ 69715 h 127734"/>
                  <a:gd name="connsiteX10" fmla="*/ 115952 w 126860"/>
                  <a:gd name="connsiteY10" fmla="*/ 59004 h 127734"/>
                  <a:gd name="connsiteX11" fmla="*/ 126663 w 126860"/>
                  <a:gd name="connsiteY11" fmla="*/ 73999 h 127734"/>
                  <a:gd name="connsiteX12" fmla="*/ 100956 w 126860"/>
                  <a:gd name="connsiteY12" fmla="*/ 115595 h 127734"/>
                  <a:gd name="connsiteX13" fmla="*/ 64002 w 126860"/>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6860" h="127734">
                    <a:moveTo>
                      <a:pt x="64002" y="127735"/>
                    </a:moveTo>
                    <a:cubicBezTo>
                      <a:pt x="60610" y="127735"/>
                      <a:pt x="57040" y="127377"/>
                      <a:pt x="53648" y="126842"/>
                    </a:cubicBezTo>
                    <a:cubicBezTo>
                      <a:pt x="18836" y="121308"/>
                      <a:pt x="-4729" y="88460"/>
                      <a:pt x="805" y="53648"/>
                    </a:cubicBezTo>
                    <a:cubicBezTo>
                      <a:pt x="6340" y="18836"/>
                      <a:pt x="39366" y="-4729"/>
                      <a:pt x="73999" y="805"/>
                    </a:cubicBezTo>
                    <a:cubicBezTo>
                      <a:pt x="81140" y="1877"/>
                      <a:pt x="85960" y="8660"/>
                      <a:pt x="84711" y="15623"/>
                    </a:cubicBezTo>
                    <a:cubicBezTo>
                      <a:pt x="83640" y="22764"/>
                      <a:pt x="76856" y="27584"/>
                      <a:pt x="69715" y="26334"/>
                    </a:cubicBezTo>
                    <a:cubicBezTo>
                      <a:pt x="49185" y="22942"/>
                      <a:pt x="29726" y="37045"/>
                      <a:pt x="26334" y="57575"/>
                    </a:cubicBezTo>
                    <a:cubicBezTo>
                      <a:pt x="22942" y="78105"/>
                      <a:pt x="37045" y="97564"/>
                      <a:pt x="57575" y="100956"/>
                    </a:cubicBezTo>
                    <a:cubicBezTo>
                      <a:pt x="67573" y="102563"/>
                      <a:pt x="77570" y="100242"/>
                      <a:pt x="85782" y="94351"/>
                    </a:cubicBezTo>
                    <a:cubicBezTo>
                      <a:pt x="93994" y="88460"/>
                      <a:pt x="99350" y="79712"/>
                      <a:pt x="100956" y="69715"/>
                    </a:cubicBezTo>
                    <a:cubicBezTo>
                      <a:pt x="102027" y="62574"/>
                      <a:pt x="108811" y="57754"/>
                      <a:pt x="115952" y="59004"/>
                    </a:cubicBezTo>
                    <a:cubicBezTo>
                      <a:pt x="123093" y="60075"/>
                      <a:pt x="127913" y="66859"/>
                      <a:pt x="126663" y="73999"/>
                    </a:cubicBezTo>
                    <a:cubicBezTo>
                      <a:pt x="123986" y="90781"/>
                      <a:pt x="114881" y="105598"/>
                      <a:pt x="100956" y="115595"/>
                    </a:cubicBezTo>
                    <a:cubicBezTo>
                      <a:pt x="90066" y="123629"/>
                      <a:pt x="77213" y="127735"/>
                      <a:pt x="64002" y="127735"/>
                    </a:cubicBezTo>
                  </a:path>
                </a:pathLst>
              </a:custGeom>
              <a:solidFill>
                <a:srgbClr val="EB5C2E"/>
              </a:solidFill>
              <a:ln w="1770" cap="flat">
                <a:noFill/>
                <a:prstDash val="solid"/>
                <a:miter/>
              </a:ln>
            </p:spPr>
            <p:txBody>
              <a:bodyPr rtlCol="0" anchor="ctr"/>
              <a:lstStyle/>
              <a:p>
                <a:endParaRPr lang="sv-SE" dirty="0"/>
              </a:p>
            </p:txBody>
          </p:sp>
          <p:sp>
            <p:nvSpPr>
              <p:cNvPr id="18" name="Frihandsfigur: Form 17">
                <a:extLst>
                  <a:ext uri="{FF2B5EF4-FFF2-40B4-BE49-F238E27FC236}">
                    <a16:creationId xmlns:a16="http://schemas.microsoft.com/office/drawing/2014/main" id="{7BAF364B-2217-4A23-BA92-4298100AB100}"/>
                  </a:ext>
                </a:extLst>
              </p:cNvPr>
              <p:cNvSpPr/>
              <p:nvPr/>
            </p:nvSpPr>
            <p:spPr>
              <a:xfrm>
                <a:off x="10675231"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3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3"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dirty="0"/>
              </a:p>
            </p:txBody>
          </p:sp>
          <p:sp>
            <p:nvSpPr>
              <p:cNvPr id="19" name="Frihandsfigur: Form 18">
                <a:extLst>
                  <a:ext uri="{FF2B5EF4-FFF2-40B4-BE49-F238E27FC236}">
                    <a16:creationId xmlns:a16="http://schemas.microsoft.com/office/drawing/2014/main" id="{A1E0F8D3-417D-443A-A96E-1E214FD590A1}"/>
                  </a:ext>
                </a:extLst>
              </p:cNvPr>
              <p:cNvSpPr/>
              <p:nvPr/>
            </p:nvSpPr>
            <p:spPr>
              <a:xfrm>
                <a:off x="11104576"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4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4"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dirty="0"/>
              </a:p>
            </p:txBody>
          </p:sp>
          <p:sp>
            <p:nvSpPr>
              <p:cNvPr id="20" name="Frihandsfigur: Form 19">
                <a:extLst>
                  <a:ext uri="{FF2B5EF4-FFF2-40B4-BE49-F238E27FC236}">
                    <a16:creationId xmlns:a16="http://schemas.microsoft.com/office/drawing/2014/main" id="{197B5933-0CA8-4EAE-92FC-6C66D23DD227}"/>
                  </a:ext>
                </a:extLst>
              </p:cNvPr>
              <p:cNvSpPr/>
              <p:nvPr/>
            </p:nvSpPr>
            <p:spPr>
              <a:xfrm>
                <a:off x="10760830" y="5922116"/>
                <a:ext cx="41956" cy="50343"/>
              </a:xfrm>
              <a:custGeom>
                <a:avLst/>
                <a:gdLst>
                  <a:gd name="connsiteX0" fmla="*/ 12858 w 41956"/>
                  <a:gd name="connsiteY0" fmla="*/ 26064 h 50343"/>
                  <a:gd name="connsiteX1" fmla="*/ 12858 w 41956"/>
                  <a:gd name="connsiteY1" fmla="*/ 26064 h 50343"/>
                  <a:gd name="connsiteX2" fmla="*/ 15892 w 41956"/>
                  <a:gd name="connsiteY2" fmla="*/ 26064 h 50343"/>
                  <a:gd name="connsiteX3" fmla="*/ 15892 w 41956"/>
                  <a:gd name="connsiteY3" fmla="*/ 50343 h 50343"/>
                  <a:gd name="connsiteX4" fmla="*/ 41957 w 41956"/>
                  <a:gd name="connsiteY4" fmla="*/ 50343 h 50343"/>
                  <a:gd name="connsiteX5" fmla="*/ 41957 w 41956"/>
                  <a:gd name="connsiteY5" fmla="*/ 13032 h 50343"/>
                  <a:gd name="connsiteX6" fmla="*/ 38208 w 41956"/>
                  <a:gd name="connsiteY6" fmla="*/ 3749 h 50343"/>
                  <a:gd name="connsiteX7" fmla="*/ 29103 w 41956"/>
                  <a:gd name="connsiteY7" fmla="*/ 0 h 50343"/>
                  <a:gd name="connsiteX8" fmla="*/ 29103 w 41956"/>
                  <a:gd name="connsiteY8" fmla="*/ 0 h 50343"/>
                  <a:gd name="connsiteX9" fmla="*/ 13036 w 41956"/>
                  <a:gd name="connsiteY9" fmla="*/ 0 h 50343"/>
                  <a:gd name="connsiteX10" fmla="*/ 4 w 41956"/>
                  <a:gd name="connsiteY10" fmla="*/ 13032 h 50343"/>
                  <a:gd name="connsiteX11" fmla="*/ 12858 w 41956"/>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6" h="50343">
                    <a:moveTo>
                      <a:pt x="12858" y="26064"/>
                    </a:moveTo>
                    <a:lnTo>
                      <a:pt x="12858" y="26064"/>
                    </a:lnTo>
                    <a:lnTo>
                      <a:pt x="15892" y="26064"/>
                    </a:lnTo>
                    <a:lnTo>
                      <a:pt x="15892" y="50343"/>
                    </a:lnTo>
                    <a:lnTo>
                      <a:pt x="41957" y="50343"/>
                    </a:lnTo>
                    <a:lnTo>
                      <a:pt x="41957" y="13032"/>
                    </a:lnTo>
                    <a:cubicBezTo>
                      <a:pt x="41957" y="9640"/>
                      <a:pt x="40528" y="6248"/>
                      <a:pt x="38208" y="3749"/>
                    </a:cubicBezTo>
                    <a:cubicBezTo>
                      <a:pt x="35708" y="1250"/>
                      <a:pt x="32495" y="0"/>
                      <a:pt x="29103" y="0"/>
                    </a:cubicBezTo>
                    <a:lnTo>
                      <a:pt x="29103" y="0"/>
                    </a:lnTo>
                    <a:lnTo>
                      <a:pt x="13036" y="0"/>
                    </a:lnTo>
                    <a:cubicBezTo>
                      <a:pt x="5895" y="0"/>
                      <a:pt x="4" y="5891"/>
                      <a:pt x="4" y="13032"/>
                    </a:cubicBezTo>
                    <a:cubicBezTo>
                      <a:pt x="-175" y="20351"/>
                      <a:pt x="5717" y="26064"/>
                      <a:pt x="12858" y="26064"/>
                    </a:cubicBezTo>
                  </a:path>
                </a:pathLst>
              </a:custGeom>
              <a:solidFill>
                <a:srgbClr val="EB5C2E"/>
              </a:solidFill>
              <a:ln w="1770" cap="flat">
                <a:noFill/>
                <a:prstDash val="solid"/>
                <a:miter/>
              </a:ln>
            </p:spPr>
            <p:txBody>
              <a:bodyPr rtlCol="0" anchor="ctr"/>
              <a:lstStyle/>
              <a:p>
                <a:endParaRPr lang="sv-SE" dirty="0"/>
              </a:p>
            </p:txBody>
          </p:sp>
          <p:sp>
            <p:nvSpPr>
              <p:cNvPr id="21" name="Frihandsfigur: Form 20">
                <a:extLst>
                  <a:ext uri="{FF2B5EF4-FFF2-40B4-BE49-F238E27FC236}">
                    <a16:creationId xmlns:a16="http://schemas.microsoft.com/office/drawing/2014/main" id="{3EEFF7E3-7994-4DFC-A6C6-60C24C617F61}"/>
                  </a:ext>
                </a:extLst>
              </p:cNvPr>
              <p:cNvSpPr/>
              <p:nvPr/>
            </p:nvSpPr>
            <p:spPr>
              <a:xfrm>
                <a:off x="11190001" y="5922116"/>
                <a:ext cx="41952" cy="50343"/>
              </a:xfrm>
              <a:custGeom>
                <a:avLst/>
                <a:gdLst>
                  <a:gd name="connsiteX0" fmla="*/ 12854 w 41952"/>
                  <a:gd name="connsiteY0" fmla="*/ 26064 h 50343"/>
                  <a:gd name="connsiteX1" fmla="*/ 12854 w 41952"/>
                  <a:gd name="connsiteY1" fmla="*/ 26064 h 50343"/>
                  <a:gd name="connsiteX2" fmla="*/ 15888 w 41952"/>
                  <a:gd name="connsiteY2" fmla="*/ 26064 h 50343"/>
                  <a:gd name="connsiteX3" fmla="*/ 15888 w 41952"/>
                  <a:gd name="connsiteY3" fmla="*/ 50343 h 50343"/>
                  <a:gd name="connsiteX4" fmla="*/ 41953 w 41952"/>
                  <a:gd name="connsiteY4" fmla="*/ 50343 h 50343"/>
                  <a:gd name="connsiteX5" fmla="*/ 41953 w 41952"/>
                  <a:gd name="connsiteY5" fmla="*/ 13032 h 50343"/>
                  <a:gd name="connsiteX6" fmla="*/ 38204 w 41952"/>
                  <a:gd name="connsiteY6" fmla="*/ 3749 h 50343"/>
                  <a:gd name="connsiteX7" fmla="*/ 29099 w 41952"/>
                  <a:gd name="connsiteY7" fmla="*/ 0 h 50343"/>
                  <a:gd name="connsiteX8" fmla="*/ 29099 w 41952"/>
                  <a:gd name="connsiteY8" fmla="*/ 0 h 50343"/>
                  <a:gd name="connsiteX9" fmla="*/ 13032 w 41952"/>
                  <a:gd name="connsiteY9" fmla="*/ 0 h 50343"/>
                  <a:gd name="connsiteX10" fmla="*/ 0 w 41952"/>
                  <a:gd name="connsiteY10" fmla="*/ 13032 h 50343"/>
                  <a:gd name="connsiteX11" fmla="*/ 12854 w 41952"/>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2" h="50343">
                    <a:moveTo>
                      <a:pt x="12854" y="26064"/>
                    </a:moveTo>
                    <a:lnTo>
                      <a:pt x="12854" y="26064"/>
                    </a:lnTo>
                    <a:lnTo>
                      <a:pt x="15888" y="26064"/>
                    </a:lnTo>
                    <a:lnTo>
                      <a:pt x="15888" y="50343"/>
                    </a:lnTo>
                    <a:lnTo>
                      <a:pt x="41953" y="50343"/>
                    </a:lnTo>
                    <a:lnTo>
                      <a:pt x="41953" y="13032"/>
                    </a:lnTo>
                    <a:cubicBezTo>
                      <a:pt x="41953" y="9640"/>
                      <a:pt x="40525" y="6248"/>
                      <a:pt x="38204" y="3749"/>
                    </a:cubicBezTo>
                    <a:cubicBezTo>
                      <a:pt x="35704" y="1250"/>
                      <a:pt x="32491" y="0"/>
                      <a:pt x="29099" y="0"/>
                    </a:cubicBezTo>
                    <a:lnTo>
                      <a:pt x="29099" y="0"/>
                    </a:lnTo>
                    <a:lnTo>
                      <a:pt x="13032" y="0"/>
                    </a:lnTo>
                    <a:cubicBezTo>
                      <a:pt x="5891" y="0"/>
                      <a:pt x="0" y="5891"/>
                      <a:pt x="0" y="13032"/>
                    </a:cubicBezTo>
                    <a:cubicBezTo>
                      <a:pt x="0" y="20351"/>
                      <a:pt x="5713" y="26064"/>
                      <a:pt x="12854" y="26064"/>
                    </a:cubicBezTo>
                  </a:path>
                </a:pathLst>
              </a:custGeom>
              <a:solidFill>
                <a:srgbClr val="EB5C2E"/>
              </a:solidFill>
              <a:ln w="1770" cap="flat">
                <a:noFill/>
                <a:prstDash val="solid"/>
                <a:miter/>
              </a:ln>
            </p:spPr>
            <p:txBody>
              <a:bodyPr rtlCol="0" anchor="ctr"/>
              <a:lstStyle/>
              <a:p>
                <a:endParaRPr lang="sv-SE" dirty="0"/>
              </a:p>
            </p:txBody>
          </p:sp>
          <p:sp>
            <p:nvSpPr>
              <p:cNvPr id="22" name="Frihandsfigur: Form 21">
                <a:extLst>
                  <a:ext uri="{FF2B5EF4-FFF2-40B4-BE49-F238E27FC236}">
                    <a16:creationId xmlns:a16="http://schemas.microsoft.com/office/drawing/2014/main" id="{1090AEA8-2635-4720-ADEF-B9445D7820CB}"/>
                  </a:ext>
                </a:extLst>
              </p:cNvPr>
              <p:cNvSpPr/>
              <p:nvPr/>
            </p:nvSpPr>
            <p:spPr>
              <a:xfrm>
                <a:off x="10904009"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dirty="0"/>
              </a:p>
            </p:txBody>
          </p:sp>
          <p:sp>
            <p:nvSpPr>
              <p:cNvPr id="23" name="Frihandsfigur: Form 22">
                <a:extLst>
                  <a:ext uri="{FF2B5EF4-FFF2-40B4-BE49-F238E27FC236}">
                    <a16:creationId xmlns:a16="http://schemas.microsoft.com/office/drawing/2014/main" id="{EE452009-BD33-42BC-8ACE-FFD197C650BA}"/>
                  </a:ext>
                </a:extLst>
              </p:cNvPr>
              <p:cNvSpPr/>
              <p:nvPr/>
            </p:nvSpPr>
            <p:spPr>
              <a:xfrm>
                <a:off x="11047362"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dirty="0"/>
              </a:p>
            </p:txBody>
          </p:sp>
        </p:grpSp>
        <p:grpSp>
          <p:nvGrpSpPr>
            <p:cNvPr id="24" name="Bild 8">
              <a:extLst>
                <a:ext uri="{FF2B5EF4-FFF2-40B4-BE49-F238E27FC236}">
                  <a16:creationId xmlns:a16="http://schemas.microsoft.com/office/drawing/2014/main" id="{0703AB49-5B43-4AF1-BEDC-7FFD42AF8D59}"/>
                </a:ext>
              </a:extLst>
            </p:cNvPr>
            <p:cNvGrpSpPr/>
            <p:nvPr/>
          </p:nvGrpSpPr>
          <p:grpSpPr>
            <a:xfrm>
              <a:off x="10685498" y="6071539"/>
              <a:ext cx="969196" cy="146745"/>
              <a:chOff x="10685498" y="6071539"/>
              <a:chExt cx="969196" cy="146745"/>
            </a:xfrm>
            <a:solidFill>
              <a:srgbClr val="8E8D89"/>
            </a:solidFill>
          </p:grpSpPr>
          <p:sp>
            <p:nvSpPr>
              <p:cNvPr id="25" name="Frihandsfigur: Form 24">
                <a:extLst>
                  <a:ext uri="{FF2B5EF4-FFF2-40B4-BE49-F238E27FC236}">
                    <a16:creationId xmlns:a16="http://schemas.microsoft.com/office/drawing/2014/main" id="{C04096D6-5503-4A60-97F4-654AFBD008C4}"/>
                  </a:ext>
                </a:extLst>
              </p:cNvPr>
              <p:cNvSpPr/>
              <p:nvPr/>
            </p:nvSpPr>
            <p:spPr>
              <a:xfrm>
                <a:off x="10685498" y="6076538"/>
                <a:ext cx="21244" cy="111754"/>
              </a:xfrm>
              <a:custGeom>
                <a:avLst/>
                <a:gdLst>
                  <a:gd name="connsiteX0" fmla="*/ 0 w 21244"/>
                  <a:gd name="connsiteY0" fmla="*/ 0 h 111754"/>
                  <a:gd name="connsiteX1" fmla="*/ 21244 w 21244"/>
                  <a:gd name="connsiteY1" fmla="*/ 0 h 111754"/>
                  <a:gd name="connsiteX2" fmla="*/ 21244 w 21244"/>
                  <a:gd name="connsiteY2" fmla="*/ 111755 h 111754"/>
                  <a:gd name="connsiteX3" fmla="*/ 0 w 21244"/>
                  <a:gd name="connsiteY3" fmla="*/ 111755 h 111754"/>
                  <a:gd name="connsiteX4" fmla="*/ 0 w 21244"/>
                  <a:gd name="connsiteY4" fmla="*/ 0 h 111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44" h="111754">
                    <a:moveTo>
                      <a:pt x="0" y="0"/>
                    </a:moveTo>
                    <a:lnTo>
                      <a:pt x="21244" y="0"/>
                    </a:lnTo>
                    <a:lnTo>
                      <a:pt x="21244" y="111755"/>
                    </a:lnTo>
                    <a:lnTo>
                      <a:pt x="0" y="111755"/>
                    </a:lnTo>
                    <a:lnTo>
                      <a:pt x="0" y="0"/>
                    </a:lnTo>
                    <a:close/>
                  </a:path>
                </a:pathLst>
              </a:custGeom>
              <a:solidFill>
                <a:srgbClr val="8E8D89"/>
              </a:solidFill>
              <a:ln w="1770" cap="flat">
                <a:noFill/>
                <a:prstDash val="solid"/>
                <a:miter/>
              </a:ln>
            </p:spPr>
            <p:txBody>
              <a:bodyPr rtlCol="0" anchor="ctr"/>
              <a:lstStyle/>
              <a:p>
                <a:endParaRPr lang="sv-SE" dirty="0"/>
              </a:p>
            </p:txBody>
          </p:sp>
          <p:sp>
            <p:nvSpPr>
              <p:cNvPr id="26" name="Frihandsfigur: Form 25">
                <a:extLst>
                  <a:ext uri="{FF2B5EF4-FFF2-40B4-BE49-F238E27FC236}">
                    <a16:creationId xmlns:a16="http://schemas.microsoft.com/office/drawing/2014/main" id="{ECD20AF7-1A47-4092-9D48-8B02BD5BA6F6}"/>
                  </a:ext>
                </a:extLst>
              </p:cNvPr>
              <p:cNvSpPr/>
              <p:nvPr/>
            </p:nvSpPr>
            <p:spPr>
              <a:xfrm>
                <a:off x="10729950"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dirty="0"/>
              </a:p>
            </p:txBody>
          </p:sp>
          <p:sp>
            <p:nvSpPr>
              <p:cNvPr id="27" name="Frihandsfigur: Form 26">
                <a:extLst>
                  <a:ext uri="{FF2B5EF4-FFF2-40B4-BE49-F238E27FC236}">
                    <a16:creationId xmlns:a16="http://schemas.microsoft.com/office/drawing/2014/main" id="{D20C2145-F8FA-4BB2-9195-8EAFB17D2AB8}"/>
                  </a:ext>
                </a:extLst>
              </p:cNvPr>
              <p:cNvSpPr/>
              <p:nvPr/>
            </p:nvSpPr>
            <p:spPr>
              <a:xfrm>
                <a:off x="10820282" y="6071539"/>
                <a:ext cx="73908" cy="116753"/>
              </a:xfrm>
              <a:custGeom>
                <a:avLst/>
                <a:gdLst>
                  <a:gd name="connsiteX0" fmla="*/ 29635 w 73908"/>
                  <a:gd name="connsiteY0" fmla="*/ 81585 h 116753"/>
                  <a:gd name="connsiteX1" fmla="*/ 19994 w 73908"/>
                  <a:gd name="connsiteY1" fmla="*/ 92117 h 116753"/>
                  <a:gd name="connsiteX2" fmla="*/ 19994 w 73908"/>
                  <a:gd name="connsiteY2" fmla="*/ 116753 h 116753"/>
                  <a:gd name="connsiteX3" fmla="*/ 0 w 73908"/>
                  <a:gd name="connsiteY3" fmla="*/ 116753 h 116753"/>
                  <a:gd name="connsiteX4" fmla="*/ 0 w 73908"/>
                  <a:gd name="connsiteY4" fmla="*/ 0 h 116753"/>
                  <a:gd name="connsiteX5" fmla="*/ 19994 w 73908"/>
                  <a:gd name="connsiteY5" fmla="*/ 0 h 116753"/>
                  <a:gd name="connsiteX6" fmla="*/ 19994 w 73908"/>
                  <a:gd name="connsiteY6" fmla="*/ 66232 h 116753"/>
                  <a:gd name="connsiteX7" fmla="*/ 21423 w 73908"/>
                  <a:gd name="connsiteY7" fmla="*/ 66232 h 116753"/>
                  <a:gd name="connsiteX8" fmla="*/ 49808 w 73908"/>
                  <a:gd name="connsiteY8" fmla="*/ 33384 h 116753"/>
                  <a:gd name="connsiteX9" fmla="*/ 73373 w 73908"/>
                  <a:gd name="connsiteY9" fmla="*/ 33384 h 116753"/>
                  <a:gd name="connsiteX10" fmla="*/ 42667 w 73908"/>
                  <a:gd name="connsiteY10" fmla="*/ 67124 h 116753"/>
                  <a:gd name="connsiteX11" fmla="*/ 73908 w 73908"/>
                  <a:gd name="connsiteY11" fmla="*/ 116753 h 116753"/>
                  <a:gd name="connsiteX12" fmla="*/ 50343 w 73908"/>
                  <a:gd name="connsiteY12" fmla="*/ 116753 h 116753"/>
                  <a:gd name="connsiteX13" fmla="*/ 29635 w 73908"/>
                  <a:gd name="connsiteY13" fmla="*/ 81585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908" h="116753">
                    <a:moveTo>
                      <a:pt x="29635" y="81585"/>
                    </a:moveTo>
                    <a:lnTo>
                      <a:pt x="19994" y="92117"/>
                    </a:lnTo>
                    <a:lnTo>
                      <a:pt x="19994" y="116753"/>
                    </a:lnTo>
                    <a:lnTo>
                      <a:pt x="0" y="116753"/>
                    </a:lnTo>
                    <a:lnTo>
                      <a:pt x="0" y="0"/>
                    </a:lnTo>
                    <a:lnTo>
                      <a:pt x="19994" y="0"/>
                    </a:lnTo>
                    <a:lnTo>
                      <a:pt x="19994" y="66232"/>
                    </a:lnTo>
                    <a:lnTo>
                      <a:pt x="21423" y="66232"/>
                    </a:lnTo>
                    <a:lnTo>
                      <a:pt x="49808" y="33384"/>
                    </a:lnTo>
                    <a:lnTo>
                      <a:pt x="73373" y="33384"/>
                    </a:lnTo>
                    <a:lnTo>
                      <a:pt x="42667" y="67124"/>
                    </a:lnTo>
                    <a:lnTo>
                      <a:pt x="73908" y="116753"/>
                    </a:lnTo>
                    <a:lnTo>
                      <a:pt x="50343" y="116753"/>
                    </a:lnTo>
                    <a:lnTo>
                      <a:pt x="29635" y="81585"/>
                    </a:lnTo>
                    <a:close/>
                  </a:path>
                </a:pathLst>
              </a:custGeom>
              <a:solidFill>
                <a:srgbClr val="8E8D89"/>
              </a:solidFill>
              <a:ln w="1770" cap="flat">
                <a:noFill/>
                <a:prstDash val="solid"/>
                <a:miter/>
              </a:ln>
            </p:spPr>
            <p:txBody>
              <a:bodyPr rtlCol="0" anchor="ctr"/>
              <a:lstStyle/>
              <a:p>
                <a:endParaRPr lang="sv-SE" dirty="0"/>
              </a:p>
            </p:txBody>
          </p:sp>
          <p:sp>
            <p:nvSpPr>
              <p:cNvPr id="28" name="Frihandsfigur: Form 27">
                <a:extLst>
                  <a:ext uri="{FF2B5EF4-FFF2-40B4-BE49-F238E27FC236}">
                    <a16:creationId xmlns:a16="http://schemas.microsoft.com/office/drawing/2014/main" id="{3FCBDC95-CEB8-4370-A175-737BD0ACB4B5}"/>
                  </a:ext>
                </a:extLst>
              </p:cNvPr>
              <p:cNvSpPr/>
              <p:nvPr/>
            </p:nvSpPr>
            <p:spPr>
              <a:xfrm>
                <a:off x="10899010" y="6072253"/>
                <a:ext cx="71587" cy="118002"/>
              </a:xfrm>
              <a:custGeom>
                <a:avLst/>
                <a:gdLst>
                  <a:gd name="connsiteX0" fmla="*/ 0 w 71587"/>
                  <a:gd name="connsiteY0" fmla="*/ 85155 h 118002"/>
                  <a:gd name="connsiteX1" fmla="*/ 0 w 71587"/>
                  <a:gd name="connsiteY1" fmla="*/ 63554 h 118002"/>
                  <a:gd name="connsiteX2" fmla="*/ 35883 w 71587"/>
                  <a:gd name="connsiteY2" fmla="*/ 30706 h 118002"/>
                  <a:gd name="connsiteX3" fmla="*/ 71587 w 71587"/>
                  <a:gd name="connsiteY3" fmla="*/ 63554 h 118002"/>
                  <a:gd name="connsiteX4" fmla="*/ 71587 w 71587"/>
                  <a:gd name="connsiteY4" fmla="*/ 85155 h 118002"/>
                  <a:gd name="connsiteX5" fmla="*/ 35883 w 71587"/>
                  <a:gd name="connsiteY5" fmla="*/ 118003 h 118002"/>
                  <a:gd name="connsiteX6" fmla="*/ 0 w 71587"/>
                  <a:gd name="connsiteY6" fmla="*/ 85155 h 118002"/>
                  <a:gd name="connsiteX7" fmla="*/ 8212 w 71587"/>
                  <a:gd name="connsiteY7" fmla="*/ 11247 h 118002"/>
                  <a:gd name="connsiteX8" fmla="*/ 19459 w 71587"/>
                  <a:gd name="connsiteY8" fmla="*/ 0 h 118002"/>
                  <a:gd name="connsiteX9" fmla="*/ 30706 w 71587"/>
                  <a:gd name="connsiteY9" fmla="*/ 11247 h 118002"/>
                  <a:gd name="connsiteX10" fmla="*/ 19459 w 71587"/>
                  <a:gd name="connsiteY10" fmla="*/ 22672 h 118002"/>
                  <a:gd name="connsiteX11" fmla="*/ 8212 w 71587"/>
                  <a:gd name="connsiteY11" fmla="*/ 11247 h 118002"/>
                  <a:gd name="connsiteX12" fmla="*/ 51593 w 71587"/>
                  <a:gd name="connsiteY12" fmla="*/ 85155 h 118002"/>
                  <a:gd name="connsiteX13" fmla="*/ 51593 w 71587"/>
                  <a:gd name="connsiteY13" fmla="*/ 63554 h 118002"/>
                  <a:gd name="connsiteX14" fmla="*/ 35883 w 71587"/>
                  <a:gd name="connsiteY14" fmla="*/ 49272 h 118002"/>
                  <a:gd name="connsiteX15" fmla="*/ 19994 w 71587"/>
                  <a:gd name="connsiteY15" fmla="*/ 63554 h 118002"/>
                  <a:gd name="connsiteX16" fmla="*/ 19994 w 71587"/>
                  <a:gd name="connsiteY16" fmla="*/ 85155 h 118002"/>
                  <a:gd name="connsiteX17" fmla="*/ 35883 w 71587"/>
                  <a:gd name="connsiteY17" fmla="*/ 99437 h 118002"/>
                  <a:gd name="connsiteX18" fmla="*/ 51593 w 71587"/>
                  <a:gd name="connsiteY18" fmla="*/ 85155 h 118002"/>
                  <a:gd name="connsiteX19" fmla="*/ 41060 w 71587"/>
                  <a:gd name="connsiteY19" fmla="*/ 11247 h 118002"/>
                  <a:gd name="connsiteX20" fmla="*/ 52485 w 71587"/>
                  <a:gd name="connsiteY20" fmla="*/ 0 h 118002"/>
                  <a:gd name="connsiteX21" fmla="*/ 63732 w 71587"/>
                  <a:gd name="connsiteY21" fmla="*/ 11247 h 118002"/>
                  <a:gd name="connsiteX22" fmla="*/ 52485 w 71587"/>
                  <a:gd name="connsiteY22" fmla="*/ 22672 h 118002"/>
                  <a:gd name="connsiteX23" fmla="*/ 41060 w 71587"/>
                  <a:gd name="connsiteY23" fmla="*/ 11247 h 1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587" h="118002">
                    <a:moveTo>
                      <a:pt x="0" y="85155"/>
                    </a:moveTo>
                    <a:lnTo>
                      <a:pt x="0" y="63554"/>
                    </a:lnTo>
                    <a:cubicBezTo>
                      <a:pt x="0" y="43738"/>
                      <a:pt x="14282" y="30706"/>
                      <a:pt x="35883" y="30706"/>
                    </a:cubicBezTo>
                    <a:cubicBezTo>
                      <a:pt x="57484" y="30706"/>
                      <a:pt x="71587" y="43738"/>
                      <a:pt x="71587" y="63554"/>
                    </a:cubicBezTo>
                    <a:lnTo>
                      <a:pt x="71587" y="85155"/>
                    </a:lnTo>
                    <a:cubicBezTo>
                      <a:pt x="71587" y="104971"/>
                      <a:pt x="57484" y="118003"/>
                      <a:pt x="35883" y="118003"/>
                    </a:cubicBezTo>
                    <a:cubicBezTo>
                      <a:pt x="14282" y="118003"/>
                      <a:pt x="0" y="105149"/>
                      <a:pt x="0" y="85155"/>
                    </a:cubicBezTo>
                    <a:close/>
                    <a:moveTo>
                      <a:pt x="8212" y="11247"/>
                    </a:moveTo>
                    <a:cubicBezTo>
                      <a:pt x="8212" y="4642"/>
                      <a:pt x="12675" y="0"/>
                      <a:pt x="19459" y="0"/>
                    </a:cubicBezTo>
                    <a:cubicBezTo>
                      <a:pt x="26243" y="0"/>
                      <a:pt x="30706" y="4463"/>
                      <a:pt x="30706" y="11247"/>
                    </a:cubicBezTo>
                    <a:cubicBezTo>
                      <a:pt x="30706" y="18031"/>
                      <a:pt x="26421" y="22672"/>
                      <a:pt x="19459" y="22672"/>
                    </a:cubicBezTo>
                    <a:cubicBezTo>
                      <a:pt x="12675" y="22494"/>
                      <a:pt x="8212" y="18031"/>
                      <a:pt x="8212" y="11247"/>
                    </a:cubicBezTo>
                    <a:close/>
                    <a:moveTo>
                      <a:pt x="51593" y="85155"/>
                    </a:moveTo>
                    <a:lnTo>
                      <a:pt x="51593" y="63554"/>
                    </a:lnTo>
                    <a:cubicBezTo>
                      <a:pt x="51593" y="54806"/>
                      <a:pt x="45345" y="49272"/>
                      <a:pt x="35883" y="49272"/>
                    </a:cubicBezTo>
                    <a:cubicBezTo>
                      <a:pt x="26421" y="49272"/>
                      <a:pt x="19994" y="54985"/>
                      <a:pt x="19994" y="63554"/>
                    </a:cubicBezTo>
                    <a:lnTo>
                      <a:pt x="19994" y="85155"/>
                    </a:lnTo>
                    <a:cubicBezTo>
                      <a:pt x="19994" y="93903"/>
                      <a:pt x="26243" y="99437"/>
                      <a:pt x="35883" y="99437"/>
                    </a:cubicBezTo>
                    <a:cubicBezTo>
                      <a:pt x="45523" y="99437"/>
                      <a:pt x="51593" y="93903"/>
                      <a:pt x="51593" y="85155"/>
                    </a:cubicBezTo>
                    <a:close/>
                    <a:moveTo>
                      <a:pt x="41060" y="11247"/>
                    </a:moveTo>
                    <a:cubicBezTo>
                      <a:pt x="41060" y="4642"/>
                      <a:pt x="45523" y="0"/>
                      <a:pt x="52485" y="0"/>
                    </a:cubicBezTo>
                    <a:cubicBezTo>
                      <a:pt x="59091" y="0"/>
                      <a:pt x="63732" y="4463"/>
                      <a:pt x="63732" y="11247"/>
                    </a:cubicBezTo>
                    <a:cubicBezTo>
                      <a:pt x="63732" y="18031"/>
                      <a:pt x="59269" y="22672"/>
                      <a:pt x="52485" y="22672"/>
                    </a:cubicBezTo>
                    <a:cubicBezTo>
                      <a:pt x="45523" y="22494"/>
                      <a:pt x="41060" y="18031"/>
                      <a:pt x="41060" y="11247"/>
                    </a:cubicBezTo>
                    <a:close/>
                  </a:path>
                </a:pathLst>
              </a:custGeom>
              <a:solidFill>
                <a:srgbClr val="8E8D89"/>
              </a:solidFill>
              <a:ln w="1770" cap="flat">
                <a:noFill/>
                <a:prstDash val="solid"/>
                <a:miter/>
              </a:ln>
            </p:spPr>
            <p:txBody>
              <a:bodyPr rtlCol="0" anchor="ctr"/>
              <a:lstStyle/>
              <a:p>
                <a:endParaRPr lang="sv-SE" dirty="0"/>
              </a:p>
            </p:txBody>
          </p:sp>
          <p:sp>
            <p:nvSpPr>
              <p:cNvPr id="29" name="Frihandsfigur: Form 28">
                <a:extLst>
                  <a:ext uri="{FF2B5EF4-FFF2-40B4-BE49-F238E27FC236}">
                    <a16:creationId xmlns:a16="http://schemas.microsoft.com/office/drawing/2014/main" id="{B1E23123-D578-4A4E-8FC8-CC24041D2F2F}"/>
                  </a:ext>
                </a:extLst>
              </p:cNvPr>
              <p:cNvSpPr/>
              <p:nvPr/>
            </p:nvSpPr>
            <p:spPr>
              <a:xfrm>
                <a:off x="10988271" y="6102959"/>
                <a:ext cx="71408" cy="115325"/>
              </a:xfrm>
              <a:custGeom>
                <a:avLst/>
                <a:gdLst>
                  <a:gd name="connsiteX0" fmla="*/ 71409 w 71408"/>
                  <a:gd name="connsiteY0" fmla="*/ 27314 h 115325"/>
                  <a:gd name="connsiteX1" fmla="*/ 71409 w 71408"/>
                  <a:gd name="connsiteY1" fmla="*/ 59983 h 115325"/>
                  <a:gd name="connsiteX2" fmla="*/ 44452 w 71408"/>
                  <a:gd name="connsiteY2" fmla="*/ 87297 h 115325"/>
                  <a:gd name="connsiteX3" fmla="*/ 21244 w 71408"/>
                  <a:gd name="connsiteY3" fmla="*/ 73015 h 115325"/>
                  <a:gd name="connsiteX4" fmla="*/ 19994 w 71408"/>
                  <a:gd name="connsiteY4" fmla="*/ 73015 h 115325"/>
                  <a:gd name="connsiteX5" fmla="*/ 19994 w 71408"/>
                  <a:gd name="connsiteY5" fmla="*/ 115325 h 115325"/>
                  <a:gd name="connsiteX6" fmla="*/ 0 w 71408"/>
                  <a:gd name="connsiteY6" fmla="*/ 115325 h 115325"/>
                  <a:gd name="connsiteX7" fmla="*/ 0 w 71408"/>
                  <a:gd name="connsiteY7" fmla="*/ 1964 h 115325"/>
                  <a:gd name="connsiteX8" fmla="*/ 19994 w 71408"/>
                  <a:gd name="connsiteY8" fmla="*/ 1964 h 115325"/>
                  <a:gd name="connsiteX9" fmla="*/ 19994 w 71408"/>
                  <a:gd name="connsiteY9" fmla="*/ 14282 h 115325"/>
                  <a:gd name="connsiteX10" fmla="*/ 21244 w 71408"/>
                  <a:gd name="connsiteY10" fmla="*/ 14282 h 115325"/>
                  <a:gd name="connsiteX11" fmla="*/ 44452 w 71408"/>
                  <a:gd name="connsiteY11" fmla="*/ 0 h 115325"/>
                  <a:gd name="connsiteX12" fmla="*/ 71409 w 71408"/>
                  <a:gd name="connsiteY12" fmla="*/ 27314 h 115325"/>
                  <a:gd name="connsiteX13" fmla="*/ 51414 w 71408"/>
                  <a:gd name="connsiteY13" fmla="*/ 33205 h 115325"/>
                  <a:gd name="connsiteX14" fmla="*/ 35883 w 71408"/>
                  <a:gd name="connsiteY14" fmla="*/ 18745 h 115325"/>
                  <a:gd name="connsiteX15" fmla="*/ 19816 w 71408"/>
                  <a:gd name="connsiteY15" fmla="*/ 33027 h 115325"/>
                  <a:gd name="connsiteX16" fmla="*/ 19816 w 71408"/>
                  <a:gd name="connsiteY16" fmla="*/ 54449 h 115325"/>
                  <a:gd name="connsiteX17" fmla="*/ 35883 w 71408"/>
                  <a:gd name="connsiteY17" fmla="*/ 68731 h 115325"/>
                  <a:gd name="connsiteX18" fmla="*/ 51414 w 71408"/>
                  <a:gd name="connsiteY18" fmla="*/ 54271 h 115325"/>
                  <a:gd name="connsiteX19" fmla="*/ 51414 w 71408"/>
                  <a:gd name="connsiteY19" fmla="*/ 33205 h 11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115325">
                    <a:moveTo>
                      <a:pt x="71409" y="27314"/>
                    </a:moveTo>
                    <a:lnTo>
                      <a:pt x="71409" y="59983"/>
                    </a:lnTo>
                    <a:cubicBezTo>
                      <a:pt x="71409" y="76407"/>
                      <a:pt x="60340" y="87297"/>
                      <a:pt x="44452" y="87297"/>
                    </a:cubicBezTo>
                    <a:cubicBezTo>
                      <a:pt x="33027" y="87297"/>
                      <a:pt x="24458" y="81227"/>
                      <a:pt x="21244" y="73015"/>
                    </a:cubicBezTo>
                    <a:lnTo>
                      <a:pt x="19994" y="73015"/>
                    </a:lnTo>
                    <a:lnTo>
                      <a:pt x="19994" y="115325"/>
                    </a:lnTo>
                    <a:lnTo>
                      <a:pt x="0" y="115325"/>
                    </a:lnTo>
                    <a:lnTo>
                      <a:pt x="0" y="1964"/>
                    </a:lnTo>
                    <a:lnTo>
                      <a:pt x="19994" y="1964"/>
                    </a:lnTo>
                    <a:lnTo>
                      <a:pt x="19994" y="14282"/>
                    </a:lnTo>
                    <a:lnTo>
                      <a:pt x="21244" y="14282"/>
                    </a:lnTo>
                    <a:cubicBezTo>
                      <a:pt x="24458" y="5891"/>
                      <a:pt x="33027" y="0"/>
                      <a:pt x="44452" y="0"/>
                    </a:cubicBezTo>
                    <a:cubicBezTo>
                      <a:pt x="60340" y="0"/>
                      <a:pt x="71409" y="11068"/>
                      <a:pt x="71409" y="27314"/>
                    </a:cubicBezTo>
                    <a:close/>
                    <a:moveTo>
                      <a:pt x="51414" y="33205"/>
                    </a:moveTo>
                    <a:cubicBezTo>
                      <a:pt x="51414" y="24457"/>
                      <a:pt x="45166" y="18745"/>
                      <a:pt x="35883" y="18745"/>
                    </a:cubicBezTo>
                    <a:cubicBezTo>
                      <a:pt x="26421" y="18745"/>
                      <a:pt x="19816" y="25172"/>
                      <a:pt x="19816" y="33027"/>
                    </a:cubicBezTo>
                    <a:lnTo>
                      <a:pt x="19816" y="54449"/>
                    </a:lnTo>
                    <a:cubicBezTo>
                      <a:pt x="19816" y="62304"/>
                      <a:pt x="26243" y="68731"/>
                      <a:pt x="35883" y="68731"/>
                    </a:cubicBezTo>
                    <a:cubicBezTo>
                      <a:pt x="45166" y="68731"/>
                      <a:pt x="51414" y="62840"/>
                      <a:pt x="51414" y="54271"/>
                    </a:cubicBezTo>
                    <a:lnTo>
                      <a:pt x="51414" y="33205"/>
                    </a:lnTo>
                    <a:close/>
                  </a:path>
                </a:pathLst>
              </a:custGeom>
              <a:solidFill>
                <a:srgbClr val="8E8D89"/>
              </a:solidFill>
              <a:ln w="1770" cap="flat">
                <a:noFill/>
                <a:prstDash val="solid"/>
                <a:miter/>
              </a:ln>
            </p:spPr>
            <p:txBody>
              <a:bodyPr rtlCol="0" anchor="ctr"/>
              <a:lstStyle/>
              <a:p>
                <a:endParaRPr lang="sv-SE" dirty="0"/>
              </a:p>
            </p:txBody>
          </p:sp>
          <p:sp>
            <p:nvSpPr>
              <p:cNvPr id="30" name="Frihandsfigur: Form 29">
                <a:extLst>
                  <a:ext uri="{FF2B5EF4-FFF2-40B4-BE49-F238E27FC236}">
                    <a16:creationId xmlns:a16="http://schemas.microsoft.com/office/drawing/2014/main" id="{B530F463-3AD2-42B7-B638-D61691D3F1B9}"/>
                  </a:ext>
                </a:extLst>
              </p:cNvPr>
              <p:cNvSpPr/>
              <p:nvPr/>
            </p:nvSpPr>
            <p:spPr>
              <a:xfrm>
                <a:off x="11072355" y="6102959"/>
                <a:ext cx="68016" cy="87120"/>
              </a:xfrm>
              <a:custGeom>
                <a:avLst/>
                <a:gdLst>
                  <a:gd name="connsiteX0" fmla="*/ 0 w 68016"/>
                  <a:gd name="connsiteY0" fmla="*/ 61233 h 87120"/>
                  <a:gd name="connsiteX1" fmla="*/ 0 w 68016"/>
                  <a:gd name="connsiteY1" fmla="*/ 59805 h 87120"/>
                  <a:gd name="connsiteX2" fmla="*/ 20530 w 68016"/>
                  <a:gd name="connsiteY2" fmla="*/ 59805 h 87120"/>
                  <a:gd name="connsiteX3" fmla="*/ 20530 w 68016"/>
                  <a:gd name="connsiteY3" fmla="*/ 61233 h 87120"/>
                  <a:gd name="connsiteX4" fmla="*/ 34276 w 68016"/>
                  <a:gd name="connsiteY4" fmla="*/ 70873 h 87120"/>
                  <a:gd name="connsiteX5" fmla="*/ 47308 w 68016"/>
                  <a:gd name="connsiteY5" fmla="*/ 62483 h 87120"/>
                  <a:gd name="connsiteX6" fmla="*/ 1071 w 68016"/>
                  <a:gd name="connsiteY6" fmla="*/ 25707 h 87120"/>
                  <a:gd name="connsiteX7" fmla="*/ 33027 w 68016"/>
                  <a:gd name="connsiteY7" fmla="*/ 0 h 87120"/>
                  <a:gd name="connsiteX8" fmla="*/ 66232 w 68016"/>
                  <a:gd name="connsiteY8" fmla="*/ 24636 h 87120"/>
                  <a:gd name="connsiteX9" fmla="*/ 66232 w 68016"/>
                  <a:gd name="connsiteY9" fmla="*/ 26064 h 87120"/>
                  <a:gd name="connsiteX10" fmla="*/ 45880 w 68016"/>
                  <a:gd name="connsiteY10" fmla="*/ 26064 h 87120"/>
                  <a:gd name="connsiteX11" fmla="*/ 45880 w 68016"/>
                  <a:gd name="connsiteY11" fmla="*/ 24815 h 87120"/>
                  <a:gd name="connsiteX12" fmla="*/ 33562 w 68016"/>
                  <a:gd name="connsiteY12" fmla="*/ 16246 h 87120"/>
                  <a:gd name="connsiteX13" fmla="*/ 21601 w 68016"/>
                  <a:gd name="connsiteY13" fmla="*/ 23922 h 87120"/>
                  <a:gd name="connsiteX14" fmla="*/ 68017 w 68016"/>
                  <a:gd name="connsiteY14" fmla="*/ 60340 h 87120"/>
                  <a:gd name="connsiteX15" fmla="*/ 34455 w 68016"/>
                  <a:gd name="connsiteY15" fmla="*/ 87119 h 87120"/>
                  <a:gd name="connsiteX16" fmla="*/ 0 w 68016"/>
                  <a:gd name="connsiteY16" fmla="*/ 61233 h 8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016" h="87120">
                    <a:moveTo>
                      <a:pt x="0" y="61233"/>
                    </a:moveTo>
                    <a:lnTo>
                      <a:pt x="0" y="59805"/>
                    </a:lnTo>
                    <a:lnTo>
                      <a:pt x="20530" y="59805"/>
                    </a:lnTo>
                    <a:lnTo>
                      <a:pt x="20530" y="61233"/>
                    </a:lnTo>
                    <a:cubicBezTo>
                      <a:pt x="20530" y="67124"/>
                      <a:pt x="25707" y="70873"/>
                      <a:pt x="34276" y="70873"/>
                    </a:cubicBezTo>
                    <a:cubicBezTo>
                      <a:pt x="42488" y="70873"/>
                      <a:pt x="47308" y="67481"/>
                      <a:pt x="47308" y="62483"/>
                    </a:cubicBezTo>
                    <a:cubicBezTo>
                      <a:pt x="47308" y="47487"/>
                      <a:pt x="1071" y="57306"/>
                      <a:pt x="1071" y="25707"/>
                    </a:cubicBezTo>
                    <a:cubicBezTo>
                      <a:pt x="1071" y="9105"/>
                      <a:pt x="13925" y="0"/>
                      <a:pt x="33027" y="0"/>
                    </a:cubicBezTo>
                    <a:cubicBezTo>
                      <a:pt x="53378" y="0"/>
                      <a:pt x="66232" y="10176"/>
                      <a:pt x="66232" y="24636"/>
                    </a:cubicBezTo>
                    <a:lnTo>
                      <a:pt x="66232" y="26064"/>
                    </a:lnTo>
                    <a:lnTo>
                      <a:pt x="45880" y="26064"/>
                    </a:lnTo>
                    <a:lnTo>
                      <a:pt x="45880" y="24815"/>
                    </a:lnTo>
                    <a:cubicBezTo>
                      <a:pt x="45880" y="19637"/>
                      <a:pt x="41060" y="16246"/>
                      <a:pt x="33562" y="16246"/>
                    </a:cubicBezTo>
                    <a:cubicBezTo>
                      <a:pt x="26064" y="16246"/>
                      <a:pt x="21601" y="19280"/>
                      <a:pt x="21601" y="23922"/>
                    </a:cubicBezTo>
                    <a:cubicBezTo>
                      <a:pt x="21601" y="38739"/>
                      <a:pt x="68017" y="28206"/>
                      <a:pt x="68017" y="60340"/>
                    </a:cubicBezTo>
                    <a:cubicBezTo>
                      <a:pt x="68017" y="77121"/>
                      <a:pt x="54985" y="87119"/>
                      <a:pt x="34455" y="87119"/>
                    </a:cubicBezTo>
                    <a:cubicBezTo>
                      <a:pt x="13389" y="87297"/>
                      <a:pt x="0" y="76586"/>
                      <a:pt x="0" y="61233"/>
                    </a:cubicBezTo>
                    <a:close/>
                  </a:path>
                </a:pathLst>
              </a:custGeom>
              <a:solidFill>
                <a:srgbClr val="8E8D89"/>
              </a:solidFill>
              <a:ln w="1770" cap="flat">
                <a:noFill/>
                <a:prstDash val="solid"/>
                <a:miter/>
              </a:ln>
            </p:spPr>
            <p:txBody>
              <a:bodyPr rtlCol="0" anchor="ctr"/>
              <a:lstStyle/>
              <a:p>
                <a:endParaRPr lang="sv-SE" dirty="0"/>
              </a:p>
            </p:txBody>
          </p:sp>
          <p:sp>
            <p:nvSpPr>
              <p:cNvPr id="31" name="Frihandsfigur: Form 30">
                <a:extLst>
                  <a:ext uri="{FF2B5EF4-FFF2-40B4-BE49-F238E27FC236}">
                    <a16:creationId xmlns:a16="http://schemas.microsoft.com/office/drawing/2014/main" id="{F4A99F5E-4CB9-40D1-AA21-2209F101C11B}"/>
                  </a:ext>
                </a:extLst>
              </p:cNvPr>
              <p:cNvSpPr/>
              <p:nvPr/>
            </p:nvSpPr>
            <p:spPr>
              <a:xfrm>
                <a:off x="11151976" y="6102959"/>
                <a:ext cx="70516" cy="87297"/>
              </a:xfrm>
              <a:custGeom>
                <a:avLst/>
                <a:gdLst>
                  <a:gd name="connsiteX0" fmla="*/ 0 w 70516"/>
                  <a:gd name="connsiteY0" fmla="*/ 54806 h 87297"/>
                  <a:gd name="connsiteX1" fmla="*/ 0 w 70516"/>
                  <a:gd name="connsiteY1" fmla="*/ 32491 h 87297"/>
                  <a:gd name="connsiteX2" fmla="*/ 35169 w 70516"/>
                  <a:gd name="connsiteY2" fmla="*/ 0 h 87297"/>
                  <a:gd name="connsiteX3" fmla="*/ 70516 w 70516"/>
                  <a:gd name="connsiteY3" fmla="*/ 32491 h 87297"/>
                  <a:gd name="connsiteX4" fmla="*/ 70516 w 70516"/>
                  <a:gd name="connsiteY4" fmla="*/ 34455 h 87297"/>
                  <a:gd name="connsiteX5" fmla="*/ 50522 w 70516"/>
                  <a:gd name="connsiteY5" fmla="*/ 34455 h 87297"/>
                  <a:gd name="connsiteX6" fmla="*/ 50522 w 70516"/>
                  <a:gd name="connsiteY6" fmla="*/ 32491 h 87297"/>
                  <a:gd name="connsiteX7" fmla="*/ 35169 w 70516"/>
                  <a:gd name="connsiteY7" fmla="*/ 18566 h 87297"/>
                  <a:gd name="connsiteX8" fmla="*/ 19994 w 70516"/>
                  <a:gd name="connsiteY8" fmla="*/ 32491 h 87297"/>
                  <a:gd name="connsiteX9" fmla="*/ 19994 w 70516"/>
                  <a:gd name="connsiteY9" fmla="*/ 54806 h 87297"/>
                  <a:gd name="connsiteX10" fmla="*/ 35169 w 70516"/>
                  <a:gd name="connsiteY10" fmla="*/ 68731 h 87297"/>
                  <a:gd name="connsiteX11" fmla="*/ 50522 w 70516"/>
                  <a:gd name="connsiteY11" fmla="*/ 54806 h 87297"/>
                  <a:gd name="connsiteX12" fmla="*/ 50522 w 70516"/>
                  <a:gd name="connsiteY12" fmla="*/ 52843 h 87297"/>
                  <a:gd name="connsiteX13" fmla="*/ 70516 w 70516"/>
                  <a:gd name="connsiteY13" fmla="*/ 52843 h 87297"/>
                  <a:gd name="connsiteX14" fmla="*/ 70516 w 70516"/>
                  <a:gd name="connsiteY14" fmla="*/ 54806 h 87297"/>
                  <a:gd name="connsiteX15" fmla="*/ 35169 w 70516"/>
                  <a:gd name="connsiteY15" fmla="*/ 87297 h 87297"/>
                  <a:gd name="connsiteX16" fmla="*/ 0 w 70516"/>
                  <a:gd name="connsiteY16" fmla="*/ 54806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516" h="87297">
                    <a:moveTo>
                      <a:pt x="0" y="54806"/>
                    </a:moveTo>
                    <a:lnTo>
                      <a:pt x="0" y="32491"/>
                    </a:lnTo>
                    <a:cubicBezTo>
                      <a:pt x="0" y="12854"/>
                      <a:pt x="13925" y="0"/>
                      <a:pt x="35169" y="0"/>
                    </a:cubicBezTo>
                    <a:cubicBezTo>
                      <a:pt x="56591" y="0"/>
                      <a:pt x="70516" y="12854"/>
                      <a:pt x="70516" y="32491"/>
                    </a:cubicBezTo>
                    <a:lnTo>
                      <a:pt x="70516" y="34455"/>
                    </a:lnTo>
                    <a:lnTo>
                      <a:pt x="50522" y="34455"/>
                    </a:lnTo>
                    <a:lnTo>
                      <a:pt x="50522" y="32491"/>
                    </a:lnTo>
                    <a:cubicBezTo>
                      <a:pt x="50522" y="23922"/>
                      <a:pt x="44273" y="18566"/>
                      <a:pt x="35169" y="18566"/>
                    </a:cubicBezTo>
                    <a:cubicBezTo>
                      <a:pt x="26064" y="18566"/>
                      <a:pt x="19994" y="24100"/>
                      <a:pt x="19994" y="32491"/>
                    </a:cubicBezTo>
                    <a:lnTo>
                      <a:pt x="19994" y="54806"/>
                    </a:lnTo>
                    <a:cubicBezTo>
                      <a:pt x="19994" y="63375"/>
                      <a:pt x="26064" y="68731"/>
                      <a:pt x="35169" y="68731"/>
                    </a:cubicBezTo>
                    <a:cubicBezTo>
                      <a:pt x="44273" y="68731"/>
                      <a:pt x="50522" y="63197"/>
                      <a:pt x="50522" y="54806"/>
                    </a:cubicBezTo>
                    <a:lnTo>
                      <a:pt x="50522" y="52843"/>
                    </a:lnTo>
                    <a:lnTo>
                      <a:pt x="70516" y="52843"/>
                    </a:lnTo>
                    <a:lnTo>
                      <a:pt x="70516" y="54806"/>
                    </a:lnTo>
                    <a:cubicBezTo>
                      <a:pt x="70516" y="74444"/>
                      <a:pt x="56591" y="87297"/>
                      <a:pt x="35169" y="87297"/>
                    </a:cubicBezTo>
                    <a:cubicBezTo>
                      <a:pt x="13925" y="87297"/>
                      <a:pt x="0" y="74622"/>
                      <a:pt x="0" y="54806"/>
                    </a:cubicBezTo>
                    <a:close/>
                  </a:path>
                </a:pathLst>
              </a:custGeom>
              <a:solidFill>
                <a:srgbClr val="8E8D89"/>
              </a:solidFill>
              <a:ln w="1770" cap="flat">
                <a:noFill/>
                <a:prstDash val="solid"/>
                <a:miter/>
              </a:ln>
            </p:spPr>
            <p:txBody>
              <a:bodyPr rtlCol="0" anchor="ctr"/>
              <a:lstStyle/>
              <a:p>
                <a:endParaRPr lang="sv-SE" dirty="0"/>
              </a:p>
            </p:txBody>
          </p:sp>
          <p:sp>
            <p:nvSpPr>
              <p:cNvPr id="32" name="Frihandsfigur: Form 31">
                <a:extLst>
                  <a:ext uri="{FF2B5EF4-FFF2-40B4-BE49-F238E27FC236}">
                    <a16:creationId xmlns:a16="http://schemas.microsoft.com/office/drawing/2014/main" id="{B8A36C80-AC15-49D0-A3C9-F8140E70259B}"/>
                  </a:ext>
                </a:extLst>
              </p:cNvPr>
              <p:cNvSpPr/>
              <p:nvPr/>
            </p:nvSpPr>
            <p:spPr>
              <a:xfrm>
                <a:off x="11235703" y="6102959"/>
                <a:ext cx="71408" cy="87297"/>
              </a:xfrm>
              <a:custGeom>
                <a:avLst/>
                <a:gdLst>
                  <a:gd name="connsiteX0" fmla="*/ 19994 w 71408"/>
                  <a:gd name="connsiteY0" fmla="*/ 50879 h 87297"/>
                  <a:gd name="connsiteX1" fmla="*/ 19994 w 71408"/>
                  <a:gd name="connsiteY1" fmla="*/ 55877 h 87297"/>
                  <a:gd name="connsiteX2" fmla="*/ 36418 w 71408"/>
                  <a:gd name="connsiteY2" fmla="*/ 70516 h 87297"/>
                  <a:gd name="connsiteX3" fmla="*/ 51414 w 71408"/>
                  <a:gd name="connsiteY3" fmla="*/ 60162 h 87297"/>
                  <a:gd name="connsiteX4" fmla="*/ 51414 w 71408"/>
                  <a:gd name="connsiteY4" fmla="*/ 59805 h 87297"/>
                  <a:gd name="connsiteX5" fmla="*/ 71409 w 71408"/>
                  <a:gd name="connsiteY5" fmla="*/ 59805 h 87297"/>
                  <a:gd name="connsiteX6" fmla="*/ 71409 w 71408"/>
                  <a:gd name="connsiteY6" fmla="*/ 60340 h 87297"/>
                  <a:gd name="connsiteX7" fmla="*/ 36418 w 71408"/>
                  <a:gd name="connsiteY7" fmla="*/ 87297 h 87297"/>
                  <a:gd name="connsiteX8" fmla="*/ 0 w 71408"/>
                  <a:gd name="connsiteY8" fmla="*/ 54449 h 87297"/>
                  <a:gd name="connsiteX9" fmla="*/ 0 w 71408"/>
                  <a:gd name="connsiteY9" fmla="*/ 32848 h 87297"/>
                  <a:gd name="connsiteX10" fmla="*/ 35883 w 71408"/>
                  <a:gd name="connsiteY10" fmla="*/ 0 h 87297"/>
                  <a:gd name="connsiteX11" fmla="*/ 71409 w 71408"/>
                  <a:gd name="connsiteY11" fmla="*/ 32848 h 87297"/>
                  <a:gd name="connsiteX12" fmla="*/ 71409 w 71408"/>
                  <a:gd name="connsiteY12" fmla="*/ 50879 h 87297"/>
                  <a:gd name="connsiteX13" fmla="*/ 19994 w 71408"/>
                  <a:gd name="connsiteY13" fmla="*/ 50879 h 87297"/>
                  <a:gd name="connsiteX14" fmla="*/ 19994 w 71408"/>
                  <a:gd name="connsiteY14" fmla="*/ 31420 h 87297"/>
                  <a:gd name="connsiteX15" fmla="*/ 19994 w 71408"/>
                  <a:gd name="connsiteY15" fmla="*/ 35526 h 87297"/>
                  <a:gd name="connsiteX16" fmla="*/ 51414 w 71408"/>
                  <a:gd name="connsiteY16" fmla="*/ 35526 h 87297"/>
                  <a:gd name="connsiteX17" fmla="*/ 51414 w 71408"/>
                  <a:gd name="connsiteY17" fmla="*/ 31420 h 87297"/>
                  <a:gd name="connsiteX18" fmla="*/ 35883 w 71408"/>
                  <a:gd name="connsiteY18" fmla="*/ 16960 h 87297"/>
                  <a:gd name="connsiteX19" fmla="*/ 19994 w 71408"/>
                  <a:gd name="connsiteY19" fmla="*/ 31420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87297">
                    <a:moveTo>
                      <a:pt x="19994" y="50879"/>
                    </a:moveTo>
                    <a:lnTo>
                      <a:pt x="19994" y="55877"/>
                    </a:lnTo>
                    <a:cubicBezTo>
                      <a:pt x="19994" y="64803"/>
                      <a:pt x="26243" y="70516"/>
                      <a:pt x="36418" y="70516"/>
                    </a:cubicBezTo>
                    <a:cubicBezTo>
                      <a:pt x="45345" y="70516"/>
                      <a:pt x="51414" y="66410"/>
                      <a:pt x="51414" y="60162"/>
                    </a:cubicBezTo>
                    <a:lnTo>
                      <a:pt x="51414" y="59805"/>
                    </a:lnTo>
                    <a:lnTo>
                      <a:pt x="71409" y="59805"/>
                    </a:lnTo>
                    <a:lnTo>
                      <a:pt x="71409" y="60340"/>
                    </a:lnTo>
                    <a:cubicBezTo>
                      <a:pt x="71409" y="76586"/>
                      <a:pt x="57306" y="87297"/>
                      <a:pt x="36418" y="87297"/>
                    </a:cubicBezTo>
                    <a:cubicBezTo>
                      <a:pt x="14460" y="87297"/>
                      <a:pt x="0" y="74265"/>
                      <a:pt x="0" y="54449"/>
                    </a:cubicBezTo>
                    <a:lnTo>
                      <a:pt x="0" y="32848"/>
                    </a:lnTo>
                    <a:cubicBezTo>
                      <a:pt x="0" y="13032"/>
                      <a:pt x="14103" y="0"/>
                      <a:pt x="35883" y="0"/>
                    </a:cubicBezTo>
                    <a:cubicBezTo>
                      <a:pt x="57306" y="0"/>
                      <a:pt x="71409" y="13032"/>
                      <a:pt x="71409" y="32848"/>
                    </a:cubicBezTo>
                    <a:lnTo>
                      <a:pt x="71409" y="50879"/>
                    </a:lnTo>
                    <a:lnTo>
                      <a:pt x="19994" y="50879"/>
                    </a:lnTo>
                    <a:close/>
                    <a:moveTo>
                      <a:pt x="19994" y="31420"/>
                    </a:moveTo>
                    <a:lnTo>
                      <a:pt x="19994" y="35526"/>
                    </a:lnTo>
                    <a:lnTo>
                      <a:pt x="51414" y="35526"/>
                    </a:lnTo>
                    <a:lnTo>
                      <a:pt x="51414" y="31420"/>
                    </a:lnTo>
                    <a:cubicBezTo>
                      <a:pt x="51414" y="22494"/>
                      <a:pt x="45166" y="16960"/>
                      <a:pt x="35883" y="16960"/>
                    </a:cubicBezTo>
                    <a:cubicBezTo>
                      <a:pt x="26243" y="16781"/>
                      <a:pt x="19994" y="22494"/>
                      <a:pt x="19994" y="31420"/>
                    </a:cubicBezTo>
                    <a:close/>
                  </a:path>
                </a:pathLst>
              </a:custGeom>
              <a:solidFill>
                <a:srgbClr val="8E8D89"/>
              </a:solidFill>
              <a:ln w="1770" cap="flat">
                <a:noFill/>
                <a:prstDash val="solid"/>
                <a:miter/>
              </a:ln>
            </p:spPr>
            <p:txBody>
              <a:bodyPr rtlCol="0" anchor="ctr"/>
              <a:lstStyle/>
              <a:p>
                <a:endParaRPr lang="sv-SE" dirty="0"/>
              </a:p>
            </p:txBody>
          </p:sp>
          <p:sp>
            <p:nvSpPr>
              <p:cNvPr id="33" name="Frihandsfigur: Form 32">
                <a:extLst>
                  <a:ext uri="{FF2B5EF4-FFF2-40B4-BE49-F238E27FC236}">
                    <a16:creationId xmlns:a16="http://schemas.microsoft.com/office/drawing/2014/main" id="{A1EB2D3E-5589-480F-810E-C5CB92C44BCD}"/>
                  </a:ext>
                </a:extLst>
              </p:cNvPr>
              <p:cNvSpPr/>
              <p:nvPr/>
            </p:nvSpPr>
            <p:spPr>
              <a:xfrm>
                <a:off x="11324607"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dirty="0"/>
              </a:p>
            </p:txBody>
          </p:sp>
          <p:sp>
            <p:nvSpPr>
              <p:cNvPr id="34" name="Frihandsfigur: Form 33">
                <a:extLst>
                  <a:ext uri="{FF2B5EF4-FFF2-40B4-BE49-F238E27FC236}">
                    <a16:creationId xmlns:a16="http://schemas.microsoft.com/office/drawing/2014/main" id="{B3CD443A-369B-419B-86F9-0CA3008F760F}"/>
                  </a:ext>
                </a:extLst>
              </p:cNvPr>
              <p:cNvSpPr/>
              <p:nvPr/>
            </p:nvSpPr>
            <p:spPr>
              <a:xfrm>
                <a:off x="11407084" y="6083143"/>
                <a:ext cx="53556" cy="105149"/>
              </a:xfrm>
              <a:custGeom>
                <a:avLst/>
                <a:gdLst>
                  <a:gd name="connsiteX0" fmla="*/ 34098 w 53556"/>
                  <a:gd name="connsiteY0" fmla="*/ 39632 h 105149"/>
                  <a:gd name="connsiteX1" fmla="*/ 34098 w 53556"/>
                  <a:gd name="connsiteY1" fmla="*/ 77121 h 105149"/>
                  <a:gd name="connsiteX2" fmla="*/ 43738 w 53556"/>
                  <a:gd name="connsiteY2" fmla="*/ 86583 h 105149"/>
                  <a:gd name="connsiteX3" fmla="*/ 52485 w 53556"/>
                  <a:gd name="connsiteY3" fmla="*/ 86583 h 105149"/>
                  <a:gd name="connsiteX4" fmla="*/ 52485 w 53556"/>
                  <a:gd name="connsiteY4" fmla="*/ 105149 h 105149"/>
                  <a:gd name="connsiteX5" fmla="*/ 38561 w 53556"/>
                  <a:gd name="connsiteY5" fmla="*/ 105149 h 105149"/>
                  <a:gd name="connsiteX6" fmla="*/ 14103 w 53556"/>
                  <a:gd name="connsiteY6" fmla="*/ 82299 h 105149"/>
                  <a:gd name="connsiteX7" fmla="*/ 14103 w 53556"/>
                  <a:gd name="connsiteY7" fmla="*/ 39632 h 105149"/>
                  <a:gd name="connsiteX8" fmla="*/ 0 w 53556"/>
                  <a:gd name="connsiteY8" fmla="*/ 39632 h 105149"/>
                  <a:gd name="connsiteX9" fmla="*/ 0 w 53556"/>
                  <a:gd name="connsiteY9" fmla="*/ 21780 h 105149"/>
                  <a:gd name="connsiteX10" fmla="*/ 9462 w 53556"/>
                  <a:gd name="connsiteY10" fmla="*/ 21780 h 105149"/>
                  <a:gd name="connsiteX11" fmla="*/ 15531 w 53556"/>
                  <a:gd name="connsiteY11" fmla="*/ 15531 h 105149"/>
                  <a:gd name="connsiteX12" fmla="*/ 15531 w 53556"/>
                  <a:gd name="connsiteY12" fmla="*/ 0 h 105149"/>
                  <a:gd name="connsiteX13" fmla="*/ 34276 w 53556"/>
                  <a:gd name="connsiteY13" fmla="*/ 0 h 105149"/>
                  <a:gd name="connsiteX14" fmla="*/ 34276 w 53556"/>
                  <a:gd name="connsiteY14" fmla="*/ 21601 h 105149"/>
                  <a:gd name="connsiteX15" fmla="*/ 53557 w 53556"/>
                  <a:gd name="connsiteY15" fmla="*/ 21601 h 105149"/>
                  <a:gd name="connsiteX16" fmla="*/ 53557 w 53556"/>
                  <a:gd name="connsiteY16" fmla="*/ 39453 h 105149"/>
                  <a:gd name="connsiteX17" fmla="*/ 34098 w 53556"/>
                  <a:gd name="connsiteY17" fmla="*/ 39453 h 105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3556" h="105149">
                    <a:moveTo>
                      <a:pt x="34098" y="39632"/>
                    </a:moveTo>
                    <a:lnTo>
                      <a:pt x="34098" y="77121"/>
                    </a:lnTo>
                    <a:cubicBezTo>
                      <a:pt x="34098" y="83191"/>
                      <a:pt x="37847" y="86583"/>
                      <a:pt x="43738" y="86583"/>
                    </a:cubicBezTo>
                    <a:lnTo>
                      <a:pt x="52485" y="86583"/>
                    </a:lnTo>
                    <a:lnTo>
                      <a:pt x="52485" y="105149"/>
                    </a:lnTo>
                    <a:lnTo>
                      <a:pt x="38561" y="105149"/>
                    </a:lnTo>
                    <a:cubicBezTo>
                      <a:pt x="23922" y="105149"/>
                      <a:pt x="14103" y="96223"/>
                      <a:pt x="14103" y="82299"/>
                    </a:cubicBezTo>
                    <a:lnTo>
                      <a:pt x="14103" y="39632"/>
                    </a:lnTo>
                    <a:lnTo>
                      <a:pt x="0" y="39632"/>
                    </a:lnTo>
                    <a:lnTo>
                      <a:pt x="0" y="21780"/>
                    </a:lnTo>
                    <a:lnTo>
                      <a:pt x="9462" y="21780"/>
                    </a:lnTo>
                    <a:cubicBezTo>
                      <a:pt x="13211" y="21780"/>
                      <a:pt x="15531" y="19637"/>
                      <a:pt x="15531" y="15531"/>
                    </a:cubicBezTo>
                    <a:lnTo>
                      <a:pt x="15531" y="0"/>
                    </a:lnTo>
                    <a:lnTo>
                      <a:pt x="34276" y="0"/>
                    </a:lnTo>
                    <a:lnTo>
                      <a:pt x="34276" y="21601"/>
                    </a:lnTo>
                    <a:lnTo>
                      <a:pt x="53557" y="21601"/>
                    </a:lnTo>
                    <a:lnTo>
                      <a:pt x="53557" y="39453"/>
                    </a:lnTo>
                    <a:lnTo>
                      <a:pt x="34098" y="39453"/>
                    </a:lnTo>
                    <a:close/>
                  </a:path>
                </a:pathLst>
              </a:custGeom>
              <a:solidFill>
                <a:srgbClr val="8E8D89"/>
              </a:solidFill>
              <a:ln w="1770" cap="flat">
                <a:noFill/>
                <a:prstDash val="solid"/>
                <a:miter/>
              </a:ln>
            </p:spPr>
            <p:txBody>
              <a:bodyPr rtlCol="0" anchor="ctr"/>
              <a:lstStyle/>
              <a:p>
                <a:endParaRPr lang="sv-SE" dirty="0"/>
              </a:p>
            </p:txBody>
          </p:sp>
          <p:sp>
            <p:nvSpPr>
              <p:cNvPr id="35" name="Frihandsfigur: Form 34">
                <a:extLst>
                  <a:ext uri="{FF2B5EF4-FFF2-40B4-BE49-F238E27FC236}">
                    <a16:creationId xmlns:a16="http://schemas.microsoft.com/office/drawing/2014/main" id="{8891260E-0CFE-41CF-BC02-4C1E7E29F750}"/>
                  </a:ext>
                </a:extLst>
              </p:cNvPr>
              <p:cNvSpPr/>
              <p:nvPr/>
            </p:nvSpPr>
            <p:spPr>
              <a:xfrm>
                <a:off x="11476886" y="6102959"/>
                <a:ext cx="46415" cy="85333"/>
              </a:xfrm>
              <a:custGeom>
                <a:avLst/>
                <a:gdLst>
                  <a:gd name="connsiteX0" fmla="*/ 46416 w 46415"/>
                  <a:gd name="connsiteY0" fmla="*/ 0 h 85333"/>
                  <a:gd name="connsiteX1" fmla="*/ 46416 w 46415"/>
                  <a:gd name="connsiteY1" fmla="*/ 20351 h 85333"/>
                  <a:gd name="connsiteX2" fmla="*/ 42667 w 46415"/>
                  <a:gd name="connsiteY2" fmla="*/ 20351 h 85333"/>
                  <a:gd name="connsiteX3" fmla="*/ 19994 w 46415"/>
                  <a:gd name="connsiteY3" fmla="*/ 40882 h 85333"/>
                  <a:gd name="connsiteX4" fmla="*/ 19994 w 46415"/>
                  <a:gd name="connsiteY4" fmla="*/ 85333 h 85333"/>
                  <a:gd name="connsiteX5" fmla="*/ 0 w 46415"/>
                  <a:gd name="connsiteY5" fmla="*/ 85333 h 85333"/>
                  <a:gd name="connsiteX6" fmla="*/ 0 w 46415"/>
                  <a:gd name="connsiteY6" fmla="*/ 1964 h 85333"/>
                  <a:gd name="connsiteX7" fmla="*/ 19994 w 46415"/>
                  <a:gd name="connsiteY7" fmla="*/ 1964 h 85333"/>
                  <a:gd name="connsiteX8" fmla="*/ 19994 w 46415"/>
                  <a:gd name="connsiteY8" fmla="*/ 16424 h 85333"/>
                  <a:gd name="connsiteX9" fmla="*/ 21244 w 46415"/>
                  <a:gd name="connsiteY9" fmla="*/ 16424 h 85333"/>
                  <a:gd name="connsiteX10" fmla="*/ 43381 w 46415"/>
                  <a:gd name="connsiteY10" fmla="*/ 0 h 85333"/>
                  <a:gd name="connsiteX11" fmla="*/ 46416 w 46415"/>
                  <a:gd name="connsiteY11" fmla="*/ 0 h 85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415" h="85333">
                    <a:moveTo>
                      <a:pt x="46416" y="0"/>
                    </a:moveTo>
                    <a:lnTo>
                      <a:pt x="46416" y="20351"/>
                    </a:lnTo>
                    <a:lnTo>
                      <a:pt x="42667" y="20351"/>
                    </a:lnTo>
                    <a:cubicBezTo>
                      <a:pt x="28385" y="20351"/>
                      <a:pt x="19994" y="29456"/>
                      <a:pt x="19994" y="40882"/>
                    </a:cubicBezTo>
                    <a:lnTo>
                      <a:pt x="19994" y="85333"/>
                    </a:lnTo>
                    <a:lnTo>
                      <a:pt x="0" y="85333"/>
                    </a:lnTo>
                    <a:lnTo>
                      <a:pt x="0" y="1964"/>
                    </a:lnTo>
                    <a:lnTo>
                      <a:pt x="19994" y="1964"/>
                    </a:lnTo>
                    <a:lnTo>
                      <a:pt x="19994" y="16424"/>
                    </a:lnTo>
                    <a:lnTo>
                      <a:pt x="21244" y="16424"/>
                    </a:lnTo>
                    <a:cubicBezTo>
                      <a:pt x="24279" y="6070"/>
                      <a:pt x="32313" y="0"/>
                      <a:pt x="43381" y="0"/>
                    </a:cubicBezTo>
                    <a:lnTo>
                      <a:pt x="46416" y="0"/>
                    </a:lnTo>
                    <a:close/>
                  </a:path>
                </a:pathLst>
              </a:custGeom>
              <a:solidFill>
                <a:srgbClr val="8E8D89"/>
              </a:solidFill>
              <a:ln w="1770" cap="flat">
                <a:noFill/>
                <a:prstDash val="solid"/>
                <a:miter/>
              </a:ln>
            </p:spPr>
            <p:txBody>
              <a:bodyPr rtlCol="0" anchor="ctr"/>
              <a:lstStyle/>
              <a:p>
                <a:endParaRPr lang="sv-SE" dirty="0"/>
              </a:p>
            </p:txBody>
          </p:sp>
          <p:sp>
            <p:nvSpPr>
              <p:cNvPr id="36" name="Frihandsfigur: Form 35">
                <a:extLst>
                  <a:ext uri="{FF2B5EF4-FFF2-40B4-BE49-F238E27FC236}">
                    <a16:creationId xmlns:a16="http://schemas.microsoft.com/office/drawing/2014/main" id="{89C1E42C-803A-4BC6-8562-02AB801A317F}"/>
                  </a:ext>
                </a:extLst>
              </p:cNvPr>
              <p:cNvSpPr/>
              <p:nvPr/>
            </p:nvSpPr>
            <p:spPr>
              <a:xfrm>
                <a:off x="11530800" y="6102959"/>
                <a:ext cx="71587" cy="87475"/>
              </a:xfrm>
              <a:custGeom>
                <a:avLst/>
                <a:gdLst>
                  <a:gd name="connsiteX0" fmla="*/ 71587 w 71587"/>
                  <a:gd name="connsiteY0" fmla="*/ 28206 h 87475"/>
                  <a:gd name="connsiteX1" fmla="*/ 71587 w 71587"/>
                  <a:gd name="connsiteY1" fmla="*/ 85333 h 87475"/>
                  <a:gd name="connsiteX2" fmla="*/ 52486 w 71587"/>
                  <a:gd name="connsiteY2" fmla="*/ 85333 h 87475"/>
                  <a:gd name="connsiteX3" fmla="*/ 52486 w 71587"/>
                  <a:gd name="connsiteY3" fmla="*/ 74087 h 87475"/>
                  <a:gd name="connsiteX4" fmla="*/ 51236 w 71587"/>
                  <a:gd name="connsiteY4" fmla="*/ 74087 h 87475"/>
                  <a:gd name="connsiteX5" fmla="*/ 27671 w 71587"/>
                  <a:gd name="connsiteY5" fmla="*/ 87476 h 87475"/>
                  <a:gd name="connsiteX6" fmla="*/ 0 w 71587"/>
                  <a:gd name="connsiteY6" fmla="*/ 62840 h 87475"/>
                  <a:gd name="connsiteX7" fmla="*/ 27671 w 71587"/>
                  <a:gd name="connsiteY7" fmla="*/ 37668 h 87475"/>
                  <a:gd name="connsiteX8" fmla="*/ 51771 w 71587"/>
                  <a:gd name="connsiteY8" fmla="*/ 37668 h 87475"/>
                  <a:gd name="connsiteX9" fmla="*/ 51771 w 71587"/>
                  <a:gd name="connsiteY9" fmla="*/ 30170 h 87475"/>
                  <a:gd name="connsiteX10" fmla="*/ 36776 w 71587"/>
                  <a:gd name="connsiteY10" fmla="*/ 16960 h 87475"/>
                  <a:gd name="connsiteX11" fmla="*/ 22851 w 71587"/>
                  <a:gd name="connsiteY11" fmla="*/ 26957 h 87475"/>
                  <a:gd name="connsiteX12" fmla="*/ 22851 w 71587"/>
                  <a:gd name="connsiteY12" fmla="*/ 28742 h 87475"/>
                  <a:gd name="connsiteX13" fmla="*/ 3035 w 71587"/>
                  <a:gd name="connsiteY13" fmla="*/ 28742 h 87475"/>
                  <a:gd name="connsiteX14" fmla="*/ 3035 w 71587"/>
                  <a:gd name="connsiteY14" fmla="*/ 25707 h 87475"/>
                  <a:gd name="connsiteX15" fmla="*/ 37133 w 71587"/>
                  <a:gd name="connsiteY15" fmla="*/ 0 h 87475"/>
                  <a:gd name="connsiteX16" fmla="*/ 71587 w 71587"/>
                  <a:gd name="connsiteY16" fmla="*/ 28206 h 87475"/>
                  <a:gd name="connsiteX17" fmla="*/ 51593 w 71587"/>
                  <a:gd name="connsiteY17" fmla="*/ 59805 h 87475"/>
                  <a:gd name="connsiteX18" fmla="*/ 51593 w 71587"/>
                  <a:gd name="connsiteY18" fmla="*/ 52128 h 87475"/>
                  <a:gd name="connsiteX19" fmla="*/ 30884 w 71587"/>
                  <a:gd name="connsiteY19" fmla="*/ 52128 h 87475"/>
                  <a:gd name="connsiteX20" fmla="*/ 19994 w 71587"/>
                  <a:gd name="connsiteY20" fmla="*/ 61233 h 87475"/>
                  <a:gd name="connsiteX21" fmla="*/ 34455 w 71587"/>
                  <a:gd name="connsiteY21" fmla="*/ 71052 h 87475"/>
                  <a:gd name="connsiteX22" fmla="*/ 51593 w 71587"/>
                  <a:gd name="connsiteY22" fmla="*/ 59805 h 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1587" h="87475">
                    <a:moveTo>
                      <a:pt x="71587" y="28206"/>
                    </a:moveTo>
                    <a:lnTo>
                      <a:pt x="71587" y="85333"/>
                    </a:lnTo>
                    <a:lnTo>
                      <a:pt x="52486" y="85333"/>
                    </a:lnTo>
                    <a:lnTo>
                      <a:pt x="52486" y="74087"/>
                    </a:lnTo>
                    <a:lnTo>
                      <a:pt x="51236" y="74087"/>
                    </a:lnTo>
                    <a:cubicBezTo>
                      <a:pt x="47665" y="82299"/>
                      <a:pt x="39275" y="87476"/>
                      <a:pt x="27671" y="87476"/>
                    </a:cubicBezTo>
                    <a:cubicBezTo>
                      <a:pt x="11068" y="87476"/>
                      <a:pt x="0" y="77657"/>
                      <a:pt x="0" y="62840"/>
                    </a:cubicBezTo>
                    <a:cubicBezTo>
                      <a:pt x="0" y="47665"/>
                      <a:pt x="11068" y="37668"/>
                      <a:pt x="27671" y="37668"/>
                    </a:cubicBezTo>
                    <a:lnTo>
                      <a:pt x="51771" y="37668"/>
                    </a:lnTo>
                    <a:lnTo>
                      <a:pt x="51771" y="30170"/>
                    </a:lnTo>
                    <a:cubicBezTo>
                      <a:pt x="51771" y="22137"/>
                      <a:pt x="46059" y="16960"/>
                      <a:pt x="36776" y="16960"/>
                    </a:cubicBezTo>
                    <a:cubicBezTo>
                      <a:pt x="28742" y="16960"/>
                      <a:pt x="22851" y="20887"/>
                      <a:pt x="22851" y="26957"/>
                    </a:cubicBezTo>
                    <a:lnTo>
                      <a:pt x="22851" y="28742"/>
                    </a:lnTo>
                    <a:lnTo>
                      <a:pt x="3035" y="28742"/>
                    </a:lnTo>
                    <a:lnTo>
                      <a:pt x="3035" y="25707"/>
                    </a:lnTo>
                    <a:cubicBezTo>
                      <a:pt x="3035" y="10176"/>
                      <a:pt x="16960" y="0"/>
                      <a:pt x="37133" y="0"/>
                    </a:cubicBezTo>
                    <a:cubicBezTo>
                      <a:pt x="58198" y="0"/>
                      <a:pt x="71587" y="11068"/>
                      <a:pt x="71587" y="28206"/>
                    </a:cubicBezTo>
                    <a:close/>
                    <a:moveTo>
                      <a:pt x="51593" y="59805"/>
                    </a:moveTo>
                    <a:lnTo>
                      <a:pt x="51593" y="52128"/>
                    </a:lnTo>
                    <a:lnTo>
                      <a:pt x="30884" y="52128"/>
                    </a:lnTo>
                    <a:cubicBezTo>
                      <a:pt x="24458" y="52128"/>
                      <a:pt x="19994" y="55877"/>
                      <a:pt x="19994" y="61233"/>
                    </a:cubicBezTo>
                    <a:cubicBezTo>
                      <a:pt x="19994" y="67303"/>
                      <a:pt x="25529" y="71052"/>
                      <a:pt x="34455" y="71052"/>
                    </a:cubicBezTo>
                    <a:cubicBezTo>
                      <a:pt x="44631" y="71230"/>
                      <a:pt x="51593" y="66767"/>
                      <a:pt x="51593" y="59805"/>
                    </a:cubicBezTo>
                    <a:close/>
                  </a:path>
                </a:pathLst>
              </a:custGeom>
              <a:solidFill>
                <a:srgbClr val="8E8D89"/>
              </a:solidFill>
              <a:ln w="1770" cap="flat">
                <a:noFill/>
                <a:prstDash val="solid"/>
                <a:miter/>
              </a:ln>
            </p:spPr>
            <p:txBody>
              <a:bodyPr rtlCol="0" anchor="ctr"/>
              <a:lstStyle/>
              <a:p>
                <a:endParaRPr lang="sv-SE" dirty="0"/>
              </a:p>
            </p:txBody>
          </p:sp>
          <p:sp>
            <p:nvSpPr>
              <p:cNvPr id="37" name="Frihandsfigur: Form 36">
                <a:extLst>
                  <a:ext uri="{FF2B5EF4-FFF2-40B4-BE49-F238E27FC236}">
                    <a16:creationId xmlns:a16="http://schemas.microsoft.com/office/drawing/2014/main" id="{BEA75D4C-95AD-425F-B7B0-A949275E8FC1}"/>
                  </a:ext>
                </a:extLst>
              </p:cNvPr>
              <p:cNvSpPr/>
              <p:nvPr/>
            </p:nvSpPr>
            <p:spPr>
              <a:xfrm>
                <a:off x="11620953" y="6071539"/>
                <a:ext cx="33740" cy="116753"/>
              </a:xfrm>
              <a:custGeom>
                <a:avLst/>
                <a:gdLst>
                  <a:gd name="connsiteX0" fmla="*/ 0 w 33740"/>
                  <a:gd name="connsiteY0" fmla="*/ 94438 h 116753"/>
                  <a:gd name="connsiteX1" fmla="*/ 0 w 33740"/>
                  <a:gd name="connsiteY1" fmla="*/ 0 h 116753"/>
                  <a:gd name="connsiteX2" fmla="*/ 19994 w 33740"/>
                  <a:gd name="connsiteY2" fmla="*/ 0 h 116753"/>
                  <a:gd name="connsiteX3" fmla="*/ 19994 w 33740"/>
                  <a:gd name="connsiteY3" fmla="*/ 89261 h 116753"/>
                  <a:gd name="connsiteX4" fmla="*/ 29099 w 33740"/>
                  <a:gd name="connsiteY4" fmla="*/ 98187 h 116753"/>
                  <a:gd name="connsiteX5" fmla="*/ 33741 w 33740"/>
                  <a:gd name="connsiteY5" fmla="*/ 98187 h 116753"/>
                  <a:gd name="connsiteX6" fmla="*/ 33741 w 33740"/>
                  <a:gd name="connsiteY6" fmla="*/ 116753 h 116753"/>
                  <a:gd name="connsiteX7" fmla="*/ 23743 w 33740"/>
                  <a:gd name="connsiteY7" fmla="*/ 116753 h 116753"/>
                  <a:gd name="connsiteX8" fmla="*/ 0 w 33740"/>
                  <a:gd name="connsiteY8" fmla="*/ 94438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40" h="116753">
                    <a:moveTo>
                      <a:pt x="0" y="94438"/>
                    </a:moveTo>
                    <a:lnTo>
                      <a:pt x="0" y="0"/>
                    </a:lnTo>
                    <a:lnTo>
                      <a:pt x="19994" y="0"/>
                    </a:lnTo>
                    <a:lnTo>
                      <a:pt x="19994" y="89261"/>
                    </a:lnTo>
                    <a:cubicBezTo>
                      <a:pt x="19994" y="94974"/>
                      <a:pt x="23565" y="98187"/>
                      <a:pt x="29099" y="98187"/>
                    </a:cubicBezTo>
                    <a:lnTo>
                      <a:pt x="33741" y="98187"/>
                    </a:lnTo>
                    <a:lnTo>
                      <a:pt x="33741" y="116753"/>
                    </a:lnTo>
                    <a:lnTo>
                      <a:pt x="23743" y="116753"/>
                    </a:lnTo>
                    <a:cubicBezTo>
                      <a:pt x="9462" y="116753"/>
                      <a:pt x="0" y="108006"/>
                      <a:pt x="0" y="94438"/>
                    </a:cubicBezTo>
                    <a:close/>
                  </a:path>
                </a:pathLst>
              </a:custGeom>
              <a:solidFill>
                <a:srgbClr val="8E8D89"/>
              </a:solidFill>
              <a:ln w="1770" cap="flat">
                <a:noFill/>
                <a:prstDash val="solid"/>
                <a:miter/>
              </a:ln>
            </p:spPr>
            <p:txBody>
              <a:bodyPr rtlCol="0" anchor="ctr"/>
              <a:lstStyle/>
              <a:p>
                <a:endParaRPr lang="sv-SE" dirty="0"/>
              </a:p>
            </p:txBody>
          </p:sp>
        </p:grpSp>
      </p:grpSp>
    </p:spTree>
    <p:extLst>
      <p:ext uri="{BB962C8B-B14F-4D97-AF65-F5344CB8AC3E}">
        <p14:creationId xmlns:p14="http://schemas.microsoft.com/office/powerpoint/2010/main" val="149138282"/>
      </p:ext>
    </p:extLst>
  </p:cSld>
  <p:clrMap bg1="lt1" tx1="dk1" bg2="lt2" tx2="dk2" accent1="accent1" accent2="accent2" accent3="accent3" accent4="accent4" accent5="accent5" accent6="accent6" hlink="hlink" folHlink="folHlink"/>
  <p:sldLayoutIdLst>
    <p:sldLayoutId id="2147483659" r:id="rId1"/>
    <p:sldLayoutId id="2147483658" r:id="rId2"/>
    <p:sldLayoutId id="2147483655" r:id="rId3"/>
  </p:sldLayoutIdLst>
  <p:hf hdr="0"/>
  <p:txStyles>
    <p:titleStyle>
      <a:lvl1pPr algn="l" defTabSz="914400" rtl="0" eaLnBrk="1" latinLnBrk="0" hangingPunct="1">
        <a:lnSpc>
          <a:spcPct val="90000"/>
        </a:lnSpc>
        <a:spcBef>
          <a:spcPct val="0"/>
        </a:spcBef>
        <a:buNone/>
        <a:defRPr sz="2800" b="1" kern="1200">
          <a:solidFill>
            <a:schemeClr val="accent2"/>
          </a:solidFill>
          <a:latin typeface="+mj-lt"/>
          <a:ea typeface="+mj-ea"/>
          <a:cs typeface="+mj-cs"/>
        </a:defRPr>
      </a:lvl1pPr>
    </p:titleStyle>
    <p:bodyStyle>
      <a:lvl1pPr marL="174625" indent="-174625" algn="l" defTabSz="914400" rtl="0" eaLnBrk="1" latinLnBrk="0" hangingPunct="1">
        <a:lnSpc>
          <a:spcPct val="100000"/>
        </a:lnSpc>
        <a:spcBef>
          <a:spcPts val="1000"/>
        </a:spcBef>
        <a:buClr>
          <a:schemeClr val="accent1"/>
        </a:buClr>
        <a:buFont typeface="Arial" panose="020B0604020202020204" pitchFamily="34" charset="0"/>
        <a:buChar char="•"/>
        <a:defRPr sz="2200" kern="1200">
          <a:solidFill>
            <a:schemeClr val="tx1"/>
          </a:solidFill>
          <a:latin typeface="+mn-lt"/>
          <a:ea typeface="+mn-ea"/>
          <a:cs typeface="+mn-cs"/>
        </a:defRPr>
      </a:lvl1pPr>
      <a:lvl2pPr marL="358775" indent="-18415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533400" indent="-174625"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719138" indent="-185738"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4pPr>
      <a:lvl5pPr marL="892175" indent="-173038"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5" pos="7399" userDrawn="1">
          <p15:clr>
            <a:srgbClr val="F26B43"/>
          </p15:clr>
        </p15:guide>
        <p15:guide id="6" orient="horz" pos="3725" userDrawn="1">
          <p15:clr>
            <a:srgbClr val="F26B43"/>
          </p15:clr>
        </p15:guide>
        <p15:guide id="7" pos="6336" userDrawn="1">
          <p15:clr>
            <a:srgbClr val="F26B43"/>
          </p15:clr>
        </p15:guide>
        <p15:guide id="8" orient="horz" pos="3896" userDrawn="1">
          <p15:clr>
            <a:srgbClr val="F26B43"/>
          </p15:clr>
        </p15:guide>
        <p15:guide id="10" orient="horz" pos="1094" userDrawn="1">
          <p15:clr>
            <a:srgbClr val="F26B43"/>
          </p15:clr>
        </p15:guide>
        <p15:guide id="11" pos="5171" userDrawn="1">
          <p15:clr>
            <a:srgbClr val="F26B43"/>
          </p15:clr>
        </p15:guide>
        <p15:guide id="12" orient="horz" pos="4048" userDrawn="1">
          <p15:clr>
            <a:srgbClr val="F26B43"/>
          </p15:clr>
        </p15:guide>
        <p15:guide id="13" pos="576" userDrawn="1">
          <p15:clr>
            <a:srgbClr val="F26B43"/>
          </p15:clr>
        </p15:guide>
        <p15:guide id="18" orient="horz" pos="839" userDrawn="1">
          <p15:clr>
            <a:srgbClr val="F26B43"/>
          </p15:clr>
        </p15:guide>
        <p15:guide id="20" orient="horz" pos="267" userDrawn="1">
          <p15:clr>
            <a:srgbClr val="F26B43"/>
          </p15:clr>
        </p15:guide>
        <p15:guide id="21" pos="271" userDrawn="1">
          <p15:clr>
            <a:srgbClr val="F26B43"/>
          </p15:clr>
        </p15:guide>
      </p15:sldGuideLst>
    </p:ext>
  </p:extLst>
</p:sldMaster>
</file>

<file path=ppt/slides/_rels/slide1.xml.rels><?xml version="1.0" encoding="UTF-8" standalone="yes"?>
<Relationships xmlns="http://schemas.openxmlformats.org/package/2006/relationships"><Relationship Id="rId13" Type="http://schemas.openxmlformats.org/officeDocument/2006/relationships/image" Target="../media/image11.png"/><Relationship Id="rId18" Type="http://schemas.openxmlformats.org/officeDocument/2006/relationships/image" Target="../media/image16.png"/><Relationship Id="rId26" Type="http://schemas.openxmlformats.org/officeDocument/2006/relationships/image" Target="../media/image24.png"/><Relationship Id="rId39" Type="http://schemas.openxmlformats.org/officeDocument/2006/relationships/image" Target="../media/image37.svg"/><Relationship Id="rId21" Type="http://schemas.openxmlformats.org/officeDocument/2006/relationships/image" Target="../media/image19.svg"/><Relationship Id="rId34" Type="http://schemas.openxmlformats.org/officeDocument/2006/relationships/image" Target="../media/image32.png"/><Relationship Id="rId42" Type="http://schemas.openxmlformats.org/officeDocument/2006/relationships/image" Target="../media/image40.png"/><Relationship Id="rId47" Type="http://schemas.openxmlformats.org/officeDocument/2006/relationships/image" Target="../media/image45.svg"/><Relationship Id="rId50" Type="http://schemas.openxmlformats.org/officeDocument/2006/relationships/image" Target="../media/image48.png"/><Relationship Id="rId55" Type="http://schemas.openxmlformats.org/officeDocument/2006/relationships/image" Target="../media/image53.svg"/><Relationship Id="rId7" Type="http://schemas.openxmlformats.org/officeDocument/2006/relationships/image" Target="../media/image5.png"/><Relationship Id="rId2" Type="http://schemas.openxmlformats.org/officeDocument/2006/relationships/notesSlide" Target="../notesSlides/notesSlide1.xml"/><Relationship Id="rId16" Type="http://schemas.openxmlformats.org/officeDocument/2006/relationships/image" Target="../media/image14.png"/><Relationship Id="rId29" Type="http://schemas.openxmlformats.org/officeDocument/2006/relationships/image" Target="../media/image27.svg"/><Relationship Id="rId11" Type="http://schemas.openxmlformats.org/officeDocument/2006/relationships/image" Target="../media/image9.png"/><Relationship Id="rId24" Type="http://schemas.openxmlformats.org/officeDocument/2006/relationships/image" Target="../media/image22.png"/><Relationship Id="rId32" Type="http://schemas.openxmlformats.org/officeDocument/2006/relationships/image" Target="../media/image30.png"/><Relationship Id="rId37" Type="http://schemas.openxmlformats.org/officeDocument/2006/relationships/image" Target="../media/image35.svg"/><Relationship Id="rId40" Type="http://schemas.openxmlformats.org/officeDocument/2006/relationships/image" Target="../media/image38.png"/><Relationship Id="rId45" Type="http://schemas.openxmlformats.org/officeDocument/2006/relationships/image" Target="../media/image43.svg"/><Relationship Id="rId53" Type="http://schemas.openxmlformats.org/officeDocument/2006/relationships/image" Target="../media/image51.svg"/><Relationship Id="rId58" Type="http://schemas.openxmlformats.org/officeDocument/2006/relationships/image" Target="../media/image56.png"/><Relationship Id="rId5" Type="http://schemas.openxmlformats.org/officeDocument/2006/relationships/image" Target="../media/image3.png"/><Relationship Id="rId19" Type="http://schemas.openxmlformats.org/officeDocument/2006/relationships/image" Target="../media/image17.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 Id="rId22" Type="http://schemas.openxmlformats.org/officeDocument/2006/relationships/image" Target="../media/image20.png"/><Relationship Id="rId27" Type="http://schemas.openxmlformats.org/officeDocument/2006/relationships/image" Target="../media/image25.svg"/><Relationship Id="rId30" Type="http://schemas.openxmlformats.org/officeDocument/2006/relationships/image" Target="../media/image28.png"/><Relationship Id="rId35" Type="http://schemas.openxmlformats.org/officeDocument/2006/relationships/image" Target="../media/image33.svg"/><Relationship Id="rId43" Type="http://schemas.openxmlformats.org/officeDocument/2006/relationships/image" Target="../media/image41.svg"/><Relationship Id="rId48" Type="http://schemas.openxmlformats.org/officeDocument/2006/relationships/image" Target="../media/image46.png"/><Relationship Id="rId56" Type="http://schemas.openxmlformats.org/officeDocument/2006/relationships/image" Target="../media/image54.png"/><Relationship Id="rId8" Type="http://schemas.openxmlformats.org/officeDocument/2006/relationships/image" Target="../media/image6.png"/><Relationship Id="rId51" Type="http://schemas.openxmlformats.org/officeDocument/2006/relationships/image" Target="../media/image49.svg"/><Relationship Id="rId3" Type="http://schemas.openxmlformats.org/officeDocument/2006/relationships/image" Target="../media/image1.png"/><Relationship Id="rId12" Type="http://schemas.openxmlformats.org/officeDocument/2006/relationships/image" Target="../media/image10.png"/><Relationship Id="rId17" Type="http://schemas.openxmlformats.org/officeDocument/2006/relationships/image" Target="../media/image15.png"/><Relationship Id="rId25" Type="http://schemas.openxmlformats.org/officeDocument/2006/relationships/image" Target="../media/image23.svg"/><Relationship Id="rId33" Type="http://schemas.openxmlformats.org/officeDocument/2006/relationships/image" Target="../media/image31.svg"/><Relationship Id="rId38" Type="http://schemas.openxmlformats.org/officeDocument/2006/relationships/image" Target="../media/image36.png"/><Relationship Id="rId46" Type="http://schemas.openxmlformats.org/officeDocument/2006/relationships/image" Target="../media/image44.png"/><Relationship Id="rId59" Type="http://schemas.openxmlformats.org/officeDocument/2006/relationships/image" Target="../media/image57.svg"/><Relationship Id="rId20" Type="http://schemas.openxmlformats.org/officeDocument/2006/relationships/image" Target="../media/image18.png"/><Relationship Id="rId41" Type="http://schemas.openxmlformats.org/officeDocument/2006/relationships/image" Target="../media/image39.svg"/><Relationship Id="rId54" Type="http://schemas.openxmlformats.org/officeDocument/2006/relationships/image" Target="../media/image52.png"/><Relationship Id="rId1" Type="http://schemas.openxmlformats.org/officeDocument/2006/relationships/slideLayout" Target="../slideLayouts/slideLayout3.xml"/><Relationship Id="rId6" Type="http://schemas.openxmlformats.org/officeDocument/2006/relationships/image" Target="../media/image4.png"/><Relationship Id="rId15" Type="http://schemas.openxmlformats.org/officeDocument/2006/relationships/image" Target="../media/image13.png"/><Relationship Id="rId23" Type="http://schemas.openxmlformats.org/officeDocument/2006/relationships/image" Target="../media/image21.svg"/><Relationship Id="rId28" Type="http://schemas.openxmlformats.org/officeDocument/2006/relationships/image" Target="../media/image26.png"/><Relationship Id="rId36" Type="http://schemas.openxmlformats.org/officeDocument/2006/relationships/image" Target="../media/image34.png"/><Relationship Id="rId49" Type="http://schemas.openxmlformats.org/officeDocument/2006/relationships/image" Target="../media/image47.svg"/><Relationship Id="rId57" Type="http://schemas.openxmlformats.org/officeDocument/2006/relationships/image" Target="../media/image55.svg"/><Relationship Id="rId10" Type="http://schemas.openxmlformats.org/officeDocument/2006/relationships/image" Target="../media/image8.png"/><Relationship Id="rId31" Type="http://schemas.openxmlformats.org/officeDocument/2006/relationships/image" Target="../media/image29.svg"/><Relationship Id="rId44" Type="http://schemas.openxmlformats.org/officeDocument/2006/relationships/image" Target="../media/image42.png"/><Relationship Id="rId52" Type="http://schemas.openxmlformats.org/officeDocument/2006/relationships/image" Target="../media/image50.png"/></Relationships>
</file>

<file path=ppt/slides/_rels/slide2.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23.svg"/></Relationships>
</file>

<file path=ppt/slides/_rels/slide3.xml.rels><?xml version="1.0" encoding="UTF-8" standalone="yes"?>
<Relationships xmlns="http://schemas.openxmlformats.org/package/2006/relationships"><Relationship Id="rId8" Type="http://schemas.openxmlformats.org/officeDocument/2006/relationships/image" Target="../media/image69.png"/><Relationship Id="rId13" Type="http://schemas.openxmlformats.org/officeDocument/2006/relationships/image" Target="../media/image22.png"/><Relationship Id="rId3" Type="http://schemas.openxmlformats.org/officeDocument/2006/relationships/image" Target="../media/image64.png"/><Relationship Id="rId7" Type="http://schemas.openxmlformats.org/officeDocument/2006/relationships/image" Target="../media/image68.png"/><Relationship Id="rId12" Type="http://schemas.openxmlformats.org/officeDocument/2006/relationships/image" Target="../media/image7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7.png"/><Relationship Id="rId11" Type="http://schemas.openxmlformats.org/officeDocument/2006/relationships/image" Target="../media/image71.png"/><Relationship Id="rId5" Type="http://schemas.openxmlformats.org/officeDocument/2006/relationships/image" Target="../media/image66.png"/><Relationship Id="rId15" Type="http://schemas.openxmlformats.org/officeDocument/2006/relationships/image" Target="../media/image7.png"/><Relationship Id="rId10" Type="http://schemas.openxmlformats.org/officeDocument/2006/relationships/image" Target="../media/image70.png"/><Relationship Id="rId4" Type="http://schemas.openxmlformats.org/officeDocument/2006/relationships/image" Target="../media/image65.png"/><Relationship Id="rId9" Type="http://schemas.openxmlformats.org/officeDocument/2006/relationships/image" Target="../media/image13.png"/><Relationship Id="rId14" Type="http://schemas.openxmlformats.org/officeDocument/2006/relationships/image" Target="../media/image23.sv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652D637B-2EEA-4ED6-9039-20DFFA2CBD5A}"/>
              </a:ext>
            </a:extLst>
          </p:cNvPr>
          <p:cNvSpPr>
            <a:spLocks noGrp="1"/>
          </p:cNvSpPr>
          <p:nvPr>
            <p:ph type="dt" sz="half" idx="10"/>
          </p:nvPr>
        </p:nvSpPr>
        <p:spPr/>
        <p:txBody>
          <a:bodyPr/>
          <a:lstStyle/>
          <a:p>
            <a:fld id="{8E2ADC28-92A4-4CA6-8C79-4E478C3FD03B}" type="datetime1">
              <a:rPr lang="sv-SE" smtClean="0"/>
              <a:t>2023-10-19</a:t>
            </a:fld>
            <a:endParaRPr lang="sv-SE" dirty="0"/>
          </a:p>
        </p:txBody>
      </p:sp>
      <p:sp>
        <p:nvSpPr>
          <p:cNvPr id="3" name="Platshållare för sidfot 2">
            <a:extLst>
              <a:ext uri="{FF2B5EF4-FFF2-40B4-BE49-F238E27FC236}">
                <a16:creationId xmlns:a16="http://schemas.microsoft.com/office/drawing/2014/main" id="{9C8F5F7B-9BC9-49CD-9B7E-71FB6B07119F}"/>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C81B7894-FB16-4499-822B-C9AC9ED2A9D4}"/>
              </a:ext>
            </a:extLst>
          </p:cNvPr>
          <p:cNvSpPr>
            <a:spLocks noGrp="1"/>
          </p:cNvSpPr>
          <p:nvPr>
            <p:ph type="sldNum" sz="quarter" idx="12"/>
          </p:nvPr>
        </p:nvSpPr>
        <p:spPr/>
        <p:txBody>
          <a:bodyPr/>
          <a:lstStyle/>
          <a:p>
            <a:fld id="{AE086683-F536-42AB-ABBC-F4803DFE8DBC}" type="slidenum">
              <a:rPr lang="sv-SE" smtClean="0"/>
              <a:t>1</a:t>
            </a:fld>
            <a:endParaRPr lang="sv-SE" dirty="0"/>
          </a:p>
        </p:txBody>
      </p:sp>
      <p:pic>
        <p:nvPicPr>
          <p:cNvPr id="1026" name="Picture 2" descr="1. Ingen fattigdom. Röd kvadrat, text och symbol i vitt. Sex människor står på rad. Fyra är vuxna, två är barn. Tre har byxor och tre har klänning. En vuxen håller i en vit käpp.">
            <a:extLst>
              <a:ext uri="{FF2B5EF4-FFF2-40B4-BE49-F238E27FC236}">
                <a16:creationId xmlns:a16="http://schemas.microsoft.com/office/drawing/2014/main" id="{E3CBF564-7FFF-4311-A7EA-3159D1ED4125}"/>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30213"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2. Ingen hunger. Senapsgul kvadrat, text och symbol i vitt.  En rund matskål som det ångar ur.">
            <a:extLst>
              <a:ext uri="{FF2B5EF4-FFF2-40B4-BE49-F238E27FC236}">
                <a16:creationId xmlns:a16="http://schemas.microsoft.com/office/drawing/2014/main" id="{1804F347-FF21-4105-9BE2-A4F192B1961F}"/>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583860"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3. God hälsa och välbefinnande. Grön kvadrat, text och symbol i vitt.  En EKG-kurva som avslutas med ett hjärta.">
            <a:extLst>
              <a:ext uri="{FF2B5EF4-FFF2-40B4-BE49-F238E27FC236}">
                <a16:creationId xmlns:a16="http://schemas.microsoft.com/office/drawing/2014/main" id="{07FA4205-27A6-44D6-A32B-D23A03C0CEFA}"/>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2737507"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4. God utbildning för alla.  Mörkröd kvadrat, text och symbol i vitt.  En uppslagen bok med en penna bredvid.">
            <a:extLst>
              <a:ext uri="{FF2B5EF4-FFF2-40B4-BE49-F238E27FC236}">
                <a16:creationId xmlns:a16="http://schemas.microsoft.com/office/drawing/2014/main" id="{143F9392-C02E-4A73-A47A-F92FECE94E52}"/>
              </a:ext>
            </a:extLst>
          </p:cNvPr>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3891154"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5. Jämställdhet.  Röd-orange kvadrat, text och symbol i vitt.  En cirkel, en kombinerad mans- och kvinnosymbol, med en pil och ett plustecken utvändigt, i mitten av cirkeln finns ett likhetstecken.">
            <a:extLst>
              <a:ext uri="{FF2B5EF4-FFF2-40B4-BE49-F238E27FC236}">
                <a16:creationId xmlns:a16="http://schemas.microsoft.com/office/drawing/2014/main" id="{D3A98127-2510-4261-8968-37E4C7C85001}"/>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5044620"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6. Rent vatten och sanitet. Ljusblå kvadrat, text och symbol i vitt. Ett fullt vattenglas med en blå vattendroppe på. Under glaset finns ett avloppsrör, som avslutas i en pil nedåt.">
            <a:extLst>
              <a:ext uri="{FF2B5EF4-FFF2-40B4-BE49-F238E27FC236}">
                <a16:creationId xmlns:a16="http://schemas.microsoft.com/office/drawing/2014/main" id="{6DCB27AD-9ADF-4643-9D75-10AAAA62A404}"/>
              </a:ext>
            </a:extLst>
          </p:cNvPr>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430213"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7. Hållbar energi för alla. Gul kvadrat, text och symbol i vitt.  En sol med en powersymbol i mitten. Solen har tolv strålar.">
            <a:extLst>
              <a:ext uri="{FF2B5EF4-FFF2-40B4-BE49-F238E27FC236}">
                <a16:creationId xmlns:a16="http://schemas.microsoft.com/office/drawing/2014/main" id="{1600DC21-073B-4FB5-BD99-C3410C0C81B2}"/>
              </a:ext>
            </a:extLst>
          </p:cNvPr>
          <p:cNvPicPr>
            <a:picLocks noChangeAspect="1" noChangeArrowheads="1"/>
          </p:cNvPicPr>
          <p:nvPr/>
        </p:nvPicPr>
        <p:blipFill>
          <a:blip r:embed="rId9" cstate="screen">
            <a:extLst>
              <a:ext uri="{28A0092B-C50C-407E-A947-70E740481C1C}">
                <a14:useLocalDpi xmlns:a14="http://schemas.microsoft.com/office/drawing/2010/main"/>
              </a:ext>
            </a:extLst>
          </a:blip>
          <a:srcRect/>
          <a:stretch>
            <a:fillRect/>
          </a:stretch>
        </p:blipFill>
        <p:spPr bwMode="auto">
          <a:xfrm>
            <a:off x="1583815"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8. Anständiga arbetsvillkor och ekonomisk tillväxt. Vinröd kvadrat, text och symbol i vitt.  Tre stående staplar med en stigande kurva överst.">
            <a:extLst>
              <a:ext uri="{FF2B5EF4-FFF2-40B4-BE49-F238E27FC236}">
                <a16:creationId xmlns:a16="http://schemas.microsoft.com/office/drawing/2014/main" id="{CAC266E0-DE81-468A-BE36-E4BB07E648CC}"/>
              </a:ext>
            </a:extLst>
          </p:cNvPr>
          <p:cNvPicPr>
            <a:picLocks noChangeAspect="1" noChangeArrowheads="1"/>
          </p:cNvPicPr>
          <p:nvPr/>
        </p:nvPicPr>
        <p:blipFill>
          <a:blip r:embed="rId10" cstate="screen">
            <a:extLst>
              <a:ext uri="{28A0092B-C50C-407E-A947-70E740481C1C}">
                <a14:useLocalDpi xmlns:a14="http://schemas.microsoft.com/office/drawing/2010/main"/>
              </a:ext>
            </a:extLst>
          </a:blip>
          <a:srcRect/>
          <a:stretch>
            <a:fillRect/>
          </a:stretch>
        </p:blipFill>
        <p:spPr bwMode="auto">
          <a:xfrm>
            <a:off x="2737417"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9. Hållbar industri, innovationer och infrastruktur. Orange kvadrat, text och symbol i vitt. Fyra kuber, tre är i botten och bildar ett hörn, den fjärde är staplad på hörnkuben.">
            <a:extLst>
              <a:ext uri="{FF2B5EF4-FFF2-40B4-BE49-F238E27FC236}">
                <a16:creationId xmlns:a16="http://schemas.microsoft.com/office/drawing/2014/main" id="{E1C6B676-668B-48C6-A91C-ACC70500917E}"/>
              </a:ext>
            </a:extLst>
          </p:cNvPr>
          <p:cNvPicPr>
            <a:picLocks noChangeAspect="1" noChangeArrowheads="1"/>
          </p:cNvPicPr>
          <p:nvPr/>
        </p:nvPicPr>
        <p:blipFill>
          <a:blip r:embed="rId11" cstate="screen">
            <a:extLst>
              <a:ext uri="{28A0092B-C50C-407E-A947-70E740481C1C}">
                <a14:useLocalDpi xmlns:a14="http://schemas.microsoft.com/office/drawing/2010/main"/>
              </a:ext>
            </a:extLst>
          </a:blip>
          <a:srcRect/>
          <a:stretch>
            <a:fillRect/>
          </a:stretch>
        </p:blipFill>
        <p:spPr bwMode="auto">
          <a:xfrm>
            <a:off x="3891019"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10. Minskad ojämlikhet. Cerise kvadrat, text och symbol i vitt. Ett likhetstecken omgivet av fyra trianglar pekande i de fyra väderstrecken">
            <a:extLst>
              <a:ext uri="{FF2B5EF4-FFF2-40B4-BE49-F238E27FC236}">
                <a16:creationId xmlns:a16="http://schemas.microsoft.com/office/drawing/2014/main" id="{0CC1D35B-CB31-45C3-B925-9C2F843B24DE}"/>
              </a:ext>
            </a:extLst>
          </p:cNvPr>
          <p:cNvPicPr>
            <a:picLocks noChangeAspect="1" noChangeArrowheads="1"/>
          </p:cNvPicPr>
          <p:nvPr/>
        </p:nvPicPr>
        <p:blipFill>
          <a:blip r:embed="rId12" cstate="screen">
            <a:extLst>
              <a:ext uri="{28A0092B-C50C-407E-A947-70E740481C1C}">
                <a14:useLocalDpi xmlns:a14="http://schemas.microsoft.com/office/drawing/2010/main"/>
              </a:ext>
            </a:extLst>
          </a:blip>
          <a:srcRect/>
          <a:stretch>
            <a:fillRect/>
          </a:stretch>
        </p:blipFill>
        <p:spPr bwMode="auto">
          <a:xfrm>
            <a:off x="5044620"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11. Hållbara städer och samhällen. Guldgul kvadrat, text och symbol i vitt. En rad av fyra olika hustyper.">
            <a:extLst>
              <a:ext uri="{FF2B5EF4-FFF2-40B4-BE49-F238E27FC236}">
                <a16:creationId xmlns:a16="http://schemas.microsoft.com/office/drawing/2014/main" id="{9F2FE7C1-5ABF-49CA-9169-F801DF50157D}"/>
              </a:ext>
            </a:extLst>
          </p:cNvPr>
          <p:cNvPicPr>
            <a:picLocks noChangeAspect="1" noChangeArrowheads="1"/>
          </p:cNvPicPr>
          <p:nvPr/>
        </p:nvPicPr>
        <p:blipFill>
          <a:blip r:embed="rId13" cstate="screen">
            <a:extLst>
              <a:ext uri="{28A0092B-C50C-407E-A947-70E740481C1C}">
                <a14:useLocalDpi xmlns:a14="http://schemas.microsoft.com/office/drawing/2010/main"/>
              </a:ext>
            </a:extLst>
          </a:blip>
          <a:srcRect/>
          <a:stretch>
            <a:fillRect/>
          </a:stretch>
        </p:blipFill>
        <p:spPr bwMode="auto">
          <a:xfrm>
            <a:off x="430213"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12. Hållbar konsumtion och produktion. Mörk senapsgul kvadrat, text och symbol i vitt. En liggande åtta med en pil i slutet av linjen. En variant av oändlighetssymbolen.">
            <a:extLst>
              <a:ext uri="{FF2B5EF4-FFF2-40B4-BE49-F238E27FC236}">
                <a16:creationId xmlns:a16="http://schemas.microsoft.com/office/drawing/2014/main" id="{B4935247-E091-4D9C-BBAC-6D9C1635B1FD}"/>
              </a:ext>
            </a:extLst>
          </p:cNvPr>
          <p:cNvPicPr>
            <a:picLocks noChangeAspect="1" noChangeArrowheads="1"/>
          </p:cNvPicPr>
          <p:nvPr/>
        </p:nvPicPr>
        <p:blipFill>
          <a:blip r:embed="rId14" cstate="screen">
            <a:extLst>
              <a:ext uri="{28A0092B-C50C-407E-A947-70E740481C1C}">
                <a14:useLocalDpi xmlns:a14="http://schemas.microsoft.com/office/drawing/2010/main"/>
              </a:ext>
            </a:extLst>
          </a:blip>
          <a:srcRect/>
          <a:stretch>
            <a:fillRect/>
          </a:stretch>
        </p:blipFill>
        <p:spPr bwMode="auto">
          <a:xfrm>
            <a:off x="1583815"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13. Bekämpa klimatförändringarna. Mörkgrön kvadrat, text och symbol i vitt. Ett öga, där irisen är ett jordklot.">
            <a:extLst>
              <a:ext uri="{FF2B5EF4-FFF2-40B4-BE49-F238E27FC236}">
                <a16:creationId xmlns:a16="http://schemas.microsoft.com/office/drawing/2014/main" id="{78715597-0AB1-4432-BEAA-1190B1C57A8F}"/>
              </a:ext>
            </a:extLst>
          </p:cNvPr>
          <p:cNvPicPr>
            <a:picLocks noChangeAspect="1" noChangeArrowheads="1"/>
          </p:cNvPicPr>
          <p:nvPr/>
        </p:nvPicPr>
        <p:blipFill>
          <a:blip r:embed="rId15" cstate="screen">
            <a:extLst>
              <a:ext uri="{28A0092B-C50C-407E-A947-70E740481C1C}">
                <a14:useLocalDpi xmlns:a14="http://schemas.microsoft.com/office/drawing/2010/main"/>
              </a:ext>
            </a:extLst>
          </a:blip>
          <a:srcRect/>
          <a:stretch>
            <a:fillRect/>
          </a:stretch>
        </p:blipFill>
        <p:spPr bwMode="auto">
          <a:xfrm>
            <a:off x="2737417"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14. Hav och marina resurser. Blå kvadrat, text och symbol i vitt. En fisk under två våglinjer.">
            <a:extLst>
              <a:ext uri="{FF2B5EF4-FFF2-40B4-BE49-F238E27FC236}">
                <a16:creationId xmlns:a16="http://schemas.microsoft.com/office/drawing/2014/main" id="{B1C28F2D-40BE-490E-AC74-F615A1C72F69}"/>
              </a:ext>
            </a:extLst>
          </p:cNvPr>
          <p:cNvPicPr>
            <a:picLocks noChangeAspect="1" noChangeArrowheads="1"/>
          </p:cNvPicPr>
          <p:nvPr/>
        </p:nvPicPr>
        <p:blipFill>
          <a:blip r:embed="rId16" cstate="screen">
            <a:extLst>
              <a:ext uri="{28A0092B-C50C-407E-A947-70E740481C1C}">
                <a14:useLocalDpi xmlns:a14="http://schemas.microsoft.com/office/drawing/2010/main"/>
              </a:ext>
            </a:extLst>
          </a:blip>
          <a:srcRect/>
          <a:stretch>
            <a:fillRect/>
          </a:stretch>
        </p:blipFill>
        <p:spPr bwMode="auto">
          <a:xfrm>
            <a:off x="3891019"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15. Ekosystem och biologisk mångfald. Limegrön kvadrat, text och symbol i vitt. Ett träd som står på två vågräta streck. Bredvid trädet finns tre flygande fåglar.">
            <a:extLst>
              <a:ext uri="{FF2B5EF4-FFF2-40B4-BE49-F238E27FC236}">
                <a16:creationId xmlns:a16="http://schemas.microsoft.com/office/drawing/2014/main" id="{D932BE61-0E88-4A06-B1A6-7F7E1CB8BD61}"/>
              </a:ext>
            </a:extLst>
          </p:cNvPr>
          <p:cNvPicPr>
            <a:picLocks noChangeAspect="1" noChangeArrowheads="1"/>
          </p:cNvPicPr>
          <p:nvPr/>
        </p:nvPicPr>
        <p:blipFill>
          <a:blip r:embed="rId17" cstate="screen">
            <a:extLst>
              <a:ext uri="{28A0092B-C50C-407E-A947-70E740481C1C}">
                <a14:useLocalDpi xmlns:a14="http://schemas.microsoft.com/office/drawing/2010/main"/>
              </a:ext>
            </a:extLst>
          </a:blip>
          <a:srcRect/>
          <a:stretch>
            <a:fillRect/>
          </a:stretch>
        </p:blipFill>
        <p:spPr bwMode="auto">
          <a:xfrm>
            <a:off x="5044620"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6" name="Picture 32" descr="16. Fredliga och inkluderande samhällen. Kungsblå kvadrat, text och symbol i vitt. En fredsduva med kvist i näbben, sitter på skaftet av en domarklubba.">
            <a:extLst>
              <a:ext uri="{FF2B5EF4-FFF2-40B4-BE49-F238E27FC236}">
                <a16:creationId xmlns:a16="http://schemas.microsoft.com/office/drawing/2014/main" id="{7033EE5E-1337-40DF-A6A0-541B65026140}"/>
              </a:ext>
            </a:extLst>
          </p:cNvPr>
          <p:cNvPicPr>
            <a:picLocks noChangeAspect="1" noChangeArrowheads="1"/>
          </p:cNvPicPr>
          <p:nvPr/>
        </p:nvPicPr>
        <p:blipFill>
          <a:blip r:embed="rId18" cstate="screen">
            <a:extLst>
              <a:ext uri="{28A0092B-C50C-407E-A947-70E740481C1C}">
                <a14:useLocalDpi xmlns:a14="http://schemas.microsoft.com/office/drawing/2010/main"/>
              </a:ext>
            </a:extLst>
          </a:blip>
          <a:srcRect/>
          <a:stretch>
            <a:fillRect/>
          </a:stretch>
        </p:blipFill>
        <p:spPr bwMode="auto">
          <a:xfrm>
            <a:off x="430213" y="458157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8" name="Picture 34" descr="17. Genomförande och globalt partnerskap. Marinblå kvadrat, text och symbol i vitt. Fem ringar överlappar varandra i en cirkel.">
            <a:extLst>
              <a:ext uri="{FF2B5EF4-FFF2-40B4-BE49-F238E27FC236}">
                <a16:creationId xmlns:a16="http://schemas.microsoft.com/office/drawing/2014/main" id="{508EF3C2-91C0-4B1D-8DC1-41BD45AFEBE0}"/>
              </a:ext>
            </a:extLst>
          </p:cNvPr>
          <p:cNvPicPr>
            <a:picLocks noChangeAspect="1" noChangeArrowheads="1"/>
          </p:cNvPicPr>
          <p:nvPr/>
        </p:nvPicPr>
        <p:blipFill>
          <a:blip r:embed="rId19" cstate="screen">
            <a:extLst>
              <a:ext uri="{28A0092B-C50C-407E-A947-70E740481C1C}">
                <a14:useLocalDpi xmlns:a14="http://schemas.microsoft.com/office/drawing/2010/main"/>
              </a:ext>
            </a:extLst>
          </a:blip>
          <a:srcRect/>
          <a:stretch>
            <a:fillRect/>
          </a:stretch>
        </p:blipFill>
        <p:spPr bwMode="auto">
          <a:xfrm>
            <a:off x="1583815" y="458157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7" name="Bild 6">
            <a:extLst>
              <a:ext uri="{FF2B5EF4-FFF2-40B4-BE49-F238E27FC236}">
                <a16:creationId xmlns:a16="http://schemas.microsoft.com/office/drawing/2014/main" id="{4ACAC946-D3AB-47EF-9FE4-A5ADCEF782B6}"/>
              </a:ext>
            </a:extLst>
          </p:cNvPr>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a:off x="7863411" y="467327"/>
            <a:ext cx="540000" cy="540000"/>
          </a:xfrm>
          <a:prstGeom prst="rect">
            <a:avLst/>
          </a:prstGeom>
        </p:spPr>
      </p:pic>
      <p:pic>
        <p:nvPicPr>
          <p:cNvPr id="9" name="Bild 8">
            <a:extLst>
              <a:ext uri="{FF2B5EF4-FFF2-40B4-BE49-F238E27FC236}">
                <a16:creationId xmlns:a16="http://schemas.microsoft.com/office/drawing/2014/main" id="{1ED063B2-3B52-4DD7-A0DF-13BE4C228D86}"/>
              </a:ext>
            </a:extLst>
          </p:cNvPr>
          <p:cNvPicPr>
            <a:picLocks noChangeAspect="1"/>
          </p:cNvPicPr>
          <p:nvPr/>
        </p:nvPicPr>
        <p:blipFill>
          <a:blip r:embed="rId22">
            <a:extLst>
              <a:ext uri="{96DAC541-7B7A-43D3-8B79-37D633B846F1}">
                <asvg:svgBlip xmlns:asvg="http://schemas.microsoft.com/office/drawing/2016/SVG/main" r:embed="rId23"/>
              </a:ext>
            </a:extLst>
          </a:blip>
          <a:stretch>
            <a:fillRect/>
          </a:stretch>
        </p:blipFill>
        <p:spPr>
          <a:xfrm>
            <a:off x="10853924" y="467327"/>
            <a:ext cx="540000" cy="540000"/>
          </a:xfrm>
          <a:prstGeom prst="rect">
            <a:avLst/>
          </a:prstGeom>
        </p:spPr>
      </p:pic>
      <p:pic>
        <p:nvPicPr>
          <p:cNvPr id="13" name="Bild 12">
            <a:extLst>
              <a:ext uri="{FF2B5EF4-FFF2-40B4-BE49-F238E27FC236}">
                <a16:creationId xmlns:a16="http://schemas.microsoft.com/office/drawing/2014/main" id="{DF95BE67-F120-4B42-A1F5-A0B336C9F49D}"/>
              </a:ext>
            </a:extLst>
          </p:cNvPr>
          <p:cNvPicPr>
            <a:picLocks noChangeAspect="1"/>
          </p:cNvPicPr>
          <p:nvPr/>
        </p:nvPicPr>
        <p:blipFill>
          <a:blip r:embed="rId24">
            <a:extLst>
              <a:ext uri="{96DAC541-7B7A-43D3-8B79-37D633B846F1}">
                <asvg:svgBlip xmlns:asvg="http://schemas.microsoft.com/office/drawing/2016/SVG/main" r:embed="rId25"/>
              </a:ext>
            </a:extLst>
          </a:blip>
          <a:stretch>
            <a:fillRect/>
          </a:stretch>
        </p:blipFill>
        <p:spPr>
          <a:xfrm>
            <a:off x="9358667" y="467327"/>
            <a:ext cx="540000" cy="540000"/>
          </a:xfrm>
          <a:prstGeom prst="rect">
            <a:avLst/>
          </a:prstGeom>
        </p:spPr>
      </p:pic>
      <p:pic>
        <p:nvPicPr>
          <p:cNvPr id="19" name="Bild 18">
            <a:extLst>
              <a:ext uri="{FF2B5EF4-FFF2-40B4-BE49-F238E27FC236}">
                <a16:creationId xmlns:a16="http://schemas.microsoft.com/office/drawing/2014/main" id="{619D8A11-90C3-4D02-BB71-7A8B482A5BD1}"/>
              </a:ext>
            </a:extLst>
          </p:cNvPr>
          <p:cNvPicPr>
            <a:picLocks noChangeAspect="1"/>
          </p:cNvPicPr>
          <p:nvPr/>
        </p:nvPicPr>
        <p:blipFill>
          <a:blip r:embed="rId26">
            <a:extLst>
              <a:ext uri="{96DAC541-7B7A-43D3-8B79-37D633B846F1}">
                <asvg:svgBlip xmlns:asvg="http://schemas.microsoft.com/office/drawing/2016/SVG/main" r:embed="rId27"/>
              </a:ext>
            </a:extLst>
          </a:blip>
          <a:stretch>
            <a:fillRect/>
          </a:stretch>
        </p:blipFill>
        <p:spPr>
          <a:xfrm>
            <a:off x="9357830" y="1659611"/>
            <a:ext cx="540000" cy="540000"/>
          </a:xfrm>
          <a:prstGeom prst="rect">
            <a:avLst/>
          </a:prstGeom>
        </p:spPr>
      </p:pic>
      <p:pic>
        <p:nvPicPr>
          <p:cNvPr id="35" name="Bild 34">
            <a:extLst>
              <a:ext uri="{FF2B5EF4-FFF2-40B4-BE49-F238E27FC236}">
                <a16:creationId xmlns:a16="http://schemas.microsoft.com/office/drawing/2014/main" id="{BF7F3B0B-873B-4CDD-B8DA-033BF393989B}"/>
              </a:ext>
            </a:extLst>
          </p:cNvPr>
          <p:cNvPicPr>
            <a:picLocks noChangeAspect="1"/>
          </p:cNvPicPr>
          <p:nvPr/>
        </p:nvPicPr>
        <p:blipFill>
          <a:blip r:embed="rId28">
            <a:extLst>
              <a:ext uri="{96DAC541-7B7A-43D3-8B79-37D633B846F1}">
                <asvg:svgBlip xmlns:asvg="http://schemas.microsoft.com/office/drawing/2016/SVG/main" r:embed="rId29"/>
              </a:ext>
            </a:extLst>
          </a:blip>
          <a:stretch>
            <a:fillRect/>
          </a:stretch>
        </p:blipFill>
        <p:spPr>
          <a:xfrm>
            <a:off x="9357830" y="2851894"/>
            <a:ext cx="540000" cy="540000"/>
          </a:xfrm>
          <a:prstGeom prst="rect">
            <a:avLst/>
          </a:prstGeom>
        </p:spPr>
      </p:pic>
      <p:pic>
        <p:nvPicPr>
          <p:cNvPr id="41" name="Bild 40">
            <a:extLst>
              <a:ext uri="{FF2B5EF4-FFF2-40B4-BE49-F238E27FC236}">
                <a16:creationId xmlns:a16="http://schemas.microsoft.com/office/drawing/2014/main" id="{71EC7006-EACF-4F87-B40E-AABD1BC485D4}"/>
              </a:ext>
            </a:extLst>
          </p:cNvPr>
          <p:cNvPicPr>
            <a:picLocks noChangeAspect="1"/>
          </p:cNvPicPr>
          <p:nvPr/>
        </p:nvPicPr>
        <p:blipFill>
          <a:blip r:embed="rId30">
            <a:extLst>
              <a:ext uri="{96DAC541-7B7A-43D3-8B79-37D633B846F1}">
                <asvg:svgBlip xmlns:asvg="http://schemas.microsoft.com/office/drawing/2016/SVG/main" r:embed="rId31"/>
              </a:ext>
            </a:extLst>
          </a:blip>
          <a:stretch>
            <a:fillRect/>
          </a:stretch>
        </p:blipFill>
        <p:spPr>
          <a:xfrm>
            <a:off x="6365640" y="5236461"/>
            <a:ext cx="540000" cy="540000"/>
          </a:xfrm>
          <a:prstGeom prst="rect">
            <a:avLst/>
          </a:prstGeom>
        </p:spPr>
      </p:pic>
      <p:pic>
        <p:nvPicPr>
          <p:cNvPr id="43" name="Bild 42">
            <a:extLst>
              <a:ext uri="{FF2B5EF4-FFF2-40B4-BE49-F238E27FC236}">
                <a16:creationId xmlns:a16="http://schemas.microsoft.com/office/drawing/2014/main" id="{A6D68A47-F007-4292-AFB0-485D292CBA31}"/>
              </a:ext>
            </a:extLst>
          </p:cNvPr>
          <p:cNvPicPr>
            <a:picLocks noChangeAspect="1"/>
          </p:cNvPicPr>
          <p:nvPr/>
        </p:nvPicPr>
        <p:blipFill>
          <a:blip r:embed="rId32">
            <a:extLst>
              <a:ext uri="{96DAC541-7B7A-43D3-8B79-37D633B846F1}">
                <asvg:svgBlip xmlns:asvg="http://schemas.microsoft.com/office/drawing/2016/SVG/main" r:embed="rId33"/>
              </a:ext>
            </a:extLst>
          </a:blip>
          <a:stretch>
            <a:fillRect/>
          </a:stretch>
        </p:blipFill>
        <p:spPr>
          <a:xfrm>
            <a:off x="9357830" y="5236461"/>
            <a:ext cx="540000" cy="540000"/>
          </a:xfrm>
          <a:prstGeom prst="rect">
            <a:avLst/>
          </a:prstGeom>
        </p:spPr>
      </p:pic>
      <p:pic>
        <p:nvPicPr>
          <p:cNvPr id="45" name="Bild 44">
            <a:extLst>
              <a:ext uri="{FF2B5EF4-FFF2-40B4-BE49-F238E27FC236}">
                <a16:creationId xmlns:a16="http://schemas.microsoft.com/office/drawing/2014/main" id="{FC543EC3-88D6-4229-9E3F-8ABAB2C2C7B0}"/>
              </a:ext>
            </a:extLst>
          </p:cNvPr>
          <p:cNvPicPr>
            <a:picLocks noChangeAspect="1"/>
          </p:cNvPicPr>
          <p:nvPr/>
        </p:nvPicPr>
        <p:blipFill>
          <a:blip r:embed="rId34">
            <a:extLst>
              <a:ext uri="{96DAC541-7B7A-43D3-8B79-37D633B846F1}">
                <asvg:svgBlip xmlns:asvg="http://schemas.microsoft.com/office/drawing/2016/SVG/main" r:embed="rId35"/>
              </a:ext>
            </a:extLst>
          </a:blip>
          <a:stretch>
            <a:fillRect/>
          </a:stretch>
        </p:blipFill>
        <p:spPr>
          <a:xfrm>
            <a:off x="7861735" y="5236461"/>
            <a:ext cx="540000" cy="540000"/>
          </a:xfrm>
          <a:prstGeom prst="rect">
            <a:avLst/>
          </a:prstGeom>
        </p:spPr>
      </p:pic>
      <p:pic>
        <p:nvPicPr>
          <p:cNvPr id="49" name="Bild 48">
            <a:extLst>
              <a:ext uri="{FF2B5EF4-FFF2-40B4-BE49-F238E27FC236}">
                <a16:creationId xmlns:a16="http://schemas.microsoft.com/office/drawing/2014/main" id="{A31413AB-92E6-4C8C-9D74-D7447B8D146A}"/>
              </a:ext>
            </a:extLst>
          </p:cNvPr>
          <p:cNvPicPr>
            <a:picLocks noChangeAspect="1"/>
          </p:cNvPicPr>
          <p:nvPr/>
        </p:nvPicPr>
        <p:blipFill>
          <a:blip r:embed="rId36">
            <a:extLst>
              <a:ext uri="{96DAC541-7B7A-43D3-8B79-37D633B846F1}">
                <asvg:svgBlip xmlns:asvg="http://schemas.microsoft.com/office/drawing/2016/SVG/main" r:embed="rId37"/>
              </a:ext>
            </a:extLst>
          </a:blip>
          <a:stretch>
            <a:fillRect/>
          </a:stretch>
        </p:blipFill>
        <p:spPr>
          <a:xfrm>
            <a:off x="7861735" y="2851893"/>
            <a:ext cx="540000" cy="540000"/>
          </a:xfrm>
          <a:prstGeom prst="rect">
            <a:avLst/>
          </a:prstGeom>
        </p:spPr>
      </p:pic>
      <p:pic>
        <p:nvPicPr>
          <p:cNvPr id="56" name="Bild 55">
            <a:extLst>
              <a:ext uri="{FF2B5EF4-FFF2-40B4-BE49-F238E27FC236}">
                <a16:creationId xmlns:a16="http://schemas.microsoft.com/office/drawing/2014/main" id="{5CA782E1-5D9A-4F0C-9100-9179D8BECF99}"/>
              </a:ext>
            </a:extLst>
          </p:cNvPr>
          <p:cNvPicPr>
            <a:picLocks noChangeAspect="1"/>
          </p:cNvPicPr>
          <p:nvPr/>
        </p:nvPicPr>
        <p:blipFill>
          <a:blip r:embed="rId38">
            <a:extLst>
              <a:ext uri="{96DAC541-7B7A-43D3-8B79-37D633B846F1}">
                <asvg:svgBlip xmlns:asvg="http://schemas.microsoft.com/office/drawing/2016/SVG/main" r:embed="rId39"/>
              </a:ext>
            </a:extLst>
          </a:blip>
          <a:stretch>
            <a:fillRect/>
          </a:stretch>
        </p:blipFill>
        <p:spPr>
          <a:xfrm>
            <a:off x="9357830" y="4044177"/>
            <a:ext cx="540000" cy="540000"/>
          </a:xfrm>
          <a:prstGeom prst="rect">
            <a:avLst/>
          </a:prstGeom>
        </p:spPr>
      </p:pic>
      <p:pic>
        <p:nvPicPr>
          <p:cNvPr id="58" name="Bild 57">
            <a:extLst>
              <a:ext uri="{FF2B5EF4-FFF2-40B4-BE49-F238E27FC236}">
                <a16:creationId xmlns:a16="http://schemas.microsoft.com/office/drawing/2014/main" id="{CA0CDD81-CCA0-4F35-B327-EC6D186ED0C0}"/>
              </a:ext>
            </a:extLst>
          </p:cNvPr>
          <p:cNvPicPr>
            <a:picLocks noChangeAspect="1"/>
          </p:cNvPicPr>
          <p:nvPr/>
        </p:nvPicPr>
        <p:blipFill>
          <a:blip r:embed="rId40">
            <a:extLst>
              <a:ext uri="{96DAC541-7B7A-43D3-8B79-37D633B846F1}">
                <asvg:svgBlip xmlns:asvg="http://schemas.microsoft.com/office/drawing/2016/SVG/main" r:embed="rId41"/>
              </a:ext>
            </a:extLst>
          </a:blip>
          <a:stretch>
            <a:fillRect/>
          </a:stretch>
        </p:blipFill>
        <p:spPr>
          <a:xfrm>
            <a:off x="10853924" y="4044176"/>
            <a:ext cx="540000" cy="540000"/>
          </a:xfrm>
          <a:prstGeom prst="rect">
            <a:avLst/>
          </a:prstGeom>
        </p:spPr>
      </p:pic>
      <p:pic>
        <p:nvPicPr>
          <p:cNvPr id="60" name="Bild 59">
            <a:extLst>
              <a:ext uri="{FF2B5EF4-FFF2-40B4-BE49-F238E27FC236}">
                <a16:creationId xmlns:a16="http://schemas.microsoft.com/office/drawing/2014/main" id="{DFF6D5D2-F5C6-4C86-9464-666EFF6E1E19}"/>
              </a:ext>
            </a:extLst>
          </p:cNvPr>
          <p:cNvPicPr>
            <a:picLocks noChangeAspect="1"/>
          </p:cNvPicPr>
          <p:nvPr/>
        </p:nvPicPr>
        <p:blipFill>
          <a:blip r:embed="rId42">
            <a:extLst>
              <a:ext uri="{96DAC541-7B7A-43D3-8B79-37D633B846F1}">
                <asvg:svgBlip xmlns:asvg="http://schemas.microsoft.com/office/drawing/2016/SVG/main" r:embed="rId43"/>
              </a:ext>
            </a:extLst>
          </a:blip>
          <a:stretch>
            <a:fillRect/>
          </a:stretch>
        </p:blipFill>
        <p:spPr>
          <a:xfrm>
            <a:off x="10853924" y="5236461"/>
            <a:ext cx="540000" cy="540000"/>
          </a:xfrm>
          <a:prstGeom prst="rect">
            <a:avLst/>
          </a:prstGeom>
        </p:spPr>
      </p:pic>
      <p:pic>
        <p:nvPicPr>
          <p:cNvPr id="62" name="Bild 61">
            <a:extLst>
              <a:ext uri="{FF2B5EF4-FFF2-40B4-BE49-F238E27FC236}">
                <a16:creationId xmlns:a16="http://schemas.microsoft.com/office/drawing/2014/main" id="{E9D2CF38-2FB2-47BC-BEEE-E60C9F480DE9}"/>
              </a:ext>
            </a:extLst>
          </p:cNvPr>
          <p:cNvPicPr>
            <a:picLocks noChangeAspect="1"/>
          </p:cNvPicPr>
          <p:nvPr/>
        </p:nvPicPr>
        <p:blipFill>
          <a:blip r:embed="rId44">
            <a:extLst>
              <a:ext uri="{96DAC541-7B7A-43D3-8B79-37D633B846F1}">
                <asvg:svgBlip xmlns:asvg="http://schemas.microsoft.com/office/drawing/2016/SVG/main" r:embed="rId45"/>
              </a:ext>
            </a:extLst>
          </a:blip>
          <a:stretch>
            <a:fillRect/>
          </a:stretch>
        </p:blipFill>
        <p:spPr>
          <a:xfrm>
            <a:off x="6365640" y="1659611"/>
            <a:ext cx="540000" cy="540000"/>
          </a:xfrm>
          <a:prstGeom prst="rect">
            <a:avLst/>
          </a:prstGeom>
        </p:spPr>
      </p:pic>
      <p:pic>
        <p:nvPicPr>
          <p:cNvPr id="64" name="Bild 63">
            <a:extLst>
              <a:ext uri="{FF2B5EF4-FFF2-40B4-BE49-F238E27FC236}">
                <a16:creationId xmlns:a16="http://schemas.microsoft.com/office/drawing/2014/main" id="{BC6A94BE-0BA6-479A-B71A-A3E03CA1E46D}"/>
              </a:ext>
            </a:extLst>
          </p:cNvPr>
          <p:cNvPicPr>
            <a:picLocks noChangeAspect="1"/>
          </p:cNvPicPr>
          <p:nvPr/>
        </p:nvPicPr>
        <p:blipFill>
          <a:blip r:embed="rId46">
            <a:extLst>
              <a:ext uri="{96DAC541-7B7A-43D3-8B79-37D633B846F1}">
                <asvg:svgBlip xmlns:asvg="http://schemas.microsoft.com/office/drawing/2016/SVG/main" r:embed="rId47"/>
              </a:ext>
            </a:extLst>
          </a:blip>
          <a:stretch>
            <a:fillRect/>
          </a:stretch>
        </p:blipFill>
        <p:spPr>
          <a:xfrm>
            <a:off x="6365640" y="467327"/>
            <a:ext cx="540000" cy="540000"/>
          </a:xfrm>
          <a:prstGeom prst="rect">
            <a:avLst/>
          </a:prstGeom>
        </p:spPr>
      </p:pic>
      <p:pic>
        <p:nvPicPr>
          <p:cNvPr id="66" name="Bild 65">
            <a:extLst>
              <a:ext uri="{FF2B5EF4-FFF2-40B4-BE49-F238E27FC236}">
                <a16:creationId xmlns:a16="http://schemas.microsoft.com/office/drawing/2014/main" id="{1B3F5200-A1AE-4628-A552-BDBD64BFDEB9}"/>
              </a:ext>
            </a:extLst>
          </p:cNvPr>
          <p:cNvPicPr>
            <a:picLocks noChangeAspect="1"/>
          </p:cNvPicPr>
          <p:nvPr/>
        </p:nvPicPr>
        <p:blipFill>
          <a:blip r:embed="rId48">
            <a:extLst>
              <a:ext uri="{96DAC541-7B7A-43D3-8B79-37D633B846F1}">
                <asvg:svgBlip xmlns:asvg="http://schemas.microsoft.com/office/drawing/2016/SVG/main" r:embed="rId49"/>
              </a:ext>
            </a:extLst>
          </a:blip>
          <a:stretch>
            <a:fillRect/>
          </a:stretch>
        </p:blipFill>
        <p:spPr>
          <a:xfrm>
            <a:off x="7861735" y="1659610"/>
            <a:ext cx="540000" cy="540000"/>
          </a:xfrm>
          <a:prstGeom prst="rect">
            <a:avLst/>
          </a:prstGeom>
        </p:spPr>
      </p:pic>
      <p:pic>
        <p:nvPicPr>
          <p:cNvPr id="68" name="Bild 67">
            <a:extLst>
              <a:ext uri="{FF2B5EF4-FFF2-40B4-BE49-F238E27FC236}">
                <a16:creationId xmlns:a16="http://schemas.microsoft.com/office/drawing/2014/main" id="{0F4504B1-84E4-4D87-AEE9-ED0B57F848D9}"/>
              </a:ext>
            </a:extLst>
          </p:cNvPr>
          <p:cNvPicPr>
            <a:picLocks noChangeAspect="1"/>
          </p:cNvPicPr>
          <p:nvPr/>
        </p:nvPicPr>
        <p:blipFill>
          <a:blip r:embed="rId50">
            <a:extLst>
              <a:ext uri="{96DAC541-7B7A-43D3-8B79-37D633B846F1}">
                <asvg:svgBlip xmlns:asvg="http://schemas.microsoft.com/office/drawing/2016/SVG/main" r:embed="rId51"/>
              </a:ext>
            </a:extLst>
          </a:blip>
          <a:stretch>
            <a:fillRect/>
          </a:stretch>
        </p:blipFill>
        <p:spPr>
          <a:xfrm>
            <a:off x="10853924" y="1659610"/>
            <a:ext cx="540000" cy="540000"/>
          </a:xfrm>
          <a:prstGeom prst="rect">
            <a:avLst/>
          </a:prstGeom>
        </p:spPr>
      </p:pic>
      <p:pic>
        <p:nvPicPr>
          <p:cNvPr id="90" name="Bild 89">
            <a:extLst>
              <a:ext uri="{FF2B5EF4-FFF2-40B4-BE49-F238E27FC236}">
                <a16:creationId xmlns:a16="http://schemas.microsoft.com/office/drawing/2014/main" id="{4FF9017A-18FF-47BA-A717-F2006AECD994}"/>
              </a:ext>
            </a:extLst>
          </p:cNvPr>
          <p:cNvPicPr>
            <a:picLocks noChangeAspect="1"/>
          </p:cNvPicPr>
          <p:nvPr/>
        </p:nvPicPr>
        <p:blipFill>
          <a:blip r:embed="rId52">
            <a:extLst>
              <a:ext uri="{96DAC541-7B7A-43D3-8B79-37D633B846F1}">
                <asvg:svgBlip xmlns:asvg="http://schemas.microsoft.com/office/drawing/2016/SVG/main" r:embed="rId53"/>
              </a:ext>
            </a:extLst>
          </a:blip>
          <a:stretch>
            <a:fillRect/>
          </a:stretch>
        </p:blipFill>
        <p:spPr>
          <a:xfrm>
            <a:off x="6365640" y="2851895"/>
            <a:ext cx="540000" cy="540000"/>
          </a:xfrm>
          <a:prstGeom prst="rect">
            <a:avLst/>
          </a:prstGeom>
        </p:spPr>
      </p:pic>
      <p:pic>
        <p:nvPicPr>
          <p:cNvPr id="92" name="Bild 91">
            <a:extLst>
              <a:ext uri="{FF2B5EF4-FFF2-40B4-BE49-F238E27FC236}">
                <a16:creationId xmlns:a16="http://schemas.microsoft.com/office/drawing/2014/main" id="{318F6DF0-4B19-4465-9687-C961D8472A9D}"/>
              </a:ext>
            </a:extLst>
          </p:cNvPr>
          <p:cNvPicPr>
            <a:picLocks noChangeAspect="1"/>
          </p:cNvPicPr>
          <p:nvPr/>
        </p:nvPicPr>
        <p:blipFill>
          <a:blip r:embed="rId54">
            <a:extLst>
              <a:ext uri="{96DAC541-7B7A-43D3-8B79-37D633B846F1}">
                <asvg:svgBlip xmlns:asvg="http://schemas.microsoft.com/office/drawing/2016/SVG/main" r:embed="rId55"/>
              </a:ext>
            </a:extLst>
          </a:blip>
          <a:stretch>
            <a:fillRect/>
          </a:stretch>
        </p:blipFill>
        <p:spPr>
          <a:xfrm>
            <a:off x="10853924" y="2851893"/>
            <a:ext cx="540000" cy="540000"/>
          </a:xfrm>
          <a:prstGeom prst="rect">
            <a:avLst/>
          </a:prstGeom>
        </p:spPr>
      </p:pic>
      <p:pic>
        <p:nvPicPr>
          <p:cNvPr id="94" name="Bild 93">
            <a:extLst>
              <a:ext uri="{FF2B5EF4-FFF2-40B4-BE49-F238E27FC236}">
                <a16:creationId xmlns:a16="http://schemas.microsoft.com/office/drawing/2014/main" id="{02B1605D-FFBA-41F5-89C3-2D4741BD4A0B}"/>
              </a:ext>
            </a:extLst>
          </p:cNvPr>
          <p:cNvPicPr>
            <a:picLocks noChangeAspect="1"/>
          </p:cNvPicPr>
          <p:nvPr/>
        </p:nvPicPr>
        <p:blipFill>
          <a:blip r:embed="rId56">
            <a:extLst>
              <a:ext uri="{96DAC541-7B7A-43D3-8B79-37D633B846F1}">
                <asvg:svgBlip xmlns:asvg="http://schemas.microsoft.com/office/drawing/2016/SVG/main" r:embed="rId57"/>
              </a:ext>
            </a:extLst>
          </a:blip>
          <a:stretch>
            <a:fillRect/>
          </a:stretch>
        </p:blipFill>
        <p:spPr>
          <a:xfrm>
            <a:off x="7861735" y="4044177"/>
            <a:ext cx="540000" cy="540000"/>
          </a:xfrm>
          <a:prstGeom prst="rect">
            <a:avLst/>
          </a:prstGeom>
        </p:spPr>
      </p:pic>
      <p:pic>
        <p:nvPicPr>
          <p:cNvPr id="99" name="Bild 98">
            <a:extLst>
              <a:ext uri="{FF2B5EF4-FFF2-40B4-BE49-F238E27FC236}">
                <a16:creationId xmlns:a16="http://schemas.microsoft.com/office/drawing/2014/main" id="{554C8E65-6208-455F-8F0C-B187C7901189}"/>
              </a:ext>
            </a:extLst>
          </p:cNvPr>
          <p:cNvPicPr>
            <a:picLocks noChangeAspect="1"/>
          </p:cNvPicPr>
          <p:nvPr/>
        </p:nvPicPr>
        <p:blipFill>
          <a:blip r:embed="rId58">
            <a:extLst>
              <a:ext uri="{96DAC541-7B7A-43D3-8B79-37D633B846F1}">
                <asvg:svgBlip xmlns:asvg="http://schemas.microsoft.com/office/drawing/2016/SVG/main" r:embed="rId59"/>
              </a:ext>
            </a:extLst>
          </a:blip>
          <a:stretch>
            <a:fillRect/>
          </a:stretch>
        </p:blipFill>
        <p:spPr>
          <a:xfrm>
            <a:off x="6365640" y="4044179"/>
            <a:ext cx="540000" cy="540000"/>
          </a:xfrm>
          <a:prstGeom prst="rect">
            <a:avLst/>
          </a:prstGeom>
        </p:spPr>
      </p:pic>
    </p:spTree>
    <p:extLst>
      <p:ext uri="{BB962C8B-B14F-4D97-AF65-F5344CB8AC3E}">
        <p14:creationId xmlns:p14="http://schemas.microsoft.com/office/powerpoint/2010/main" val="3592861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ubrik 32">
            <a:extLst>
              <a:ext uri="{FF2B5EF4-FFF2-40B4-BE49-F238E27FC236}">
                <a16:creationId xmlns:a16="http://schemas.microsoft.com/office/drawing/2014/main" id="{0D9A704B-3154-6FC8-1B46-22F5C9869A71}"/>
              </a:ext>
            </a:extLst>
          </p:cNvPr>
          <p:cNvSpPr>
            <a:spLocks noGrp="1"/>
          </p:cNvSpPr>
          <p:nvPr>
            <p:ph type="title"/>
          </p:nvPr>
        </p:nvSpPr>
        <p:spPr/>
        <p:txBody>
          <a:bodyPr/>
          <a:lstStyle/>
          <a:p>
            <a:r>
              <a:rPr lang="sv-SE" dirty="0"/>
              <a:t>Livsmedel krisberedskap 2023</a:t>
            </a:r>
          </a:p>
        </p:txBody>
      </p:sp>
      <p:sp>
        <p:nvSpPr>
          <p:cNvPr id="3" name="Platshållare för datum 2">
            <a:extLst>
              <a:ext uri="{FF2B5EF4-FFF2-40B4-BE49-F238E27FC236}">
                <a16:creationId xmlns:a16="http://schemas.microsoft.com/office/drawing/2014/main" id="{86BEB3C1-FB9B-7386-E6B0-DEBCEF78AFFC}"/>
              </a:ext>
            </a:extLst>
          </p:cNvPr>
          <p:cNvSpPr>
            <a:spLocks noGrp="1"/>
          </p:cNvSpPr>
          <p:nvPr>
            <p:ph type="dt" sz="half" idx="10"/>
          </p:nvPr>
        </p:nvSpPr>
        <p:spPr/>
        <p:txBody>
          <a:bodyPr/>
          <a:lstStyle/>
          <a:p>
            <a:fld id="{F1AE9DF4-4855-4AF6-9D3F-64333BD37423}" type="datetime1">
              <a:rPr lang="sv-SE" smtClean="0"/>
              <a:pPr/>
              <a:t>2023-10-19</a:t>
            </a:fld>
            <a:endParaRPr lang="sv-SE" dirty="0"/>
          </a:p>
        </p:txBody>
      </p:sp>
      <p:sp>
        <p:nvSpPr>
          <p:cNvPr id="4" name="Platshållare för sidfot 3">
            <a:extLst>
              <a:ext uri="{FF2B5EF4-FFF2-40B4-BE49-F238E27FC236}">
                <a16:creationId xmlns:a16="http://schemas.microsoft.com/office/drawing/2014/main" id="{5A4184E3-6033-6CEE-D006-CA00C3C6E3CF}"/>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760BB36C-944D-7CEE-76B5-9DD444E5401C}"/>
              </a:ext>
            </a:extLst>
          </p:cNvPr>
          <p:cNvSpPr>
            <a:spLocks noGrp="1"/>
          </p:cNvSpPr>
          <p:nvPr>
            <p:ph type="sldNum" sz="quarter" idx="12"/>
          </p:nvPr>
        </p:nvSpPr>
        <p:spPr/>
        <p:txBody>
          <a:bodyPr/>
          <a:lstStyle/>
          <a:p>
            <a:fld id="{AE086683-F536-42AB-ABBC-F4803DFE8DBC}" type="slidenum">
              <a:rPr lang="sv-SE" smtClean="0"/>
              <a:pPr/>
              <a:t>2</a:t>
            </a:fld>
            <a:endParaRPr lang="sv-SE" dirty="0"/>
          </a:p>
        </p:txBody>
      </p:sp>
      <p:sp>
        <p:nvSpPr>
          <p:cNvPr id="46" name="Platshållare för text 45">
            <a:extLst>
              <a:ext uri="{FF2B5EF4-FFF2-40B4-BE49-F238E27FC236}">
                <a16:creationId xmlns:a16="http://schemas.microsoft.com/office/drawing/2014/main" id="{6B25E521-1208-EE09-62B9-D67D80C0FF75}"/>
              </a:ext>
            </a:extLst>
          </p:cNvPr>
          <p:cNvSpPr>
            <a:spLocks noGrp="1"/>
          </p:cNvSpPr>
          <p:nvPr>
            <p:ph type="body" sz="quarter" idx="27"/>
          </p:nvPr>
        </p:nvSpPr>
        <p:spPr>
          <a:xfrm>
            <a:off x="9647385" y="4763662"/>
            <a:ext cx="2040714" cy="309309"/>
          </a:xfrm>
        </p:spPr>
        <p:txBody>
          <a:bodyPr/>
          <a:lstStyle/>
          <a:p>
            <a:endParaRPr lang="sv-SE" dirty="0"/>
          </a:p>
        </p:txBody>
      </p:sp>
      <p:sp>
        <p:nvSpPr>
          <p:cNvPr id="47" name="Platshållare för text 46">
            <a:extLst>
              <a:ext uri="{FF2B5EF4-FFF2-40B4-BE49-F238E27FC236}">
                <a16:creationId xmlns:a16="http://schemas.microsoft.com/office/drawing/2014/main" id="{660F24F4-CC33-5673-B583-940100E9B89A}"/>
              </a:ext>
            </a:extLst>
          </p:cNvPr>
          <p:cNvSpPr>
            <a:spLocks noGrp="1"/>
          </p:cNvSpPr>
          <p:nvPr>
            <p:ph type="body" sz="quarter" idx="28"/>
          </p:nvPr>
        </p:nvSpPr>
        <p:spPr>
          <a:xfrm>
            <a:off x="9647385" y="5087876"/>
            <a:ext cx="2040714" cy="752627"/>
          </a:xfrm>
        </p:spPr>
        <p:txBody>
          <a:bodyPr/>
          <a:lstStyle/>
          <a:p>
            <a:r>
              <a:rPr lang="sv-SE" dirty="0"/>
              <a:t>6 månader </a:t>
            </a:r>
          </a:p>
          <a:p>
            <a:r>
              <a:rPr lang="sv-SE" dirty="0"/>
              <a:t>18 månader</a:t>
            </a:r>
          </a:p>
          <a:p>
            <a:r>
              <a:rPr lang="sv-SE" dirty="0"/>
              <a:t> Därefter uppföljning var 12:e månad.</a:t>
            </a:r>
          </a:p>
        </p:txBody>
      </p:sp>
      <p:sp>
        <p:nvSpPr>
          <p:cNvPr id="42" name="Platshållare för text 41">
            <a:extLst>
              <a:ext uri="{FF2B5EF4-FFF2-40B4-BE49-F238E27FC236}">
                <a16:creationId xmlns:a16="http://schemas.microsoft.com/office/drawing/2014/main" id="{D1461E7E-FAA0-CE88-1ECE-D39974A6787C}"/>
              </a:ext>
            </a:extLst>
          </p:cNvPr>
          <p:cNvSpPr>
            <a:spLocks noGrp="1"/>
          </p:cNvSpPr>
          <p:nvPr>
            <p:ph type="body" sz="quarter" idx="23"/>
          </p:nvPr>
        </p:nvSpPr>
        <p:spPr/>
        <p:txBody>
          <a:bodyPr/>
          <a:lstStyle/>
          <a:p>
            <a:endParaRPr lang="sv-SE"/>
          </a:p>
        </p:txBody>
      </p:sp>
      <p:sp>
        <p:nvSpPr>
          <p:cNvPr id="43" name="Platshållare för text 42">
            <a:extLst>
              <a:ext uri="{FF2B5EF4-FFF2-40B4-BE49-F238E27FC236}">
                <a16:creationId xmlns:a16="http://schemas.microsoft.com/office/drawing/2014/main" id="{027A12AB-EC6F-9E75-6E8C-96C22038362A}"/>
              </a:ext>
            </a:extLst>
          </p:cNvPr>
          <p:cNvSpPr>
            <a:spLocks noGrp="1"/>
          </p:cNvSpPr>
          <p:nvPr>
            <p:ph type="body" sz="quarter" idx="24"/>
          </p:nvPr>
        </p:nvSpPr>
        <p:spPr/>
        <p:txBody>
          <a:bodyPr>
            <a:normAutofit lnSpcReduction="10000"/>
          </a:bodyPr>
          <a:lstStyle/>
          <a:p>
            <a:pPr marL="0" indent="0">
              <a:buNone/>
            </a:pPr>
            <a:r>
              <a:rPr lang="sv-SE" dirty="0"/>
              <a:t>Avtalet består av fem olika anbudsområden</a:t>
            </a:r>
          </a:p>
          <a:p>
            <a:endParaRPr lang="sv-SE" dirty="0"/>
          </a:p>
          <a:p>
            <a:r>
              <a:rPr lang="sv-SE" dirty="0"/>
              <a:t>Frystorkade livsmedel</a:t>
            </a:r>
          </a:p>
          <a:p>
            <a:r>
              <a:rPr lang="sv-SE" dirty="0"/>
              <a:t>Mjukkonserver</a:t>
            </a:r>
          </a:p>
          <a:p>
            <a:r>
              <a:rPr lang="sv-SE" dirty="0"/>
              <a:t>Komplett måltid för storkök</a:t>
            </a:r>
          </a:p>
          <a:p>
            <a:r>
              <a:rPr lang="sv-SE" dirty="0"/>
              <a:t>Heldagsportion</a:t>
            </a:r>
          </a:p>
          <a:p>
            <a:r>
              <a:rPr lang="sv-SE" dirty="0"/>
              <a:t>Övriga livsmedel</a:t>
            </a:r>
          </a:p>
          <a:p>
            <a:endParaRPr lang="sv-SE" dirty="0"/>
          </a:p>
          <a:p>
            <a:pPr marL="0" indent="0">
              <a:buNone/>
            </a:pPr>
            <a:r>
              <a:rPr lang="sv-SE" b="0" i="0" dirty="0">
                <a:solidFill>
                  <a:srgbClr val="000000"/>
                </a:solidFill>
                <a:effectLst/>
                <a:latin typeface="config"/>
              </a:rPr>
              <a:t>Utöver dessa områden finns även ett optionssortiment med ytterligare livsmedel och varor för krisberedskap. </a:t>
            </a:r>
            <a:endParaRPr lang="sv-SE" dirty="0"/>
          </a:p>
        </p:txBody>
      </p:sp>
      <p:sp>
        <p:nvSpPr>
          <p:cNvPr id="34" name="Platshållare för text 33">
            <a:extLst>
              <a:ext uri="{FF2B5EF4-FFF2-40B4-BE49-F238E27FC236}">
                <a16:creationId xmlns:a16="http://schemas.microsoft.com/office/drawing/2014/main" id="{90570884-4F69-BEA7-089B-ED20D9AB44BA}"/>
              </a:ext>
            </a:extLst>
          </p:cNvPr>
          <p:cNvSpPr>
            <a:spLocks noGrp="1"/>
          </p:cNvSpPr>
          <p:nvPr>
            <p:ph type="body" sz="quarter" idx="15"/>
          </p:nvPr>
        </p:nvSpPr>
        <p:spPr/>
        <p:txBody>
          <a:bodyPr/>
          <a:lstStyle/>
          <a:p>
            <a:endParaRPr lang="sv-SE"/>
          </a:p>
        </p:txBody>
      </p:sp>
      <p:sp>
        <p:nvSpPr>
          <p:cNvPr id="35" name="Platshållare för text 34">
            <a:extLst>
              <a:ext uri="{FF2B5EF4-FFF2-40B4-BE49-F238E27FC236}">
                <a16:creationId xmlns:a16="http://schemas.microsoft.com/office/drawing/2014/main" id="{56202E72-B5EB-D92A-059F-9EEBCF6798EB}"/>
              </a:ext>
            </a:extLst>
          </p:cNvPr>
          <p:cNvSpPr>
            <a:spLocks noGrp="1"/>
          </p:cNvSpPr>
          <p:nvPr>
            <p:ph type="body" sz="quarter" idx="16"/>
          </p:nvPr>
        </p:nvSpPr>
        <p:spPr/>
        <p:txBody>
          <a:bodyPr>
            <a:normAutofit lnSpcReduction="10000"/>
          </a:bodyPr>
          <a:lstStyle/>
          <a:p>
            <a:r>
              <a:rPr lang="sv-SE" sz="1000" b="1" dirty="0"/>
              <a:t>2023-09-01 - 2027-08-31</a:t>
            </a:r>
          </a:p>
          <a:p>
            <a:r>
              <a:rPr lang="sv-SE" sz="900" dirty="0"/>
              <a:t>Möjlighet för Adda Inköpscentral att säga upp avtalet efter 18 månader med 6 månaders uppsägningstid.</a:t>
            </a:r>
          </a:p>
        </p:txBody>
      </p:sp>
      <p:sp>
        <p:nvSpPr>
          <p:cNvPr id="36" name="Platshållare för text 35">
            <a:extLst>
              <a:ext uri="{FF2B5EF4-FFF2-40B4-BE49-F238E27FC236}">
                <a16:creationId xmlns:a16="http://schemas.microsoft.com/office/drawing/2014/main" id="{238BE21F-B501-2234-4C81-96D48DC9D51F}"/>
              </a:ext>
            </a:extLst>
          </p:cNvPr>
          <p:cNvSpPr>
            <a:spLocks noGrp="1"/>
          </p:cNvSpPr>
          <p:nvPr>
            <p:ph type="body" sz="quarter" idx="17"/>
          </p:nvPr>
        </p:nvSpPr>
        <p:spPr/>
        <p:txBody>
          <a:bodyPr/>
          <a:lstStyle/>
          <a:p>
            <a:endParaRPr lang="sv-SE" dirty="0"/>
          </a:p>
        </p:txBody>
      </p:sp>
      <p:sp>
        <p:nvSpPr>
          <p:cNvPr id="37" name="Platshållare för text 36">
            <a:extLst>
              <a:ext uri="{FF2B5EF4-FFF2-40B4-BE49-F238E27FC236}">
                <a16:creationId xmlns:a16="http://schemas.microsoft.com/office/drawing/2014/main" id="{57851C1A-5AEA-F58B-2270-7BE3D45FE607}"/>
              </a:ext>
            </a:extLst>
          </p:cNvPr>
          <p:cNvSpPr>
            <a:spLocks noGrp="1"/>
          </p:cNvSpPr>
          <p:nvPr>
            <p:ph type="body" sz="quarter" idx="18"/>
          </p:nvPr>
        </p:nvSpPr>
        <p:spPr>
          <a:xfrm>
            <a:off x="7505522" y="1837817"/>
            <a:ext cx="2040714" cy="2145848"/>
          </a:xfrm>
        </p:spPr>
        <p:txBody>
          <a:bodyPr>
            <a:normAutofit fontScale="92500" lnSpcReduction="10000"/>
          </a:bodyPr>
          <a:lstStyle/>
          <a:p>
            <a:r>
              <a:rPr lang="sv-SE" b="0" i="0" dirty="0">
                <a:solidFill>
                  <a:srgbClr val="000000"/>
                </a:solidFill>
                <a:effectLst/>
                <a:latin typeface="config"/>
              </a:rPr>
              <a:t>Genom rangordning vilket innebär att avrop sker från den leverantör som är rangordnad 1:a för aktuellt varuområde.  Om inte leverantör som är rangordnad 1:a har varan sker avropet från  leverantör nummer 2. Under vissa förutsättningar kan avsteg göras och UM kan avropa direkt från leverantör nr 2.</a:t>
            </a:r>
            <a:br>
              <a:rPr lang="sv-SE" b="0" i="0" dirty="0">
                <a:solidFill>
                  <a:srgbClr val="000000"/>
                </a:solidFill>
                <a:effectLst/>
                <a:latin typeface="config"/>
              </a:rPr>
            </a:br>
            <a:endParaRPr lang="sv-SE" b="0" i="0" dirty="0">
              <a:solidFill>
                <a:srgbClr val="000000"/>
              </a:solidFill>
              <a:effectLst/>
              <a:latin typeface="config"/>
            </a:endParaRPr>
          </a:p>
          <a:p>
            <a:r>
              <a:rPr lang="sv-SE" b="0" i="0" dirty="0">
                <a:solidFill>
                  <a:srgbClr val="000000"/>
                </a:solidFill>
                <a:effectLst/>
                <a:latin typeface="config"/>
              </a:rPr>
              <a:t>Förnyad konkurrensutsättning kan komma att ske under vissa förutsättningar. </a:t>
            </a:r>
            <a:endParaRPr lang="sv-SE" dirty="0"/>
          </a:p>
        </p:txBody>
      </p:sp>
      <p:sp>
        <p:nvSpPr>
          <p:cNvPr id="38" name="Platshållare för text 37">
            <a:extLst>
              <a:ext uri="{FF2B5EF4-FFF2-40B4-BE49-F238E27FC236}">
                <a16:creationId xmlns:a16="http://schemas.microsoft.com/office/drawing/2014/main" id="{91FD3B60-FFCB-FA0E-6E7B-0D0FEE6CF4DD}"/>
              </a:ext>
            </a:extLst>
          </p:cNvPr>
          <p:cNvSpPr>
            <a:spLocks noGrp="1"/>
          </p:cNvSpPr>
          <p:nvPr>
            <p:ph type="body" sz="quarter" idx="19"/>
          </p:nvPr>
        </p:nvSpPr>
        <p:spPr>
          <a:xfrm>
            <a:off x="7505521" y="3983665"/>
            <a:ext cx="2040711" cy="288372"/>
          </a:xfrm>
        </p:spPr>
        <p:txBody>
          <a:bodyPr/>
          <a:lstStyle/>
          <a:p>
            <a:endParaRPr lang="sv-SE" dirty="0"/>
          </a:p>
        </p:txBody>
      </p:sp>
      <p:sp>
        <p:nvSpPr>
          <p:cNvPr id="39" name="Platshållare för text 38">
            <a:extLst>
              <a:ext uri="{FF2B5EF4-FFF2-40B4-BE49-F238E27FC236}">
                <a16:creationId xmlns:a16="http://schemas.microsoft.com/office/drawing/2014/main" id="{C58786EF-1D36-E020-C7C6-D940B8B49B47}"/>
              </a:ext>
            </a:extLst>
          </p:cNvPr>
          <p:cNvSpPr>
            <a:spLocks noGrp="1"/>
          </p:cNvSpPr>
          <p:nvPr>
            <p:ph type="body" sz="quarter" idx="20"/>
          </p:nvPr>
        </p:nvSpPr>
        <p:spPr>
          <a:xfrm>
            <a:off x="7505522" y="4222215"/>
            <a:ext cx="2040714" cy="915930"/>
          </a:xfrm>
        </p:spPr>
        <p:txBody>
          <a:bodyPr/>
          <a:lstStyle/>
          <a:p>
            <a:r>
              <a:rPr lang="sv-SE" dirty="0"/>
              <a:t>Compass Group AB</a:t>
            </a:r>
          </a:p>
          <a:p>
            <a:r>
              <a:rPr lang="sv-SE" dirty="0" err="1"/>
              <a:t>OutMeals</a:t>
            </a:r>
            <a:r>
              <a:rPr lang="sv-SE" dirty="0"/>
              <a:t> AB</a:t>
            </a:r>
          </a:p>
        </p:txBody>
      </p:sp>
      <p:sp>
        <p:nvSpPr>
          <p:cNvPr id="40" name="Platshållare för text 39">
            <a:extLst>
              <a:ext uri="{FF2B5EF4-FFF2-40B4-BE49-F238E27FC236}">
                <a16:creationId xmlns:a16="http://schemas.microsoft.com/office/drawing/2014/main" id="{A7878D0C-D4F4-4E0A-526C-7D501F57E3F8}"/>
              </a:ext>
            </a:extLst>
          </p:cNvPr>
          <p:cNvSpPr>
            <a:spLocks noGrp="1"/>
          </p:cNvSpPr>
          <p:nvPr>
            <p:ph type="body" sz="quarter" idx="21"/>
          </p:nvPr>
        </p:nvSpPr>
        <p:spPr/>
        <p:txBody>
          <a:bodyPr/>
          <a:lstStyle/>
          <a:p>
            <a:endParaRPr lang="sv-SE" dirty="0"/>
          </a:p>
        </p:txBody>
      </p:sp>
      <p:sp>
        <p:nvSpPr>
          <p:cNvPr id="41" name="Platshållare för text 40">
            <a:extLst>
              <a:ext uri="{FF2B5EF4-FFF2-40B4-BE49-F238E27FC236}">
                <a16:creationId xmlns:a16="http://schemas.microsoft.com/office/drawing/2014/main" id="{A4EB381B-10CA-CC45-41BE-80980AA9F396}"/>
              </a:ext>
            </a:extLst>
          </p:cNvPr>
          <p:cNvSpPr>
            <a:spLocks noGrp="1"/>
          </p:cNvSpPr>
          <p:nvPr>
            <p:ph type="body" sz="quarter" idx="22"/>
          </p:nvPr>
        </p:nvSpPr>
        <p:spPr/>
        <p:txBody>
          <a:bodyPr>
            <a:normAutofit fontScale="92500" lnSpcReduction="20000"/>
          </a:bodyPr>
          <a:lstStyle/>
          <a:p>
            <a:r>
              <a:rPr lang="sv-SE" dirty="0"/>
              <a:t>Sortiment med fast pris </a:t>
            </a:r>
          </a:p>
          <a:p>
            <a:r>
              <a:rPr lang="sv-SE" dirty="0"/>
              <a:t> Rabattsats för större volymer</a:t>
            </a:r>
          </a:p>
          <a:p>
            <a:r>
              <a:rPr lang="sv-SE" dirty="0"/>
              <a:t>Möjlighet till förnyad konkurrensutsättning.</a:t>
            </a:r>
          </a:p>
        </p:txBody>
      </p:sp>
      <p:sp>
        <p:nvSpPr>
          <p:cNvPr id="44" name="Platshållare för text 43">
            <a:extLst>
              <a:ext uri="{FF2B5EF4-FFF2-40B4-BE49-F238E27FC236}">
                <a16:creationId xmlns:a16="http://schemas.microsoft.com/office/drawing/2014/main" id="{8F533983-F687-94DD-185C-9E4F2B7D2AD8}"/>
              </a:ext>
            </a:extLst>
          </p:cNvPr>
          <p:cNvSpPr>
            <a:spLocks noGrp="1"/>
          </p:cNvSpPr>
          <p:nvPr>
            <p:ph type="body" sz="quarter" idx="25"/>
          </p:nvPr>
        </p:nvSpPr>
        <p:spPr/>
        <p:txBody>
          <a:bodyPr/>
          <a:lstStyle/>
          <a:p>
            <a:endParaRPr lang="sv-SE"/>
          </a:p>
        </p:txBody>
      </p:sp>
      <p:sp>
        <p:nvSpPr>
          <p:cNvPr id="45" name="Platshållare för text 44">
            <a:extLst>
              <a:ext uri="{FF2B5EF4-FFF2-40B4-BE49-F238E27FC236}">
                <a16:creationId xmlns:a16="http://schemas.microsoft.com/office/drawing/2014/main" id="{7D73DBC4-874E-5D6E-9BBC-B35909497BF6}"/>
              </a:ext>
            </a:extLst>
          </p:cNvPr>
          <p:cNvSpPr>
            <a:spLocks noGrp="1"/>
          </p:cNvSpPr>
          <p:nvPr>
            <p:ph type="body" sz="quarter" idx="26"/>
          </p:nvPr>
        </p:nvSpPr>
        <p:spPr>
          <a:xfrm>
            <a:off x="9704093" y="3169509"/>
            <a:ext cx="2040714" cy="1579248"/>
          </a:xfrm>
        </p:spPr>
        <p:txBody>
          <a:bodyPr>
            <a:normAutofit fontScale="25000" lnSpcReduction="20000"/>
          </a:bodyPr>
          <a:lstStyle/>
          <a:p>
            <a:r>
              <a:rPr lang="sv-SE" sz="3200" dirty="0">
                <a:solidFill>
                  <a:srgbClr val="000000"/>
                </a:solidFill>
                <a:latin typeface="config"/>
              </a:rPr>
              <a:t>Olika leveranstid beroende på vara, om den finns på  lager eller inte. Vissa  varor levereras inom 30 dagar, andra efter 30 dagar med upptill 6 månader som leveranstid.</a:t>
            </a:r>
          </a:p>
          <a:p>
            <a:pPr algn="l"/>
            <a:endParaRPr lang="sv-SE" sz="3200" dirty="0">
              <a:solidFill>
                <a:srgbClr val="000000"/>
              </a:solidFill>
              <a:latin typeface="config"/>
            </a:endParaRPr>
          </a:p>
          <a:p>
            <a:pPr algn="l"/>
            <a:r>
              <a:rPr lang="sv-SE" sz="3200" dirty="0">
                <a:solidFill>
                  <a:srgbClr val="000000"/>
                </a:solidFill>
                <a:latin typeface="config"/>
              </a:rPr>
              <a:t> Leverans av större kvantiteter bör kunna ske enligt leveransplan initierat både av leverantör och beställare för att möjliggöra effektiv hantering och fördelning av orderkvantitet </a:t>
            </a:r>
            <a:r>
              <a:rPr lang="sv-SE" sz="3600" dirty="0">
                <a:solidFill>
                  <a:srgbClr val="000000"/>
                </a:solidFill>
                <a:latin typeface="config"/>
              </a:rPr>
              <a:t>till olika beställare. </a:t>
            </a:r>
            <a:br>
              <a:rPr lang="sv-SE" sz="3600" dirty="0">
                <a:solidFill>
                  <a:srgbClr val="000000"/>
                </a:solidFill>
                <a:latin typeface="config"/>
              </a:rPr>
            </a:br>
            <a:endParaRPr lang="sv-SE" sz="4000" dirty="0">
              <a:solidFill>
                <a:srgbClr val="000000"/>
              </a:solidFill>
              <a:latin typeface="config"/>
            </a:endParaRPr>
          </a:p>
          <a:p>
            <a:pPr algn="l"/>
            <a:r>
              <a:rPr lang="sv-SE" sz="3200" dirty="0">
                <a:solidFill>
                  <a:srgbClr val="000000"/>
                </a:solidFill>
                <a:latin typeface="config"/>
              </a:rPr>
              <a:t>Leveranstiden bör inte överstiga sex månader från sista beställningsdag inom beställningsintervallet.</a:t>
            </a:r>
          </a:p>
          <a:p>
            <a:pPr algn="l"/>
            <a:endParaRPr lang="sv-SE" sz="4800" dirty="0">
              <a:solidFill>
                <a:srgbClr val="000000"/>
              </a:solidFill>
              <a:latin typeface="config"/>
            </a:endParaRPr>
          </a:p>
          <a:p>
            <a:endParaRPr lang="sv-SE" dirty="0"/>
          </a:p>
        </p:txBody>
      </p:sp>
      <p:cxnSp>
        <p:nvCxnSpPr>
          <p:cNvPr id="7" name="Rak koppling 6">
            <a:extLst>
              <a:ext uri="{FF2B5EF4-FFF2-40B4-BE49-F238E27FC236}">
                <a16:creationId xmlns:a16="http://schemas.microsoft.com/office/drawing/2014/main" id="{818D6427-96B4-6F5C-9C46-DD3401E9138D}"/>
              </a:ext>
            </a:extLst>
          </p:cNvPr>
          <p:cNvCxnSpPr>
            <a:cxnSpLocks/>
          </p:cNvCxnSpPr>
          <p:nvPr/>
        </p:nvCxnSpPr>
        <p:spPr>
          <a:xfrm flipV="1">
            <a:off x="7320298" y="423863"/>
            <a:ext cx="0" cy="5771777"/>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aphicFrame>
        <p:nvGraphicFramePr>
          <p:cNvPr id="50" name="Platshållare för SmartArt 49">
            <a:extLst>
              <a:ext uri="{FF2B5EF4-FFF2-40B4-BE49-F238E27FC236}">
                <a16:creationId xmlns:a16="http://schemas.microsoft.com/office/drawing/2014/main" id="{811850F9-34B4-D750-B052-6B5BA129EDC9}"/>
              </a:ext>
            </a:extLst>
          </p:cNvPr>
          <p:cNvGraphicFramePr>
            <a:graphicFrameLocks noGrp="1"/>
          </p:cNvGraphicFramePr>
          <p:nvPr>
            <p:ph type="dgm" sz="quarter" idx="41"/>
            <p:extLst>
              <p:ext uri="{D42A27DB-BD31-4B8C-83A1-F6EECF244321}">
                <p14:modId xmlns:p14="http://schemas.microsoft.com/office/powerpoint/2010/main" val="3021976144"/>
              </p:ext>
            </p:extLst>
          </p:nvPr>
        </p:nvGraphicFramePr>
        <p:xfrm>
          <a:off x="430213" y="1433658"/>
          <a:ext cx="6700837" cy="47496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 name="Platshållare för bild 1">
            <a:extLst>
              <a:ext uri="{FF2B5EF4-FFF2-40B4-BE49-F238E27FC236}">
                <a16:creationId xmlns:a16="http://schemas.microsoft.com/office/drawing/2014/main" id="{760A4CEC-0F44-A42B-F673-85AEA4CF818C}"/>
              </a:ext>
            </a:extLst>
          </p:cNvPr>
          <p:cNvPicPr>
            <a:picLocks noGrp="1" noChangeAspect="1"/>
          </p:cNvPicPr>
          <p:nvPr>
            <p:ph type="pic" sz="quarter" idx="40"/>
          </p:nvPr>
        </p:nvPicPr>
        <p:blipFill>
          <a:blip r:embed="rId8">
            <a:extLst>
              <a:ext uri="{96DAC541-7B7A-43D3-8B79-37D633B846F1}">
                <asvg:svgBlip xmlns:asvg="http://schemas.microsoft.com/office/drawing/2016/SVG/main" r:embed="rId9"/>
              </a:ext>
            </a:extLst>
          </a:blip>
          <a:srcRect l="88" r="88"/>
          <a:stretch>
            <a:fillRect/>
          </a:stretch>
        </p:blipFill>
        <p:spPr>
          <a:xfrm>
            <a:off x="576263" y="428625"/>
            <a:ext cx="898525" cy="900113"/>
          </a:xfrm>
          <a:prstGeom prst="rect">
            <a:avLst/>
          </a:prstGeom>
        </p:spPr>
      </p:pic>
    </p:spTree>
    <p:extLst>
      <p:ext uri="{BB962C8B-B14F-4D97-AF65-F5344CB8AC3E}">
        <p14:creationId xmlns:p14="http://schemas.microsoft.com/office/powerpoint/2010/main" val="930189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98C4BFFA-5C9C-45B9-8DA4-C2C0EA70D2B2}"/>
              </a:ext>
            </a:extLst>
          </p:cNvPr>
          <p:cNvSpPr>
            <a:spLocks noGrp="1"/>
          </p:cNvSpPr>
          <p:nvPr>
            <p:ph type="body" sz="quarter" idx="15"/>
          </p:nvPr>
        </p:nvSpPr>
        <p:spPr>
          <a:xfrm>
            <a:off x="435775" y="1450406"/>
            <a:ext cx="4680000" cy="309309"/>
          </a:xfrm>
        </p:spPr>
        <p:txBody>
          <a:bodyPr/>
          <a:lstStyle/>
          <a:p>
            <a:r>
              <a:rPr lang="sv-SE" dirty="0"/>
              <a:t>Omfattning</a:t>
            </a:r>
          </a:p>
        </p:txBody>
      </p:sp>
      <p:sp>
        <p:nvSpPr>
          <p:cNvPr id="8" name="Platshållare för text 7">
            <a:extLst>
              <a:ext uri="{FF2B5EF4-FFF2-40B4-BE49-F238E27FC236}">
                <a16:creationId xmlns:a16="http://schemas.microsoft.com/office/drawing/2014/main" id="{1D0B2195-1754-4B54-8F0E-D28F6BD9FCBE}"/>
              </a:ext>
            </a:extLst>
          </p:cNvPr>
          <p:cNvSpPr>
            <a:spLocks noGrp="1"/>
          </p:cNvSpPr>
          <p:nvPr>
            <p:ph type="body" sz="quarter" idx="16"/>
          </p:nvPr>
        </p:nvSpPr>
        <p:spPr/>
        <p:txBody>
          <a:bodyPr/>
          <a:lstStyle/>
          <a:p>
            <a:r>
              <a:rPr lang="sv-SE" b="0" i="0" dirty="0">
                <a:solidFill>
                  <a:srgbClr val="000000"/>
                </a:solidFill>
                <a:effectLst/>
                <a:latin typeface="config"/>
              </a:rPr>
              <a:t>Ramavtalet riktar sig till organisationer som behöver ett beredskapslager av livsmedel inför krissituationer. Fokus har legat på att sortimentet ska passa enskilda individer, men även större och mindre grupper samt storkök.</a:t>
            </a:r>
            <a:endParaRPr lang="sv-SE" dirty="0"/>
          </a:p>
          <a:p>
            <a:endParaRPr lang="sv-SE" dirty="0"/>
          </a:p>
          <a:p>
            <a:r>
              <a:rPr lang="sv-SE" dirty="0"/>
              <a:t>Upphandlingen har genomförts för att underlätta upphandlande myndigheters anskaffning av livsmedel för krisberedskap. </a:t>
            </a:r>
            <a:r>
              <a:rPr lang="sv-SE" b="0" i="0" dirty="0">
                <a:solidFill>
                  <a:srgbClr val="000000"/>
                </a:solidFill>
                <a:effectLst/>
                <a:latin typeface="config"/>
              </a:rPr>
              <a:t>Syftet är att vara ett stöd till måltidsverksamheter i deras arbete för att stärka sin krisberedskap, genom att spara tid och resurser.</a:t>
            </a:r>
            <a:endParaRPr lang="sv-SE" dirty="0"/>
          </a:p>
          <a:p>
            <a:endParaRPr lang="sv-SE" dirty="0"/>
          </a:p>
          <a:p>
            <a:r>
              <a:rPr lang="sv-SE" dirty="0"/>
              <a:t>För detta avtal har även statliga verksamheter och privata verksamheter som t ex friskolor kunnat anmäla sitt intresse för att bli avropsberättigade.</a:t>
            </a:r>
          </a:p>
        </p:txBody>
      </p:sp>
      <p:sp>
        <p:nvSpPr>
          <p:cNvPr id="9" name="Platshållare för text 8">
            <a:extLst>
              <a:ext uri="{FF2B5EF4-FFF2-40B4-BE49-F238E27FC236}">
                <a16:creationId xmlns:a16="http://schemas.microsoft.com/office/drawing/2014/main" id="{5C6A81D6-25BC-498B-9656-0E853C9E8594}"/>
              </a:ext>
            </a:extLst>
          </p:cNvPr>
          <p:cNvSpPr>
            <a:spLocks noGrp="1"/>
          </p:cNvSpPr>
          <p:nvPr>
            <p:ph type="body" sz="quarter" idx="20"/>
          </p:nvPr>
        </p:nvSpPr>
        <p:spPr/>
        <p:txBody>
          <a:bodyPr/>
          <a:lstStyle/>
          <a:p>
            <a:pPr marL="171450" indent="-171450">
              <a:buFont typeface="Arial" panose="020B0604020202020204" pitchFamily="34" charset="0"/>
              <a:buChar char="•"/>
            </a:pPr>
            <a:r>
              <a:rPr lang="sv-SE" dirty="0"/>
              <a:t> Ekonomisk, social och miljö under avtalstiden.</a:t>
            </a:r>
          </a:p>
        </p:txBody>
      </p:sp>
      <p:sp>
        <p:nvSpPr>
          <p:cNvPr id="33" name="Platshållare för text 32">
            <a:extLst>
              <a:ext uri="{FF2B5EF4-FFF2-40B4-BE49-F238E27FC236}">
                <a16:creationId xmlns:a16="http://schemas.microsoft.com/office/drawing/2014/main" id="{34D21C94-6C90-4283-A6FD-413B41F62A2D}"/>
              </a:ext>
            </a:extLst>
          </p:cNvPr>
          <p:cNvSpPr>
            <a:spLocks noGrp="1"/>
          </p:cNvSpPr>
          <p:nvPr>
            <p:ph type="body" sz="quarter" idx="21"/>
          </p:nvPr>
        </p:nvSpPr>
        <p:spPr>
          <a:xfrm>
            <a:off x="5516223" y="1450406"/>
            <a:ext cx="4680000" cy="309309"/>
          </a:xfrm>
        </p:spPr>
        <p:txBody>
          <a:bodyPr/>
          <a:lstStyle/>
          <a:p>
            <a:r>
              <a:rPr lang="sv-SE" dirty="0"/>
              <a:t>Fördjupning</a:t>
            </a:r>
          </a:p>
        </p:txBody>
      </p:sp>
      <p:sp>
        <p:nvSpPr>
          <p:cNvPr id="10" name="Platshållare för text 9">
            <a:extLst>
              <a:ext uri="{FF2B5EF4-FFF2-40B4-BE49-F238E27FC236}">
                <a16:creationId xmlns:a16="http://schemas.microsoft.com/office/drawing/2014/main" id="{220CF050-7E44-4DEB-9D11-81BACEB557CE}"/>
              </a:ext>
            </a:extLst>
          </p:cNvPr>
          <p:cNvSpPr>
            <a:spLocks noGrp="1"/>
          </p:cNvSpPr>
          <p:nvPr>
            <p:ph type="body" sz="quarter" idx="22"/>
          </p:nvPr>
        </p:nvSpPr>
        <p:spPr/>
        <p:txBody>
          <a:bodyPr>
            <a:normAutofit fontScale="92500" lnSpcReduction="10000"/>
          </a:bodyPr>
          <a:lstStyle/>
          <a:p>
            <a:pPr marL="0" indent="0">
              <a:buNone/>
            </a:pPr>
            <a:endParaRPr lang="sv-SE" dirty="0"/>
          </a:p>
          <a:p>
            <a:pPr marL="171450" indent="-171450">
              <a:buFont typeface="Arial" panose="020B0604020202020204" pitchFamily="34" charset="0"/>
              <a:buChar char="•"/>
            </a:pPr>
            <a:r>
              <a:rPr lang="sv-SE" dirty="0"/>
              <a:t>Inför leverans kan smakprover beställas. Detta görs för att så lång som möjligt säkerställa att de varor som ska beställas uppfyller de krav som finns på smak och konsistens. Ramavtalsleverantör har rätt att begära att beställare ska utföra tester och kontroller av varor innan slutlig beställning sker.</a:t>
            </a:r>
          </a:p>
          <a:p>
            <a:endParaRPr lang="sv-SE" dirty="0"/>
          </a:p>
          <a:p>
            <a:pPr marL="171450" indent="-171450">
              <a:buFont typeface="Arial" panose="020B0604020202020204" pitchFamily="34" charset="0"/>
              <a:buChar char="•"/>
            </a:pPr>
            <a:r>
              <a:rPr lang="sv-SE" dirty="0"/>
              <a:t>Begäran om provning och möjlighet att godkänna vara innan kan ställas både av beställare och ramavtalsleverantör för att minska risken för att levererad vara inte uppfyller krav på kvalitet.</a:t>
            </a:r>
          </a:p>
          <a:p>
            <a:endParaRPr lang="sv-SE" dirty="0"/>
          </a:p>
          <a:p>
            <a:pPr marL="171450" indent="-171450">
              <a:buFont typeface="Arial" panose="020B0604020202020204" pitchFamily="34" charset="0"/>
              <a:buChar char="•"/>
            </a:pPr>
            <a:r>
              <a:rPr lang="sv-SE" dirty="0"/>
              <a:t>För smakprover ska angivna priser enligt gällande prislista debiteras. För hantering av beställning av smakprover har leverantören rätt att ta ut en hantering. Hanteringskostnad framgår av respektive leverantörs prislista</a:t>
            </a:r>
          </a:p>
        </p:txBody>
      </p:sp>
      <p:sp>
        <p:nvSpPr>
          <p:cNvPr id="35" name="Platshållare för text 34">
            <a:extLst>
              <a:ext uri="{FF2B5EF4-FFF2-40B4-BE49-F238E27FC236}">
                <a16:creationId xmlns:a16="http://schemas.microsoft.com/office/drawing/2014/main" id="{D16410D6-B1E8-4CC7-BEC1-A549A55557EF}"/>
              </a:ext>
            </a:extLst>
          </p:cNvPr>
          <p:cNvSpPr>
            <a:spLocks noGrp="1"/>
          </p:cNvSpPr>
          <p:nvPr>
            <p:ph type="body" sz="quarter" idx="23"/>
          </p:nvPr>
        </p:nvSpPr>
        <p:spPr>
          <a:xfrm>
            <a:off x="5516223" y="3957050"/>
            <a:ext cx="4680000" cy="309309"/>
          </a:xfrm>
        </p:spPr>
        <p:txBody>
          <a:bodyPr/>
          <a:lstStyle/>
          <a:p>
            <a:r>
              <a:rPr lang="sv-SE" dirty="0"/>
              <a:t>Hållbarhet</a:t>
            </a:r>
          </a:p>
        </p:txBody>
      </p:sp>
      <p:sp>
        <p:nvSpPr>
          <p:cNvPr id="11" name="Platshållare för text 10">
            <a:extLst>
              <a:ext uri="{FF2B5EF4-FFF2-40B4-BE49-F238E27FC236}">
                <a16:creationId xmlns:a16="http://schemas.microsoft.com/office/drawing/2014/main" id="{416F554E-30DE-4C6D-B934-C36B42FDAAC6}"/>
              </a:ext>
            </a:extLst>
          </p:cNvPr>
          <p:cNvSpPr>
            <a:spLocks noGrp="1"/>
          </p:cNvSpPr>
          <p:nvPr>
            <p:ph type="body" sz="quarter" idx="24"/>
          </p:nvPr>
        </p:nvSpPr>
        <p:spPr/>
        <p:txBody>
          <a:bodyPr>
            <a:noAutofit/>
          </a:bodyPr>
          <a:lstStyle/>
          <a:p>
            <a:pPr marL="0" indent="0">
              <a:buNone/>
            </a:pPr>
            <a:r>
              <a:rPr lang="sv-SE" sz="900" dirty="0">
                <a:effectLst/>
                <a:latin typeface="+mj-lt"/>
                <a:ea typeface="Calibri" panose="020F0502020204030204" pitchFamily="34" charset="0"/>
              </a:rPr>
              <a:t>Följande hållbarhetskrav ställs i ramavtalet:</a:t>
            </a:r>
          </a:p>
          <a:p>
            <a:pPr marL="0" indent="0">
              <a:buNone/>
            </a:pPr>
            <a:endParaRPr lang="sv-SE" sz="900" dirty="0">
              <a:latin typeface="+mj-lt"/>
              <a:ea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sv-SE" sz="900" dirty="0">
                <a:effectLst/>
                <a:latin typeface="+mj-lt"/>
                <a:ea typeface="Times New Roman" panose="02020603050405020304" pitchFamily="18" charset="0"/>
                <a:cs typeface="Times New Roman" panose="02020603050405020304" pitchFamily="18" charset="0"/>
              </a:rPr>
              <a:t>Certifierad palmolja i produkterna</a:t>
            </a:r>
            <a:r>
              <a:rPr lang="sv-SE" sz="900" dirty="0">
                <a:latin typeface="+mj-lt"/>
                <a:ea typeface="Times New Roman" panose="02020603050405020304" pitchFamily="18" charset="0"/>
                <a:cs typeface="Times New Roman" panose="02020603050405020304" pitchFamily="18" charset="0"/>
              </a:rPr>
              <a:t>.</a:t>
            </a:r>
          </a:p>
          <a:p>
            <a:pPr marL="171450" indent="-171450">
              <a:buFont typeface="Arial" panose="020B0604020202020204" pitchFamily="34" charset="0"/>
              <a:buChar char="•"/>
            </a:pPr>
            <a:r>
              <a:rPr lang="sv-SE" sz="900" dirty="0">
                <a:effectLst/>
                <a:latin typeface="+mj-lt"/>
                <a:ea typeface="Times New Roman" panose="02020603050405020304" pitchFamily="18" charset="0"/>
                <a:cs typeface="Times New Roman" panose="02020603050405020304" pitchFamily="18" charset="0"/>
              </a:rPr>
              <a:t>Policy kring hållbara leveranskedjor </a:t>
            </a:r>
            <a:endParaRPr lang="sv-SE" sz="900" dirty="0">
              <a:latin typeface="+mj-lt"/>
              <a:ea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sv-SE" sz="900" dirty="0">
                <a:effectLst/>
                <a:latin typeface="+mj-lt"/>
                <a:ea typeface="Times New Roman" panose="02020603050405020304" pitchFamily="18" charset="0"/>
                <a:cs typeface="Times New Roman" panose="02020603050405020304" pitchFamily="18" charset="0"/>
              </a:rPr>
              <a:t>Systematiskt miljöarbete</a:t>
            </a:r>
            <a:endParaRPr lang="sv-SE" sz="900" dirty="0">
              <a:latin typeface="+mj-lt"/>
              <a:ea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sv-SE" sz="900" dirty="0">
                <a:effectLst/>
                <a:latin typeface="+mj-lt"/>
                <a:ea typeface="Times New Roman" panose="02020603050405020304" pitchFamily="18" charset="0"/>
                <a:cs typeface="Times New Roman" panose="02020603050405020304" pitchFamily="18" charset="0"/>
              </a:rPr>
              <a:t>Klimatpolicy för transporter</a:t>
            </a:r>
          </a:p>
          <a:p>
            <a:pPr marL="171450" indent="-171450">
              <a:buFont typeface="Arial" panose="020B0604020202020204" pitchFamily="34" charset="0"/>
              <a:buChar char="•"/>
            </a:pPr>
            <a:r>
              <a:rPr lang="sv-SE" sz="900" dirty="0">
                <a:effectLst/>
                <a:latin typeface="+mj-lt"/>
                <a:ea typeface="Times New Roman" panose="02020603050405020304" pitchFamily="18" charset="0"/>
                <a:cs typeface="Times New Roman" panose="02020603050405020304" pitchFamily="18" charset="0"/>
              </a:rPr>
              <a:t>Krav har ställts på hållbarhetstiden för varor. Vid leveranstillfället minst ha 80 % av utlovad </a:t>
            </a:r>
            <a:br>
              <a:rPr lang="sv-SE" sz="900" dirty="0">
                <a:effectLst/>
                <a:latin typeface="+mj-lt"/>
                <a:ea typeface="Times New Roman" panose="02020603050405020304" pitchFamily="18" charset="0"/>
                <a:cs typeface="Times New Roman" panose="02020603050405020304" pitchFamily="18" charset="0"/>
              </a:rPr>
            </a:br>
            <a:r>
              <a:rPr lang="sv-SE" sz="900" dirty="0">
                <a:effectLst/>
                <a:latin typeface="+mj-lt"/>
                <a:ea typeface="Times New Roman" panose="02020603050405020304" pitchFamily="18" charset="0"/>
                <a:cs typeface="Times New Roman" panose="02020603050405020304" pitchFamily="18" charset="0"/>
              </a:rPr>
              <a:t>hållbarhetstid kvar.</a:t>
            </a:r>
            <a:br>
              <a:rPr lang="sv-SE" sz="900" dirty="0">
                <a:effectLst/>
                <a:latin typeface="+mj-lt"/>
                <a:ea typeface="Times New Roman" panose="02020603050405020304" pitchFamily="18" charset="0"/>
                <a:cs typeface="Times New Roman" panose="02020603050405020304" pitchFamily="18" charset="0"/>
              </a:rPr>
            </a:br>
            <a:endParaRPr lang="sv-SE" sz="900" dirty="0">
              <a:effectLst/>
              <a:latin typeface="+mj-lt"/>
              <a:ea typeface="Calibri" panose="020F0502020204030204" pitchFamily="34" charset="0"/>
              <a:cs typeface="Times New Roman" panose="02020603050405020304" pitchFamily="18" charset="0"/>
            </a:endParaRPr>
          </a:p>
          <a:p>
            <a:pPr marL="0" indent="0">
              <a:buNone/>
            </a:pPr>
            <a:r>
              <a:rPr lang="sv-SE" sz="900" dirty="0">
                <a:effectLst/>
                <a:latin typeface="+mj-lt"/>
                <a:ea typeface="Calibri" panose="020F0502020204030204" pitchFamily="34" charset="0"/>
              </a:rPr>
              <a:t>Vid förnyad konkurrensutsättning kan krav ställas kring:  </a:t>
            </a:r>
          </a:p>
          <a:p>
            <a:pPr marL="171450" indent="-171450">
              <a:buFont typeface="Arial" panose="020B0604020202020204" pitchFamily="34" charset="0"/>
              <a:buChar char="•"/>
            </a:pPr>
            <a:r>
              <a:rPr lang="sv-SE" sz="900" dirty="0">
                <a:effectLst/>
                <a:latin typeface="+mj-lt"/>
                <a:ea typeface="Times New Roman" panose="02020603050405020304" pitchFamily="18" charset="0"/>
                <a:cs typeface="Times New Roman" panose="02020603050405020304" pitchFamily="18" charset="0"/>
              </a:rPr>
              <a:t>Ekologisk vara</a:t>
            </a:r>
            <a:endParaRPr lang="sv-SE" sz="900" dirty="0">
              <a:latin typeface="+mj-lt"/>
              <a:ea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sv-SE" sz="900" dirty="0">
                <a:effectLst/>
                <a:latin typeface="+mj-lt"/>
                <a:ea typeface="Times New Roman" panose="02020603050405020304" pitchFamily="18" charset="0"/>
                <a:cs typeface="Times New Roman" panose="02020603050405020304" pitchFamily="18" charset="0"/>
              </a:rPr>
              <a:t>Djuromsorg i linje med svensk lagstiftning</a:t>
            </a:r>
            <a:endParaRPr lang="sv-SE" sz="900" dirty="0">
              <a:latin typeface="+mj-lt"/>
              <a:ea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sv-SE" sz="900" dirty="0">
                <a:effectLst/>
                <a:latin typeface="+mj-lt"/>
                <a:ea typeface="Times New Roman" panose="02020603050405020304" pitchFamily="18" charset="0"/>
                <a:cs typeface="Times New Roman" panose="02020603050405020304" pitchFamily="18" charset="0"/>
              </a:rPr>
              <a:t>Förpackning med Bisfenol A</a:t>
            </a:r>
            <a:br>
              <a:rPr lang="sv-SE" sz="900" dirty="0">
                <a:effectLst/>
                <a:latin typeface="+mj-lt"/>
                <a:ea typeface="Times New Roman" panose="02020603050405020304" pitchFamily="18" charset="0"/>
                <a:cs typeface="Times New Roman" panose="02020603050405020304" pitchFamily="18" charset="0"/>
              </a:rPr>
            </a:br>
            <a:endParaRPr lang="sv-SE" sz="900" dirty="0"/>
          </a:p>
        </p:txBody>
      </p:sp>
      <p:sp>
        <p:nvSpPr>
          <p:cNvPr id="7" name="Rubrik 6">
            <a:extLst>
              <a:ext uri="{FF2B5EF4-FFF2-40B4-BE49-F238E27FC236}">
                <a16:creationId xmlns:a16="http://schemas.microsoft.com/office/drawing/2014/main" id="{8879CABA-694C-4401-BB70-6EBDB6E03A81}"/>
              </a:ext>
            </a:extLst>
          </p:cNvPr>
          <p:cNvSpPr>
            <a:spLocks noGrp="1"/>
          </p:cNvSpPr>
          <p:nvPr>
            <p:ph type="title"/>
          </p:nvPr>
        </p:nvSpPr>
        <p:spPr/>
        <p:txBody>
          <a:bodyPr/>
          <a:lstStyle/>
          <a:p>
            <a:r>
              <a:rPr lang="sv-SE" dirty="0"/>
              <a:t>Livsmedel krisberedskap 2023</a:t>
            </a:r>
          </a:p>
        </p:txBody>
      </p:sp>
      <p:sp>
        <p:nvSpPr>
          <p:cNvPr id="31" name="Platshållare för text 30">
            <a:extLst>
              <a:ext uri="{FF2B5EF4-FFF2-40B4-BE49-F238E27FC236}">
                <a16:creationId xmlns:a16="http://schemas.microsoft.com/office/drawing/2014/main" id="{7005B6E7-BBCA-4146-8EA9-DE68F1F6AEAB}"/>
              </a:ext>
            </a:extLst>
          </p:cNvPr>
          <p:cNvSpPr>
            <a:spLocks noGrp="1"/>
          </p:cNvSpPr>
          <p:nvPr>
            <p:ph type="body" sz="quarter" idx="17"/>
          </p:nvPr>
        </p:nvSpPr>
        <p:spPr>
          <a:xfrm>
            <a:off x="435775" y="4594616"/>
            <a:ext cx="4680000" cy="309309"/>
          </a:xfrm>
        </p:spPr>
        <p:txBody>
          <a:bodyPr/>
          <a:lstStyle/>
          <a:p>
            <a:r>
              <a:rPr lang="sv-SE" dirty="0"/>
              <a:t>Revision</a:t>
            </a:r>
          </a:p>
        </p:txBody>
      </p:sp>
      <p:pic>
        <p:nvPicPr>
          <p:cNvPr id="4" name="Platshållare för bild 3">
            <a:extLst>
              <a:ext uri="{FF2B5EF4-FFF2-40B4-BE49-F238E27FC236}">
                <a16:creationId xmlns:a16="http://schemas.microsoft.com/office/drawing/2014/main" id="{D3239F3B-3875-6A00-EA4C-01F5464E2B66}"/>
              </a:ext>
            </a:extLst>
          </p:cNvPr>
          <p:cNvPicPr>
            <a:picLocks noGrp="1" noChangeAspect="1"/>
          </p:cNvPicPr>
          <p:nvPr>
            <p:ph type="pic" sz="quarter" idx="25"/>
          </p:nvPr>
        </p:nvPicPr>
        <p:blipFill>
          <a:blip r:embed="rId3"/>
          <a:srcRect/>
          <a:stretch>
            <a:fillRect/>
          </a:stretch>
        </p:blipFill>
        <p:spPr>
          <a:prstGeom prst="rect">
            <a:avLst/>
          </a:prstGeom>
        </p:spPr>
      </p:pic>
      <p:pic>
        <p:nvPicPr>
          <p:cNvPr id="6" name="Platshållare för bild 5">
            <a:extLst>
              <a:ext uri="{FF2B5EF4-FFF2-40B4-BE49-F238E27FC236}">
                <a16:creationId xmlns:a16="http://schemas.microsoft.com/office/drawing/2014/main" id="{FCD26948-3017-6DD7-FC28-C5A138631641}"/>
              </a:ext>
            </a:extLst>
          </p:cNvPr>
          <p:cNvPicPr>
            <a:picLocks noGrp="1" noChangeAspect="1"/>
          </p:cNvPicPr>
          <p:nvPr>
            <p:ph type="pic" sz="quarter" idx="26"/>
          </p:nvPr>
        </p:nvPicPr>
        <p:blipFill>
          <a:blip r:embed="rId4"/>
          <a:srcRect l="289" r="289"/>
          <a:stretch>
            <a:fillRect/>
          </a:stretch>
        </p:blipFill>
        <p:spPr>
          <a:prstGeom prst="rect">
            <a:avLst/>
          </a:prstGeom>
        </p:spPr>
      </p:pic>
      <p:pic>
        <p:nvPicPr>
          <p:cNvPr id="30" name="Platshållare för bild 29">
            <a:extLst>
              <a:ext uri="{FF2B5EF4-FFF2-40B4-BE49-F238E27FC236}">
                <a16:creationId xmlns:a16="http://schemas.microsoft.com/office/drawing/2014/main" id="{42595DBF-5AD1-12A5-1F07-0A2F9F865DA4}"/>
              </a:ext>
            </a:extLst>
          </p:cNvPr>
          <p:cNvPicPr>
            <a:picLocks noGrp="1" noChangeAspect="1"/>
          </p:cNvPicPr>
          <p:nvPr>
            <p:ph type="pic" sz="quarter" idx="27"/>
          </p:nvPr>
        </p:nvPicPr>
        <p:blipFill>
          <a:blip r:embed="rId5"/>
          <a:srcRect t="289" b="289"/>
          <a:stretch>
            <a:fillRect/>
          </a:stretch>
        </p:blipFill>
        <p:spPr>
          <a:prstGeom prst="rect">
            <a:avLst/>
          </a:prstGeom>
        </p:spPr>
      </p:pic>
      <p:pic>
        <p:nvPicPr>
          <p:cNvPr id="34" name="Platshållare för bild 33">
            <a:extLst>
              <a:ext uri="{FF2B5EF4-FFF2-40B4-BE49-F238E27FC236}">
                <a16:creationId xmlns:a16="http://schemas.microsoft.com/office/drawing/2014/main" id="{127E64C6-285C-4074-D0B9-6446AAA29FDB}"/>
              </a:ext>
            </a:extLst>
          </p:cNvPr>
          <p:cNvPicPr>
            <a:picLocks noGrp="1" noChangeAspect="1"/>
          </p:cNvPicPr>
          <p:nvPr>
            <p:ph type="pic" sz="quarter" idx="29"/>
          </p:nvPr>
        </p:nvPicPr>
        <p:blipFill>
          <a:blip r:embed="rId6"/>
          <a:srcRect t="143" b="143"/>
          <a:stretch>
            <a:fillRect/>
          </a:stretch>
        </p:blipFill>
        <p:spPr>
          <a:prstGeom prst="rect">
            <a:avLst/>
          </a:prstGeom>
        </p:spPr>
      </p:pic>
      <p:pic>
        <p:nvPicPr>
          <p:cNvPr id="37" name="Platshållare för bild 36">
            <a:extLst>
              <a:ext uri="{FF2B5EF4-FFF2-40B4-BE49-F238E27FC236}">
                <a16:creationId xmlns:a16="http://schemas.microsoft.com/office/drawing/2014/main" id="{006B440D-7DDC-696D-3BF5-F778FB4ACFC2}"/>
              </a:ext>
            </a:extLst>
          </p:cNvPr>
          <p:cNvPicPr>
            <a:picLocks noGrp="1" noChangeAspect="1"/>
          </p:cNvPicPr>
          <p:nvPr>
            <p:ph type="pic" sz="quarter" idx="30"/>
          </p:nvPr>
        </p:nvPicPr>
        <p:blipFill>
          <a:blip r:embed="rId7"/>
          <a:srcRect t="289" b="289"/>
          <a:stretch>
            <a:fillRect/>
          </a:stretch>
        </p:blipFill>
        <p:spPr>
          <a:prstGeom prst="rect">
            <a:avLst/>
          </a:prstGeom>
        </p:spPr>
      </p:pic>
      <p:pic>
        <p:nvPicPr>
          <p:cNvPr id="38" name="Platshållare för bild 37">
            <a:extLst>
              <a:ext uri="{FF2B5EF4-FFF2-40B4-BE49-F238E27FC236}">
                <a16:creationId xmlns:a16="http://schemas.microsoft.com/office/drawing/2014/main" id="{0E0EC0C7-C802-E752-EE9C-A12BE10ECE6D}"/>
              </a:ext>
            </a:extLst>
          </p:cNvPr>
          <p:cNvPicPr>
            <a:picLocks noGrp="1" noChangeAspect="1"/>
          </p:cNvPicPr>
          <p:nvPr>
            <p:ph type="pic" sz="quarter" idx="31"/>
          </p:nvPr>
        </p:nvPicPr>
        <p:blipFill>
          <a:blip r:embed="rId8"/>
          <a:srcRect/>
          <a:stretch>
            <a:fillRect/>
          </a:stretch>
        </p:blipFill>
        <p:spPr>
          <a:prstGeom prst="rect">
            <a:avLst/>
          </a:prstGeom>
        </p:spPr>
      </p:pic>
      <p:pic>
        <p:nvPicPr>
          <p:cNvPr id="40" name="Platshållare för bild 39">
            <a:extLst>
              <a:ext uri="{FF2B5EF4-FFF2-40B4-BE49-F238E27FC236}">
                <a16:creationId xmlns:a16="http://schemas.microsoft.com/office/drawing/2014/main" id="{3FA00D60-B504-4598-1107-15066572930E}"/>
              </a:ext>
            </a:extLst>
          </p:cNvPr>
          <p:cNvPicPr>
            <a:picLocks noGrp="1" noChangeAspect="1"/>
          </p:cNvPicPr>
          <p:nvPr>
            <p:ph type="pic" sz="quarter" idx="32"/>
          </p:nvPr>
        </p:nvPicPr>
        <p:blipFill>
          <a:blip r:embed="rId9"/>
          <a:srcRect/>
          <a:stretch>
            <a:fillRect/>
          </a:stretch>
        </p:blipFill>
        <p:spPr>
          <a:prstGeom prst="rect">
            <a:avLst/>
          </a:prstGeom>
        </p:spPr>
      </p:pic>
      <p:pic>
        <p:nvPicPr>
          <p:cNvPr id="42" name="Platshållare för bild 41">
            <a:extLst>
              <a:ext uri="{FF2B5EF4-FFF2-40B4-BE49-F238E27FC236}">
                <a16:creationId xmlns:a16="http://schemas.microsoft.com/office/drawing/2014/main" id="{C30C946E-CA70-9199-90B5-4773CD9565BE}"/>
              </a:ext>
            </a:extLst>
          </p:cNvPr>
          <p:cNvPicPr>
            <a:picLocks noGrp="1" noChangeAspect="1"/>
          </p:cNvPicPr>
          <p:nvPr>
            <p:ph type="pic" sz="quarter" idx="33"/>
          </p:nvPr>
        </p:nvPicPr>
        <p:blipFill>
          <a:blip r:embed="rId10"/>
          <a:srcRect l="289" r="289"/>
          <a:stretch>
            <a:fillRect/>
          </a:stretch>
        </p:blipFill>
        <p:spPr>
          <a:prstGeom prst="rect">
            <a:avLst/>
          </a:prstGeom>
        </p:spPr>
      </p:pic>
      <p:pic>
        <p:nvPicPr>
          <p:cNvPr id="43" name="Platshållare för bild 42">
            <a:extLst>
              <a:ext uri="{FF2B5EF4-FFF2-40B4-BE49-F238E27FC236}">
                <a16:creationId xmlns:a16="http://schemas.microsoft.com/office/drawing/2014/main" id="{BCF6A24D-64AE-66B6-3F01-3C0605DBA4A7}"/>
              </a:ext>
            </a:extLst>
          </p:cNvPr>
          <p:cNvPicPr>
            <a:picLocks noGrp="1" noChangeAspect="1"/>
          </p:cNvPicPr>
          <p:nvPr>
            <p:ph type="pic" sz="quarter" idx="34"/>
          </p:nvPr>
        </p:nvPicPr>
        <p:blipFill>
          <a:blip r:embed="rId11"/>
          <a:srcRect/>
          <a:stretch>
            <a:fillRect/>
          </a:stretch>
        </p:blipFill>
        <p:spPr>
          <a:prstGeom prst="rect">
            <a:avLst/>
          </a:prstGeom>
        </p:spPr>
      </p:pic>
      <p:pic>
        <p:nvPicPr>
          <p:cNvPr id="44" name="Platshållare för bild 43">
            <a:extLst>
              <a:ext uri="{FF2B5EF4-FFF2-40B4-BE49-F238E27FC236}">
                <a16:creationId xmlns:a16="http://schemas.microsoft.com/office/drawing/2014/main" id="{B535AAC7-8A1E-A88A-8C94-24E1C7F19B54}"/>
              </a:ext>
            </a:extLst>
          </p:cNvPr>
          <p:cNvPicPr>
            <a:picLocks noGrp="1" noChangeAspect="1"/>
          </p:cNvPicPr>
          <p:nvPr>
            <p:ph type="pic" sz="quarter" idx="35"/>
          </p:nvPr>
        </p:nvPicPr>
        <p:blipFill>
          <a:blip r:embed="rId12"/>
          <a:srcRect l="147" r="147"/>
          <a:stretch>
            <a:fillRect/>
          </a:stretch>
        </p:blipFill>
        <p:spPr>
          <a:prstGeom prst="rect">
            <a:avLst/>
          </a:prstGeom>
        </p:spPr>
      </p:pic>
      <p:pic>
        <p:nvPicPr>
          <p:cNvPr id="3" name="Platshållare för bild 1">
            <a:extLst>
              <a:ext uri="{FF2B5EF4-FFF2-40B4-BE49-F238E27FC236}">
                <a16:creationId xmlns:a16="http://schemas.microsoft.com/office/drawing/2014/main" id="{3E6BB89E-EE6F-57FA-22CD-4C5149F739EA}"/>
              </a:ext>
            </a:extLst>
          </p:cNvPr>
          <p:cNvPicPr>
            <a:picLocks noGrp="1" noChangeAspect="1"/>
          </p:cNvPicPr>
          <p:nvPr>
            <p:ph type="pic" sz="quarter" idx="42"/>
          </p:nvPr>
        </p:nvPicPr>
        <p:blipFill>
          <a:blip r:embed="rId13">
            <a:extLst>
              <a:ext uri="{96DAC541-7B7A-43D3-8B79-37D633B846F1}">
                <asvg:svgBlip xmlns:asvg="http://schemas.microsoft.com/office/drawing/2016/SVG/main" r:embed="rId14"/>
              </a:ext>
            </a:extLst>
          </a:blip>
          <a:srcRect l="88" r="88"/>
          <a:stretch>
            <a:fillRect/>
          </a:stretch>
        </p:blipFill>
        <p:spPr>
          <a:xfrm>
            <a:off x="576263" y="428625"/>
            <a:ext cx="898525" cy="900113"/>
          </a:xfrm>
          <a:prstGeom prst="rect">
            <a:avLst/>
          </a:prstGeom>
        </p:spPr>
      </p:pic>
      <p:pic>
        <p:nvPicPr>
          <p:cNvPr id="32" name="Picture 14" descr="7. Hållbar energi för alla. Gul kvadrat, text och symbol i vitt.  En sol med en powersymbol i mitten. Solen har tolv strålar.">
            <a:extLst>
              <a:ext uri="{FF2B5EF4-FFF2-40B4-BE49-F238E27FC236}">
                <a16:creationId xmlns:a16="http://schemas.microsoft.com/office/drawing/2014/main" id="{F4642244-D2D6-859F-13D7-D3EE105722CB}"/>
              </a:ext>
            </a:extLst>
          </p:cNvPr>
          <p:cNvPicPr>
            <a:picLocks noGrp="1" noChangeAspect="1" noChangeArrowheads="1"/>
          </p:cNvPicPr>
          <p:nvPr>
            <p:ph type="pic" sz="quarter" idx="28"/>
          </p:nvPr>
        </p:nvPicPr>
        <p:blipFill>
          <a:blip r:embed="rId15" cstate="screen">
            <a:extLst>
              <a:ext uri="{28A0092B-C50C-407E-A947-70E740481C1C}">
                <a14:useLocalDpi xmlns:a14="http://schemas.microsoft.com/office/drawing/2010/main"/>
              </a:ext>
            </a:extLst>
          </a:blip>
          <a:srcRect/>
          <a:stretch>
            <a:fillRect/>
          </a:stretch>
        </p:blipFill>
        <p:spPr bwMode="auto">
          <a:xfrm>
            <a:off x="11206163" y="1243013"/>
            <a:ext cx="539750" cy="539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1916351"/>
      </p:ext>
    </p:extLst>
  </p:cSld>
  <p:clrMapOvr>
    <a:masterClrMapping/>
  </p:clrMapOvr>
</p:sld>
</file>

<file path=ppt/theme/theme1.xml><?xml version="1.0" encoding="utf-8"?>
<a:theme xmlns:a="http://schemas.openxmlformats.org/drawingml/2006/main" name="Adda - Inköprscentral">
  <a:themeElements>
    <a:clrScheme name="Adda Inköpscentral">
      <a:dk1>
        <a:sysClr val="windowText" lastClr="000000"/>
      </a:dk1>
      <a:lt1>
        <a:sysClr val="window" lastClr="FFFFFF"/>
      </a:lt1>
      <a:dk2>
        <a:srgbClr val="706F6B"/>
      </a:dk2>
      <a:lt2>
        <a:srgbClr val="EDECE8"/>
      </a:lt2>
      <a:accent1>
        <a:srgbClr val="EB5C2E"/>
      </a:accent1>
      <a:accent2>
        <a:srgbClr val="AF5A91"/>
      </a:accent2>
      <a:accent3>
        <a:srgbClr val="D4D3CD"/>
      </a:accent3>
      <a:accent4>
        <a:srgbClr val="00A1BE"/>
      </a:accent4>
      <a:accent5>
        <a:srgbClr val="FAB837"/>
      </a:accent5>
      <a:accent6>
        <a:srgbClr val="F5A177"/>
      </a:accent6>
      <a:hlink>
        <a:srgbClr val="EB5C2E"/>
      </a:hlink>
      <a:folHlink>
        <a:srgbClr val="00A1BE"/>
      </a:folHlink>
    </a:clrScheme>
    <a:fontScheme name="Adda">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tIns="90000" bIns="90000"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Avtalskort mall v2.0.potx" id="{C2BB0336-17C4-4EED-83B6-6871849456F6}" vid="{F67AC9A0-91B9-41DB-B77A-C5C284606695}"/>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29BBCBF21362E4099AE6C2F27C58737" ma:contentTypeVersion="18" ma:contentTypeDescription="Skapa ett nytt dokument." ma:contentTypeScope="" ma:versionID="6d764eaf4d25be3ecfb19077317a676d">
  <xsd:schema xmlns:xsd="http://www.w3.org/2001/XMLSchema" xmlns:xs="http://www.w3.org/2001/XMLSchema" xmlns:p="http://schemas.microsoft.com/office/2006/metadata/properties" xmlns:ns2="10c3a147-0d64-46aa-a281-dc97358e8373" xmlns:ns3="d7532cd0-e888-47d6-8f58-db0210f25002" targetNamespace="http://schemas.microsoft.com/office/2006/metadata/properties" ma:root="true" ma:fieldsID="0baf940f24bde79dcb43cddcb6d4b150" ns2:_="" ns3:_="">
    <xsd:import namespace="10c3a147-0d64-46aa-a281-dc97358e8373"/>
    <xsd:import namespace="d7532cd0-e888-47d6-8f58-db0210f2500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3:TaxCatchAll" minOccurs="0"/>
                <xsd:element ref="ns2:lcf76f155ced4ddcb4097134ff3c332f"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c3a147-0d64-46aa-a281-dc97358e83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Bildmarkeringar" ma:readOnly="false" ma:fieldId="{5cf76f15-5ced-4ddc-b409-7134ff3c332f}" ma:taxonomyMulti="true" ma:sspId="e641fc9e-d469-439b-858c-bb315f8f2b44"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7532cd0-e888-47d6-8f58-db0210f25002" elementFormDefault="qualified">
    <xsd:import namespace="http://schemas.microsoft.com/office/2006/documentManagement/types"/>
    <xsd:import namespace="http://schemas.microsoft.com/office/infopath/2007/PartnerControls"/>
    <xsd:element name="SharedWithUsers" ma:index="1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lat med information" ma:internalName="SharedWithDetails" ma:readOnly="true">
      <xsd:simpleType>
        <xsd:restriction base="dms:Note">
          <xsd:maxLength value="255"/>
        </xsd:restriction>
      </xsd:simpleType>
    </xsd:element>
    <xsd:element name="TaxCatchAll" ma:index="20" nillable="true" ma:displayName="Taxonomy Catch All Column" ma:hidden="true" ma:list="{dc231179-4540-4e85-b17d-263ab4a1732f}" ma:internalName="TaxCatchAll" ma:showField="CatchAllData" ma:web="d7532cd0-e888-47d6-8f58-db0210f2500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0c3a147-0d64-46aa-a281-dc97358e8373">
      <Terms xmlns="http://schemas.microsoft.com/office/infopath/2007/PartnerControls"/>
    </lcf76f155ced4ddcb4097134ff3c332f>
    <TaxCatchAll xmlns="d7532cd0-e888-47d6-8f58-db0210f25002" xsi:nil="true"/>
  </documentManagement>
</p:properties>
</file>

<file path=customXml/itemProps1.xml><?xml version="1.0" encoding="utf-8"?>
<ds:datastoreItem xmlns:ds="http://schemas.openxmlformats.org/officeDocument/2006/customXml" ds:itemID="{AD241243-1F4D-4826-8B46-F5B6E0A269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c3a147-0d64-46aa-a281-dc97358e8373"/>
    <ds:schemaRef ds:uri="d7532cd0-e888-47d6-8f58-db0210f250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CEBAD6A-AFE5-46E0-9A90-AF4AB80FFBEE}">
  <ds:schemaRefs>
    <ds:schemaRef ds:uri="http://schemas.microsoft.com/sharepoint/v3/contenttype/forms"/>
  </ds:schemaRefs>
</ds:datastoreItem>
</file>

<file path=customXml/itemProps3.xml><?xml version="1.0" encoding="utf-8"?>
<ds:datastoreItem xmlns:ds="http://schemas.openxmlformats.org/officeDocument/2006/customXml" ds:itemID="{D4ABDA6A-1F6C-4B42-8544-08E5AE6AC91F}">
  <ds:schemaRefs>
    <ds:schemaRef ds:uri="http://purl.org/dc/dcmitype/"/>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purl.org/dc/elements/1.1/"/>
    <ds:schemaRef ds:uri="http://www.w3.org/XML/1998/namespace"/>
    <ds:schemaRef ds:uri="http://schemas.microsoft.com/office/infopath/2007/PartnerControls"/>
    <ds:schemaRef ds:uri="17798c2e-8ec6-411a-92bf-42cada8c5360"/>
    <ds:schemaRef ds:uri="10c3a147-0d64-46aa-a281-dc97358e8373"/>
    <ds:schemaRef ds:uri="d7532cd0-e888-47d6-8f58-db0210f25002"/>
  </ds:schemaRefs>
</ds:datastoreItem>
</file>

<file path=docProps/app.xml><?xml version="1.0" encoding="utf-8"?>
<Properties xmlns="http://schemas.openxmlformats.org/officeDocument/2006/extended-properties" xmlns:vt="http://schemas.openxmlformats.org/officeDocument/2006/docPropsVTypes">
  <Template>Avtalskort mall v 2.0</Template>
  <TotalTime>603</TotalTime>
  <Words>679</Words>
  <Application>Microsoft Office PowerPoint</Application>
  <PresentationFormat>Bredbild</PresentationFormat>
  <Paragraphs>69</Paragraphs>
  <Slides>3</Slides>
  <Notes>3</Notes>
  <HiddenSlides>1</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3</vt:i4>
      </vt:variant>
    </vt:vector>
  </HeadingPairs>
  <TitlesOfParts>
    <vt:vector size="8" baseType="lpstr">
      <vt:lpstr>Arial</vt:lpstr>
      <vt:lpstr>Calibri</vt:lpstr>
      <vt:lpstr>config</vt:lpstr>
      <vt:lpstr>Corbel</vt:lpstr>
      <vt:lpstr>Adda - Inköprscentral</vt:lpstr>
      <vt:lpstr>PowerPoint-presentation</vt:lpstr>
      <vt:lpstr>Livsmedel krisberedskap 2023</vt:lpstr>
      <vt:lpstr>Livsmedel krisberedskap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Eggens Helena</dc:creator>
  <cp:lastModifiedBy>Eggens Helena</cp:lastModifiedBy>
  <cp:revision>15</cp:revision>
  <dcterms:created xsi:type="dcterms:W3CDTF">2023-09-13T11:36:55Z</dcterms:created>
  <dcterms:modified xsi:type="dcterms:W3CDTF">2023-10-19T09:17:48Z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0x010100129BBCBF21362E4099AE6C2F27C58737</vt:lpwstr>
  </property>
  <property fmtid="{D5CDD505-2E9C-101B-9397-08002B2CF9AE}" pid="3" name="Order">
    <vt:r8>2362600</vt:r8>
  </property>
</Properties>
</file>