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60" r:id="rId2"/>
    <p:sldMasterId id="2147483716" r:id="rId3"/>
    <p:sldMasterId id="2147483725" r:id="rId4"/>
    <p:sldMasterId id="2147483704" r:id="rId5"/>
  </p:sldMasterIdLst>
  <p:notesMasterIdLst>
    <p:notesMasterId r:id="rId19"/>
  </p:notesMasterIdLst>
  <p:sldIdLst>
    <p:sldId id="335" r:id="rId6"/>
    <p:sldId id="256" r:id="rId7"/>
    <p:sldId id="381" r:id="rId8"/>
    <p:sldId id="258" r:id="rId9"/>
    <p:sldId id="354" r:id="rId10"/>
    <p:sldId id="382" r:id="rId11"/>
    <p:sldId id="371" r:id="rId12"/>
    <p:sldId id="372" r:id="rId13"/>
    <p:sldId id="380" r:id="rId14"/>
    <p:sldId id="373" r:id="rId15"/>
    <p:sldId id="378" r:id="rId16"/>
    <p:sldId id="379" r:id="rId17"/>
    <p:sldId id="376" r:id="rId18"/>
  </p:sldIdLst>
  <p:sldSz cx="9144000" cy="6858000" type="screen4x3"/>
  <p:notesSz cx="6797675" cy="9856788"/>
  <p:custDataLst>
    <p:tags r:id="rId2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9" d="100"/>
          <a:sy n="89" d="100"/>
        </p:scale>
        <p:origin x="13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4C88A-16D9-4AFB-93D7-0AAC9F2B1DC5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231900"/>
            <a:ext cx="443547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CCDBF-F9BE-4BC0-ACDD-4358B69352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47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45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10633" y="1076803"/>
            <a:ext cx="54000" cy="5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6433" y="1822069"/>
            <a:ext cx="7745818" cy="953029"/>
          </a:xfrm>
        </p:spPr>
        <p:txBody>
          <a:bodyPr lIns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13985" y="2858723"/>
            <a:ext cx="7728266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829CA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7" y="6519003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3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-10633" y="6323492"/>
            <a:ext cx="9165266" cy="555773"/>
          </a:xfrm>
          <a:prstGeom prst="rect">
            <a:avLst/>
          </a:prstGeom>
          <a:solidFill>
            <a:srgbClr val="C6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698350" y="231244"/>
            <a:ext cx="54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8" y="6516864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0633" y="6323492"/>
            <a:ext cx="9165266" cy="555773"/>
          </a:xfrm>
          <a:prstGeom prst="rect">
            <a:avLst/>
          </a:prstGeom>
          <a:solidFill>
            <a:srgbClr val="C6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8" y="6516864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0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ac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10633" y="1076805"/>
            <a:ext cx="9165266" cy="5246687"/>
          </a:xfrm>
          <a:prstGeom prst="rect">
            <a:avLst/>
          </a:prstGeom>
          <a:solidFill>
            <a:srgbClr val="C6D3D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611560" y="158626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6D8D9F"/>
                </a:solidFill>
              </a:rPr>
              <a:t>Tack!</a:t>
            </a:r>
            <a:endParaRPr lang="sv-SE" sz="4800" dirty="0">
              <a:solidFill>
                <a:srgbClr val="6D8D9F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23134" y="2319404"/>
            <a:ext cx="4596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accent1"/>
                </a:solidFill>
              </a:rPr>
              <a:t>www.sklkommentus.se/inkopscentral</a:t>
            </a:r>
            <a:endParaRPr lang="sv-SE" sz="2000" dirty="0">
              <a:solidFill>
                <a:schemeClr val="accent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-10633" y="1076803"/>
            <a:ext cx="54000" cy="5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7" y="6519003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76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0" y="2133600"/>
            <a:ext cx="7558088" cy="1439863"/>
          </a:xfrm>
          <a:prstGeom prst="flowChart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sv-SE" dirty="0">
              <a:latin typeface="Calibri" pitchFamily="1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6750050"/>
            <a:ext cx="9144000" cy="107950"/>
          </a:xfrm>
          <a:prstGeom prst="rect">
            <a:avLst/>
          </a:prstGeom>
          <a:solidFill>
            <a:srgbClr val="E6460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sv-SE" dirty="0">
              <a:latin typeface="Calibri" pitchFamily="1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6705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>
          <a:xfrm>
            <a:off x="1800000" y="6375600"/>
            <a:ext cx="2160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B15B6-0987-42B3-8A14-18329924E815}" type="datetime1">
              <a:rPr lang="sv-SE" smtClean="0"/>
              <a:pPr>
                <a:defRPr/>
              </a:pPr>
              <a:t>2019-11-18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20724" y="6376988"/>
            <a:ext cx="61091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62FD7-A495-4F25-9860-642CC1485E3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9" name="Bildobjekt 8" descr="SKL_Kommentus_IC_offic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58487" y="6282000"/>
            <a:ext cx="400194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38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5"/>
          <p:cNvSpPr>
            <a:spLocks noGrp="1"/>
          </p:cNvSpPr>
          <p:nvPr>
            <p:ph type="dt" sz="half" idx="10"/>
          </p:nvPr>
        </p:nvSpPr>
        <p:spPr>
          <a:xfrm>
            <a:off x="1798638" y="6376988"/>
            <a:ext cx="2159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B1BFB-573F-4277-9B18-25C335750B0C}" type="datetime1">
              <a:rPr lang="sv-SE" smtClean="0"/>
              <a:t>2019-11-18</a:t>
            </a:fld>
            <a:endParaRPr lang="sv-SE" dirty="0"/>
          </a:p>
        </p:txBody>
      </p:sp>
      <p:sp>
        <p:nvSpPr>
          <p:cNvPr id="5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20725" y="6376988"/>
            <a:ext cx="611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6951-E905-43A4-85D1-5468C155EEB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2"/>
          </p:nvPr>
        </p:nvSpPr>
        <p:spPr>
          <a:xfrm>
            <a:off x="7429500" y="6500813"/>
            <a:ext cx="914400" cy="914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862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2"/>
          </p:nvPr>
        </p:nvSpPr>
        <p:spPr>
          <a:xfrm>
            <a:off x="7429500" y="6500813"/>
            <a:ext cx="914400" cy="914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5"/>
          <p:cNvSpPr>
            <a:spLocks noGrp="1"/>
          </p:cNvSpPr>
          <p:nvPr>
            <p:ph type="dt" sz="half" idx="13"/>
          </p:nvPr>
        </p:nvSpPr>
        <p:spPr>
          <a:xfrm>
            <a:off x="1798638" y="6376988"/>
            <a:ext cx="2159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4"/>
          </p:nvPr>
        </p:nvSpPr>
        <p:spPr>
          <a:xfrm>
            <a:off x="720725" y="6376988"/>
            <a:ext cx="611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4D177-200B-48C2-8DF5-8640E142DF0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580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10633" y="1076803"/>
            <a:ext cx="54000" cy="5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6433" y="1822069"/>
            <a:ext cx="7745818" cy="953029"/>
          </a:xfrm>
        </p:spPr>
        <p:txBody>
          <a:bodyPr lIns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13985" y="2858723"/>
            <a:ext cx="7728266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829CA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7" y="6519003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11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Inköps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087439"/>
            <a:ext cx="9144000" cy="524108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-1249" y="1084635"/>
            <a:ext cx="9148748" cy="526289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-10633" y="1076803"/>
            <a:ext cx="54000" cy="5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13985" y="2858723"/>
            <a:ext cx="7728266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829CA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7" y="6519003"/>
            <a:ext cx="1966480" cy="169200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715467" y="1938079"/>
            <a:ext cx="8280920" cy="78483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sv-SE" sz="4800" dirty="0" smtClean="0">
                <a:latin typeface="+mj-lt"/>
              </a:rPr>
              <a:t>SKL</a:t>
            </a:r>
            <a:r>
              <a:rPr lang="sv-SE" sz="4800" baseline="0" dirty="0" smtClean="0">
                <a:latin typeface="+mj-lt"/>
              </a:rPr>
              <a:t> Kommentus Inköpscentral</a:t>
            </a:r>
            <a:endParaRPr lang="sv-SE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6644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467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text">
    <p:bg>
      <p:bgPr>
        <a:solidFill>
          <a:srgbClr val="C6D3DA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10633" y="6323492"/>
            <a:ext cx="9165266" cy="555773"/>
          </a:xfrm>
          <a:prstGeom prst="rect">
            <a:avLst/>
          </a:prstGeom>
          <a:solidFill>
            <a:srgbClr val="C6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3"/>
          </p:nvPr>
        </p:nvSpPr>
        <p:spPr>
          <a:xfrm>
            <a:off x="2244278" y="-10633"/>
            <a:ext cx="4680000" cy="25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4"/>
          </p:nvPr>
        </p:nvSpPr>
        <p:spPr>
          <a:xfrm>
            <a:off x="712788" y="2860675"/>
            <a:ext cx="7729463" cy="3242413"/>
          </a:xfrm>
        </p:spPr>
        <p:txBody>
          <a:bodyPr/>
          <a:lstStyle>
            <a:lvl2pPr marL="552450" indent="-244475">
              <a:defRPr/>
            </a:lvl2pPr>
            <a:lvl3pPr marL="812800" indent="-242888">
              <a:defRPr/>
            </a:lvl3pPr>
            <a:lvl4pPr marL="1068388" indent="-255588">
              <a:defRPr/>
            </a:lvl4pPr>
            <a:lvl5pPr marL="1314450" indent="-230188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8" y="6516864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1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Inköps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087439"/>
            <a:ext cx="9144000" cy="524108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-1249" y="1084635"/>
            <a:ext cx="9148748" cy="526289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-10633" y="1076803"/>
            <a:ext cx="54000" cy="5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13985" y="2858723"/>
            <a:ext cx="7728266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829CA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7" y="6519003"/>
            <a:ext cx="1966480" cy="169200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715467" y="1938079"/>
            <a:ext cx="8280920" cy="78483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sv-SE" sz="4800" dirty="0" smtClean="0">
                <a:latin typeface="+mj-lt"/>
              </a:rPr>
              <a:t>SKL</a:t>
            </a:r>
            <a:r>
              <a:rPr lang="sv-SE" sz="4800" baseline="0" dirty="0" smtClean="0">
                <a:latin typeface="+mj-lt"/>
              </a:rPr>
              <a:t> Kommentus Inköpscentral</a:t>
            </a:r>
            <a:endParaRPr lang="sv-SE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0295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-10634" y="1076805"/>
            <a:ext cx="9165267" cy="5246687"/>
          </a:xfrm>
          <a:prstGeom prst="rect">
            <a:avLst/>
          </a:prstGeom>
          <a:solidFill>
            <a:srgbClr val="C6D3D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1680" y="1812925"/>
            <a:ext cx="7730571" cy="972805"/>
          </a:xfrm>
        </p:spPr>
        <p:txBody>
          <a:bodyPr lIns="0" anchor="t">
            <a:normAutofit/>
          </a:bodyPr>
          <a:lstStyle>
            <a:lvl1pPr algn="l">
              <a:defRPr sz="48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1680" y="2871779"/>
            <a:ext cx="7730571" cy="1742751"/>
          </a:xfrm>
        </p:spPr>
        <p:txBody>
          <a:bodyPr anchor="t"/>
          <a:lstStyle>
            <a:lvl1pPr marL="0" indent="0">
              <a:buNone/>
              <a:defRPr sz="2000" i="1">
                <a:solidFill>
                  <a:srgbClr val="829CA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-10633" y="1076803"/>
            <a:ext cx="54000" cy="5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7" y="6519003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77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01749" y="1306481"/>
            <a:ext cx="3753294" cy="47966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8958" y="1306481"/>
            <a:ext cx="3753293" cy="47966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973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faktaruta2">
    <p:bg>
      <p:bgPr>
        <a:solidFill>
          <a:srgbClr val="C6D3DA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-10633" y="6323492"/>
            <a:ext cx="9165266" cy="555773"/>
          </a:xfrm>
          <a:prstGeom prst="rect">
            <a:avLst/>
          </a:prstGeom>
          <a:solidFill>
            <a:srgbClr val="C6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712787" y="-10633"/>
            <a:ext cx="3636000" cy="6333646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4572000" y="1076805"/>
            <a:ext cx="3852000" cy="33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4"/>
          </p:nvPr>
        </p:nvSpPr>
        <p:spPr>
          <a:xfrm>
            <a:off x="4756803" y="1206814"/>
            <a:ext cx="3450851" cy="3021372"/>
          </a:xfrm>
        </p:spPr>
        <p:txBody>
          <a:bodyPr/>
          <a:lstStyle>
            <a:lvl1pPr marL="233363" indent="-233363">
              <a:spcBef>
                <a:spcPts val="2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spcBef>
                <a:spcPts val="2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spcBef>
                <a:spcPts val="2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spcBef>
                <a:spcPts val="2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8" y="6516864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86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acksi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10633" y="1076805"/>
            <a:ext cx="9165266" cy="5246687"/>
          </a:xfrm>
          <a:prstGeom prst="rect">
            <a:avLst/>
          </a:prstGeom>
          <a:solidFill>
            <a:srgbClr val="C6D3D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611560" y="158626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6D8D9F"/>
                </a:solidFill>
              </a:rPr>
              <a:t>Tack!</a:t>
            </a:r>
            <a:endParaRPr lang="sv-SE" sz="4800" dirty="0">
              <a:solidFill>
                <a:srgbClr val="6D8D9F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23134" y="2319404"/>
            <a:ext cx="4596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accent1"/>
                </a:solidFill>
              </a:rPr>
              <a:t>www.sklkommentus.se/inkopscentral</a:t>
            </a:r>
            <a:endParaRPr lang="sv-SE" sz="2000" dirty="0">
              <a:solidFill>
                <a:schemeClr val="accent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-10633" y="1076803"/>
            <a:ext cx="54000" cy="5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7" y="6519003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10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ac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10633" y="1076805"/>
            <a:ext cx="9165266" cy="5246687"/>
          </a:xfrm>
          <a:prstGeom prst="rect">
            <a:avLst/>
          </a:prstGeom>
          <a:solidFill>
            <a:srgbClr val="C6D3D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611560" y="158626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rgbClr val="6D8D9F"/>
                </a:solidFill>
              </a:rPr>
              <a:t>Tack!</a:t>
            </a:r>
            <a:endParaRPr lang="sv-SE" sz="4800" dirty="0">
              <a:solidFill>
                <a:srgbClr val="6D8D9F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23134" y="2319404"/>
            <a:ext cx="4596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accent1"/>
                </a:solidFill>
              </a:rPr>
              <a:t>www.sklkommentus.se/inkopscentral</a:t>
            </a:r>
            <a:endParaRPr lang="sv-SE" sz="2000" dirty="0">
              <a:solidFill>
                <a:schemeClr val="accent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-10633" y="1076803"/>
            <a:ext cx="54000" cy="5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7" y="6519003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1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Basportfölje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403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portföljen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324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529-B356-664A-9BB8-F70F3BB9DFD1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91F9-8B85-8644-8BFB-77753B8D2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5789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529-B356-664A-9BB8-F70F3BB9DFD1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91F9-8B85-8644-8BFB-77753B8D2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180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529-B356-664A-9BB8-F70F3BB9DFD1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91F9-8B85-8644-8BFB-77753B8D2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412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0537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529-B356-664A-9BB8-F70F3BB9DFD1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91F9-8B85-8644-8BFB-77753B8D2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2134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529-B356-664A-9BB8-F70F3BB9DFD1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91F9-8B85-8644-8BFB-77753B8D2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251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529-B356-664A-9BB8-F70F3BB9DFD1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91F9-8B85-8644-8BFB-77753B8D2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3470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529-B356-664A-9BB8-F70F3BB9DFD1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91F9-8B85-8644-8BFB-77753B8D2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971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529-B356-664A-9BB8-F70F3BB9DFD1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91F9-8B85-8644-8BFB-77753B8D2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0551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529-B356-664A-9BB8-F70F3BB9DFD1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91F9-8B85-8644-8BFB-77753B8D2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4858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529-B356-664A-9BB8-F70F3BB9DFD1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91F9-8B85-8644-8BFB-77753B8D2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3075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7529-B356-664A-9BB8-F70F3BB9DFD1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91F9-8B85-8644-8BFB-77753B8D2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3358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A5B2-5843-8A44-94A9-B7F042F32BED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AF8-54D2-F546-AFE9-B12F988A2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31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A5B2-5843-8A44-94A9-B7F042F32BED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AF8-54D2-F546-AFE9-B12F988A2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514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4452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A5B2-5843-8A44-94A9-B7F042F32BED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AF8-54D2-F546-AFE9-B12F988A2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991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A5B2-5843-8A44-94A9-B7F042F32BED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AF8-54D2-F546-AFE9-B12F988A2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031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A5B2-5843-8A44-94A9-B7F042F32BED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AF8-54D2-F546-AFE9-B12F988A2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7641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A5B2-5843-8A44-94A9-B7F042F32BED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AF8-54D2-F546-AFE9-B12F988A2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414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A5B2-5843-8A44-94A9-B7F042F32BED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AF8-54D2-F546-AFE9-B12F988A2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16962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A5B2-5843-8A44-94A9-B7F042F32BED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AF8-54D2-F546-AFE9-B12F988A2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4472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A5B2-5843-8A44-94A9-B7F042F32BED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AF8-54D2-F546-AFE9-B12F988A2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804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A5B2-5843-8A44-94A9-B7F042F32BED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AF8-54D2-F546-AFE9-B12F988A2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24656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A5B2-5843-8A44-94A9-B7F042F32BED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AF8-54D2-F546-AFE9-B12F988A2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98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text">
    <p:bg>
      <p:bgPr>
        <a:solidFill>
          <a:srgbClr val="C6D3DA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10633" y="6323492"/>
            <a:ext cx="9165266" cy="555773"/>
          </a:xfrm>
          <a:prstGeom prst="rect">
            <a:avLst/>
          </a:prstGeom>
          <a:solidFill>
            <a:srgbClr val="C6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3"/>
          </p:nvPr>
        </p:nvSpPr>
        <p:spPr>
          <a:xfrm>
            <a:off x="2244278" y="-10633"/>
            <a:ext cx="4680000" cy="25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4"/>
          </p:nvPr>
        </p:nvSpPr>
        <p:spPr>
          <a:xfrm>
            <a:off x="712788" y="2860675"/>
            <a:ext cx="7729463" cy="3242413"/>
          </a:xfrm>
        </p:spPr>
        <p:txBody>
          <a:bodyPr/>
          <a:lstStyle>
            <a:lvl2pPr marL="552450" indent="-244475">
              <a:defRPr/>
            </a:lvl2pPr>
            <a:lvl3pPr marL="812800" indent="-242888">
              <a:defRPr/>
            </a:lvl3pPr>
            <a:lvl4pPr marL="1068388" indent="-255588">
              <a:defRPr/>
            </a:lvl4pPr>
            <a:lvl5pPr marL="1314450" indent="-230188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8" y="6516864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-10634" y="1076805"/>
            <a:ext cx="9165267" cy="5246687"/>
          </a:xfrm>
          <a:prstGeom prst="rect">
            <a:avLst/>
          </a:prstGeom>
          <a:solidFill>
            <a:srgbClr val="C6D3D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1680" y="1812925"/>
            <a:ext cx="7730571" cy="972805"/>
          </a:xfrm>
        </p:spPr>
        <p:txBody>
          <a:bodyPr lIns="0" anchor="t">
            <a:normAutofit/>
          </a:bodyPr>
          <a:lstStyle>
            <a:lvl1pPr algn="l">
              <a:defRPr sz="48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1680" y="2871779"/>
            <a:ext cx="7730571" cy="1742751"/>
          </a:xfrm>
        </p:spPr>
        <p:txBody>
          <a:bodyPr anchor="t"/>
          <a:lstStyle>
            <a:lvl1pPr marL="0" indent="0">
              <a:buNone/>
              <a:defRPr sz="2000" i="1">
                <a:solidFill>
                  <a:srgbClr val="829CA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-10633" y="1076803"/>
            <a:ext cx="54000" cy="5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7" y="6519003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1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01749" y="1306481"/>
            <a:ext cx="3753294" cy="47966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8958" y="1306481"/>
            <a:ext cx="3753293" cy="47966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449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faktaruta">
    <p:bg>
      <p:bgPr>
        <a:solidFill>
          <a:srgbClr val="C6D3DA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-10633" y="6323492"/>
            <a:ext cx="9165266" cy="555773"/>
          </a:xfrm>
          <a:prstGeom prst="rect">
            <a:avLst/>
          </a:prstGeom>
          <a:solidFill>
            <a:srgbClr val="C6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712787" y="-10633"/>
            <a:ext cx="3636000" cy="6333646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4572000" y="1076805"/>
            <a:ext cx="3852000" cy="33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4"/>
          </p:nvPr>
        </p:nvSpPr>
        <p:spPr>
          <a:xfrm>
            <a:off x="4756803" y="1206814"/>
            <a:ext cx="3450851" cy="3021372"/>
          </a:xfrm>
        </p:spPr>
        <p:txBody>
          <a:bodyPr/>
          <a:lstStyle>
            <a:lvl1pPr marL="233363" indent="-233363">
              <a:spcBef>
                <a:spcPts val="2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spcBef>
                <a:spcPts val="2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spcBef>
                <a:spcPts val="2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spcBef>
                <a:spcPts val="2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8" y="6516864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2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2392" y="178940"/>
            <a:ext cx="7729859" cy="7668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1748" y="1311820"/>
            <a:ext cx="3753294" cy="5382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rgbClr val="6D8D9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01749" y="2199478"/>
            <a:ext cx="3753294" cy="390361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98193" y="1311820"/>
            <a:ext cx="3744058" cy="54887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rgbClr val="6D8D9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88959" y="2196141"/>
            <a:ext cx="3742660" cy="390694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cxnSp>
        <p:nvCxnSpPr>
          <p:cNvPr id="19" name="Rak 18"/>
          <p:cNvCxnSpPr/>
          <p:nvPr/>
        </p:nvCxnSpPr>
        <p:spPr>
          <a:xfrm>
            <a:off x="712788" y="1909563"/>
            <a:ext cx="3747095" cy="0"/>
          </a:xfrm>
          <a:prstGeom prst="line">
            <a:avLst/>
          </a:prstGeom>
          <a:ln w="3175">
            <a:solidFill>
              <a:srgbClr val="6D8D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4699340" y="1913101"/>
            <a:ext cx="3747095" cy="0"/>
          </a:xfrm>
          <a:prstGeom prst="line">
            <a:avLst/>
          </a:prstGeom>
          <a:ln w="3175">
            <a:solidFill>
              <a:srgbClr val="6D8D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04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-10633" y="1076804"/>
            <a:ext cx="9154634" cy="5249567"/>
          </a:xfrm>
          <a:prstGeom prst="rect">
            <a:avLst/>
          </a:prstGeom>
          <a:solidFill>
            <a:srgbClr val="C6D3D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-10633" y="6323492"/>
            <a:ext cx="9165266" cy="555773"/>
          </a:xfrm>
          <a:prstGeom prst="rect">
            <a:avLst/>
          </a:prstGeom>
          <a:solidFill>
            <a:srgbClr val="C6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3981" y="168252"/>
            <a:ext cx="7728270" cy="767413"/>
          </a:xfrm>
          <a:prstGeom prst="rect">
            <a:avLst/>
          </a:prstGeom>
        </p:spPr>
        <p:txBody>
          <a:bodyPr vert="horz" lIns="234000" tIns="36000" rIns="91440" bIns="3600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1759" y="1302477"/>
            <a:ext cx="7740492" cy="480061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98350" y="231244"/>
            <a:ext cx="54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8" y="6516864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2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6D8D9F"/>
          </a:solidFill>
          <a:latin typeface="+mj-lt"/>
          <a:ea typeface="+mj-ea"/>
          <a:cs typeface="+mj-cs"/>
        </a:defRPr>
      </a:lvl1pPr>
    </p:titleStyle>
    <p:bodyStyle>
      <a:lvl1pPr marL="255588" indent="-255588" algn="l" defTabSz="914400" rtl="0" eaLnBrk="1" latinLnBrk="0" hangingPunct="1">
        <a:spcBef>
          <a:spcPts val="0"/>
        </a:spcBef>
        <a:spcAft>
          <a:spcPts val="850"/>
        </a:spcAft>
        <a:buClr>
          <a:srgbClr val="829CAA"/>
        </a:buClr>
        <a:buFont typeface="Corbel" panose="020B050302020402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66700" algn="l" defTabSz="914400" rtl="0" eaLnBrk="1" latinLnBrk="0" hangingPunct="1">
        <a:spcBef>
          <a:spcPts val="0"/>
        </a:spcBef>
        <a:spcAft>
          <a:spcPts val="560"/>
        </a:spcAft>
        <a:buClr>
          <a:srgbClr val="829CAA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30188" algn="l" defTabSz="808038" rtl="0" eaLnBrk="1" latinLnBrk="0" hangingPunct="1">
        <a:spcBef>
          <a:spcPts val="0"/>
        </a:spcBef>
        <a:spcAft>
          <a:spcPts val="560"/>
        </a:spcAft>
        <a:buClr>
          <a:srgbClr val="829CAA"/>
        </a:buClr>
        <a:buFont typeface="Corbel" panose="020B05030202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525" indent="-233363" algn="l" defTabSz="914400" rtl="0" eaLnBrk="1" latinLnBrk="0" hangingPunct="1">
        <a:spcBef>
          <a:spcPts val="0"/>
        </a:spcBef>
        <a:spcAft>
          <a:spcPts val="560"/>
        </a:spcAft>
        <a:buClr>
          <a:srgbClr val="829CAA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1113" indent="-239713" algn="l" defTabSz="914400" rtl="0" eaLnBrk="1" latinLnBrk="0" hangingPunct="1">
        <a:spcBef>
          <a:spcPts val="0"/>
        </a:spcBef>
        <a:spcAft>
          <a:spcPts val="560"/>
        </a:spcAft>
        <a:buClr>
          <a:srgbClr val="829CAA"/>
        </a:buClr>
        <a:buFont typeface="Corbel" panose="020B05030202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V-nytta__low_DSF6891.png"/>
          <p:cNvPicPr>
            <a:picLocks noChangeAspect="1"/>
          </p:cNvPicPr>
          <p:nvPr userDrawn="1"/>
        </p:nvPicPr>
        <p:blipFill rotWithShape="1">
          <a:blip r:embed="rId10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8"/>
          <a:stretch/>
        </p:blipFill>
        <p:spPr>
          <a:xfrm>
            <a:off x="-3359" y="1052736"/>
            <a:ext cx="9144000" cy="5259947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-10633" y="6323492"/>
            <a:ext cx="9165266" cy="555773"/>
          </a:xfrm>
          <a:prstGeom prst="rect">
            <a:avLst/>
          </a:prstGeom>
          <a:solidFill>
            <a:srgbClr val="C6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3981" y="168252"/>
            <a:ext cx="7728270" cy="767413"/>
          </a:xfrm>
          <a:prstGeom prst="rect">
            <a:avLst/>
          </a:prstGeom>
        </p:spPr>
        <p:txBody>
          <a:bodyPr vert="horz" lIns="234000" tIns="36000" rIns="91440" bIns="3600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1759" y="1302477"/>
            <a:ext cx="7740492" cy="480061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98350" y="231244"/>
            <a:ext cx="54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8" y="6516864"/>
            <a:ext cx="196648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6D8D9F"/>
          </a:solidFill>
          <a:latin typeface="+mj-lt"/>
          <a:ea typeface="+mj-ea"/>
          <a:cs typeface="+mj-cs"/>
        </a:defRPr>
      </a:lvl1pPr>
    </p:titleStyle>
    <p:bodyStyle>
      <a:lvl1pPr marL="255588" indent="-255588" algn="l" defTabSz="914400" rtl="0" eaLnBrk="1" latinLnBrk="0" hangingPunct="1">
        <a:spcBef>
          <a:spcPts val="0"/>
        </a:spcBef>
        <a:spcAft>
          <a:spcPts val="850"/>
        </a:spcAft>
        <a:buClr>
          <a:srgbClr val="829CAA"/>
        </a:buClr>
        <a:buFont typeface="Corbel" panose="020B050302020402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66700" algn="l" defTabSz="914400" rtl="0" eaLnBrk="1" latinLnBrk="0" hangingPunct="1">
        <a:spcBef>
          <a:spcPts val="0"/>
        </a:spcBef>
        <a:spcAft>
          <a:spcPts val="560"/>
        </a:spcAft>
        <a:buClr>
          <a:srgbClr val="829CAA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30188" algn="l" defTabSz="808038" rtl="0" eaLnBrk="1" latinLnBrk="0" hangingPunct="1">
        <a:spcBef>
          <a:spcPts val="0"/>
        </a:spcBef>
        <a:spcAft>
          <a:spcPts val="560"/>
        </a:spcAft>
        <a:buClr>
          <a:srgbClr val="829CAA"/>
        </a:buClr>
        <a:buFont typeface="Corbel" panose="020B05030202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525" indent="-233363" algn="l" defTabSz="914400" rtl="0" eaLnBrk="1" latinLnBrk="0" hangingPunct="1">
        <a:spcBef>
          <a:spcPts val="0"/>
        </a:spcBef>
        <a:spcAft>
          <a:spcPts val="560"/>
        </a:spcAft>
        <a:buClr>
          <a:srgbClr val="829CAA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1113" indent="-239713" algn="l" defTabSz="914400" rtl="0" eaLnBrk="1" latinLnBrk="0" hangingPunct="1">
        <a:spcBef>
          <a:spcPts val="0"/>
        </a:spcBef>
        <a:spcAft>
          <a:spcPts val="560"/>
        </a:spcAft>
        <a:buClr>
          <a:srgbClr val="829CAA"/>
        </a:buClr>
        <a:buFont typeface="Corbel" panose="020B05030202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10633" y="1076804"/>
            <a:ext cx="9154634" cy="5249567"/>
          </a:xfrm>
          <a:prstGeom prst="rect">
            <a:avLst/>
          </a:prstGeom>
          <a:solidFill>
            <a:srgbClr val="C6D3D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-10633" y="6323492"/>
            <a:ext cx="9165266" cy="555773"/>
          </a:xfrm>
          <a:prstGeom prst="rect">
            <a:avLst/>
          </a:prstGeom>
          <a:solidFill>
            <a:srgbClr val="C6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3981" y="168252"/>
            <a:ext cx="7728270" cy="767413"/>
          </a:xfrm>
          <a:prstGeom prst="rect">
            <a:avLst/>
          </a:prstGeom>
        </p:spPr>
        <p:txBody>
          <a:bodyPr vert="horz" lIns="234000" tIns="36000" rIns="91440" bIns="3600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1759" y="2348880"/>
            <a:ext cx="7740492" cy="375420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98350" y="231244"/>
            <a:ext cx="54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8" y="6516864"/>
            <a:ext cx="1966480" cy="169200"/>
          </a:xfrm>
          <a:prstGeom prst="rect">
            <a:avLst/>
          </a:prstGeom>
        </p:spPr>
      </p:pic>
      <p:pic>
        <p:nvPicPr>
          <p:cNvPr id="5" name="Bildobjekt 4" descr="basportfolj_br550px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562446" cy="11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7" r:id="rId2"/>
    <p:sldLayoutId id="2147483738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6D8D9F"/>
          </a:solidFill>
          <a:latin typeface="+mj-lt"/>
          <a:ea typeface="+mj-ea"/>
          <a:cs typeface="+mj-cs"/>
        </a:defRPr>
      </a:lvl1pPr>
    </p:titleStyle>
    <p:bodyStyle>
      <a:lvl1pPr marL="255588" indent="-255588" algn="l" defTabSz="914400" rtl="0" eaLnBrk="1" latinLnBrk="0" hangingPunct="1">
        <a:spcBef>
          <a:spcPts val="0"/>
        </a:spcBef>
        <a:spcAft>
          <a:spcPts val="850"/>
        </a:spcAft>
        <a:buClr>
          <a:srgbClr val="829CAA"/>
        </a:buClr>
        <a:buFont typeface="Corbel" panose="020B050302020402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66700" algn="l" defTabSz="914400" rtl="0" eaLnBrk="1" latinLnBrk="0" hangingPunct="1">
        <a:spcBef>
          <a:spcPts val="0"/>
        </a:spcBef>
        <a:spcAft>
          <a:spcPts val="560"/>
        </a:spcAft>
        <a:buClr>
          <a:srgbClr val="829CAA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30188" algn="l" defTabSz="808038" rtl="0" eaLnBrk="1" latinLnBrk="0" hangingPunct="1">
        <a:spcBef>
          <a:spcPts val="0"/>
        </a:spcBef>
        <a:spcAft>
          <a:spcPts val="560"/>
        </a:spcAft>
        <a:buClr>
          <a:srgbClr val="829CAA"/>
        </a:buClr>
        <a:buFont typeface="Corbel" panose="020B05030202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525" indent="-233363" algn="l" defTabSz="914400" rtl="0" eaLnBrk="1" latinLnBrk="0" hangingPunct="1">
        <a:spcBef>
          <a:spcPts val="0"/>
        </a:spcBef>
        <a:spcAft>
          <a:spcPts val="560"/>
        </a:spcAft>
        <a:buClr>
          <a:srgbClr val="829CAA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1113" indent="-239713" algn="l" defTabSz="914400" rtl="0" eaLnBrk="1" latinLnBrk="0" hangingPunct="1">
        <a:spcBef>
          <a:spcPts val="0"/>
        </a:spcBef>
        <a:spcAft>
          <a:spcPts val="560"/>
        </a:spcAft>
        <a:buClr>
          <a:srgbClr val="829CAA"/>
        </a:buClr>
        <a:buFont typeface="Corbel" panose="020B0503020204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7529-B356-664A-9BB8-F70F3BB9DFD1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C91F9-8B85-8644-8BFB-77753B8D2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01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4A5B2-5843-8A44-94A9-B7F042F32BED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AAAF8-54D2-F546-AFE9-B12F988A2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94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lkommentus.s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lkommentus.se/upphandling-och-ramavtal/vara-ramavtal-och-upphandlingar/ramavtal-och-avtalskategorier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1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6632771" cy="466799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Här hittar du avtalsinformation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228184" y="177281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dirty="0" smtClean="0">
                <a:solidFill>
                  <a:srgbClr val="000000"/>
                </a:solidFill>
                <a:hlinkClick r:id="rId3"/>
              </a:rPr>
              <a:t>www.sklkommentus.se</a:t>
            </a:r>
            <a:r>
              <a:rPr lang="sv-SE" sz="1600" dirty="0" smtClean="0">
                <a:solidFill>
                  <a:srgbClr val="000000"/>
                </a:solidFill>
              </a:rPr>
              <a:t> 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7" name="Ellips 6"/>
          <p:cNvSpPr/>
          <p:nvPr/>
        </p:nvSpPr>
        <p:spPr>
          <a:xfrm>
            <a:off x="4355976" y="4077072"/>
            <a:ext cx="1907704" cy="108012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Höger 7"/>
          <p:cNvSpPr/>
          <p:nvPr/>
        </p:nvSpPr>
        <p:spPr>
          <a:xfrm rot="2074967">
            <a:off x="2775452" y="3391466"/>
            <a:ext cx="1789003" cy="265577"/>
          </a:xfrm>
          <a:prstGeom prst="rightArrow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6263680" y="2420888"/>
            <a:ext cx="26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400" dirty="0" smtClean="0">
                <a:solidFill>
                  <a:srgbClr val="000000"/>
                </a:solidFill>
              </a:rPr>
              <a:t>På ramavtalets hemsida finns Vägledning och Avropsstöd.</a:t>
            </a:r>
            <a:endParaRPr lang="sv-SE" sz="2400" dirty="0">
              <a:solidFill>
                <a:srgbClr val="000000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788024" y="4782344"/>
            <a:ext cx="129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u="sng" dirty="0" smtClean="0">
                <a:solidFill>
                  <a:schemeClr val="accent4"/>
                </a:solidFill>
              </a:rPr>
              <a:t>Bokning och bidrag</a:t>
            </a:r>
            <a:endParaRPr lang="sv-SE" sz="900" u="sng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Vad ska göras innan avrop </a:t>
            </a:r>
            <a:endParaRPr lang="sv-SE" sz="3200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400" dirty="0"/>
              <a:t>För att avropa från SKI:s ramavtal krävs att upphandlingschef, eller annan ansvarig, först godkänner SKI:s allmänna villkor. </a:t>
            </a:r>
            <a:endParaRPr lang="sv-SE" sz="1400" dirty="0" smtClean="0"/>
          </a:p>
          <a:p>
            <a:pPr marL="0" indent="0">
              <a:buNone/>
            </a:pPr>
            <a:r>
              <a:rPr lang="sv-SE" sz="1400" dirty="0" smtClean="0"/>
              <a:t>SKI:s </a:t>
            </a:r>
            <a:r>
              <a:rPr lang="sv-SE" sz="1400" dirty="0"/>
              <a:t>allmänna villkor syftar till att säkerställa att UM/UE </a:t>
            </a:r>
            <a:r>
              <a:rPr lang="sv-SE" sz="1400" dirty="0" smtClean="0"/>
              <a:t>inte har parallella ramavtal samt att man följer det villkor som står i ramavtalet.</a:t>
            </a:r>
          </a:p>
          <a:p>
            <a:pPr marL="0" indent="0">
              <a:buNone/>
            </a:pPr>
            <a:r>
              <a:rPr lang="sv-SE" sz="1400" dirty="0" smtClean="0"/>
              <a:t>Den som är ansvarig för </a:t>
            </a:r>
            <a:r>
              <a:rPr lang="sv-SE" sz="1400" dirty="0"/>
              <a:t>upphandlingsverksamheten inom en upphandlande myndighet eller </a:t>
            </a:r>
            <a:r>
              <a:rPr lang="sv-SE" sz="1400" dirty="0" smtClean="0"/>
              <a:t>enhet och </a:t>
            </a:r>
            <a:r>
              <a:rPr lang="sv-SE" sz="1400" dirty="0"/>
              <a:t>har </a:t>
            </a:r>
            <a:r>
              <a:rPr lang="sv-SE" sz="1400" dirty="0" smtClean="0"/>
              <a:t>inloggningsuppgift </a:t>
            </a:r>
            <a:r>
              <a:rPr lang="sv-SE" sz="1400" dirty="0"/>
              <a:t>kan anmäla avrop via </a:t>
            </a:r>
            <a:r>
              <a:rPr lang="sv-SE" sz="1400" dirty="0" smtClean="0"/>
              <a:t>SKI:s hemsida. </a:t>
            </a:r>
          </a:p>
          <a:p>
            <a:pPr marL="0" indent="0">
              <a:buNone/>
            </a:pPr>
            <a:endParaRPr lang="sv-SE" sz="1400" dirty="0" smtClean="0"/>
          </a:p>
          <a:p>
            <a:pPr>
              <a:buFont typeface="+mj-lt"/>
              <a:buAutoNum type="arabicPeriod"/>
            </a:pPr>
            <a:r>
              <a:rPr lang="sv-SE" sz="1200" i="1" dirty="0" smtClean="0"/>
              <a:t>Du </a:t>
            </a:r>
            <a:r>
              <a:rPr lang="sv-SE" sz="1200" i="1" dirty="0"/>
              <a:t>som är ansvarig för upphandlingsverksamheten inom en upphandlande myndighet eller enhet, kan anmäla avrop via vår webbplats. För att kunna göra det måste du först logga in. </a:t>
            </a:r>
          </a:p>
          <a:p>
            <a:pPr>
              <a:buFont typeface="+mj-lt"/>
              <a:buAutoNum type="arabicPeriod"/>
            </a:pPr>
            <a:r>
              <a:rPr lang="sv-SE" sz="1200" i="1" dirty="0"/>
              <a:t>I vår avtalsdatabas hittar </a:t>
            </a:r>
            <a:r>
              <a:rPr lang="sv-SE" sz="1200" i="1" dirty="0" smtClean="0"/>
              <a:t>vårt ramavtal e–arkiv 2016 som </a:t>
            </a:r>
            <a:r>
              <a:rPr lang="sv-SE" sz="1200" i="1" dirty="0"/>
              <a:t>vi har upphandlat. Ramavtalen </a:t>
            </a:r>
            <a:r>
              <a:rPr lang="sv-SE" sz="1200" i="1" dirty="0" smtClean="0"/>
              <a:t>finns </a:t>
            </a:r>
            <a:r>
              <a:rPr lang="sv-SE" sz="1200" i="1" dirty="0"/>
              <a:t>på </a:t>
            </a:r>
            <a:r>
              <a:rPr lang="sv-SE" sz="1200" i="1" dirty="0">
                <a:hlinkClick r:id="rId2"/>
              </a:rPr>
              <a:t>https://www.sklkommentus.se/upphandling-och-ramavtal/vara-ramavtal-och-upphandlingar/ramavtal-och-avtalskategorier</a:t>
            </a:r>
            <a:r>
              <a:rPr lang="sv-SE" sz="1200" i="1" dirty="0" smtClean="0">
                <a:hlinkClick r:id="rId2"/>
              </a:rPr>
              <a:t>/</a:t>
            </a:r>
            <a:endParaRPr lang="sv-SE" sz="1200" i="1" dirty="0" smtClean="0"/>
          </a:p>
          <a:p>
            <a:pPr>
              <a:buFont typeface="+mj-lt"/>
              <a:buAutoNum type="arabicPeriod"/>
            </a:pPr>
            <a:r>
              <a:rPr lang="sv-SE" sz="1200" i="1" dirty="0" smtClean="0"/>
              <a:t>Har </a:t>
            </a:r>
            <a:r>
              <a:rPr lang="sv-SE" sz="1200" i="1" dirty="0"/>
              <a:t>du fått inloggningsuppgifter från oss via post kan du logga in och anmäla intresse för att börja avropa på våra ramavtal, som SKI gjort i eget namn. </a:t>
            </a:r>
            <a:endParaRPr lang="sv-SE" sz="1200" dirty="0" smtClean="0"/>
          </a:p>
          <a:p>
            <a:pPr marL="0" indent="0">
              <a:buNone/>
            </a:pPr>
            <a:r>
              <a:rPr lang="sv-SE" sz="1800" dirty="0" smtClean="0"/>
              <a:t>Vem </a:t>
            </a:r>
            <a:r>
              <a:rPr lang="sv-SE" sz="1800" dirty="0"/>
              <a:t>kan avropa</a:t>
            </a:r>
            <a:r>
              <a:rPr lang="sv-SE" sz="1800" dirty="0" smtClean="0"/>
              <a:t>? </a:t>
            </a:r>
            <a:endParaRPr lang="sv-SE" sz="1800" dirty="0"/>
          </a:p>
          <a:p>
            <a:pPr marL="0" indent="0">
              <a:buNone/>
            </a:pPr>
            <a:r>
              <a:rPr lang="sv-SE" sz="1400" dirty="0"/>
              <a:t>För att vara avropsberättigad på de ramavtal som vi har upphandlat måste </a:t>
            </a:r>
            <a:r>
              <a:rPr lang="sv-SE" sz="1400" dirty="0" smtClean="0"/>
              <a:t>myndigheten/enheten </a:t>
            </a:r>
            <a:r>
              <a:rPr lang="sv-SE" sz="1400" dirty="0"/>
              <a:t>på förhand ha bekräftat </a:t>
            </a:r>
            <a:r>
              <a:rPr lang="sv-SE" sz="1400" dirty="0" smtClean="0"/>
              <a:t>sin avsikt att tillämpa ramavtalet. De som är avropsberättigade finns angivna i bilaga ”Avropsberättigade” till ramavtalet.</a:t>
            </a:r>
            <a:endParaRPr lang="sv-SE" sz="1400" dirty="0"/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6779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Vad händer efter anmält avrop</a:t>
            </a:r>
            <a:endParaRPr lang="sv-SE" sz="3200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Inloggningsansvarig får ett svarsmail som bekräftar avropsanmälan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i="1" dirty="0"/>
              <a:t>Om ni använder </a:t>
            </a:r>
            <a:r>
              <a:rPr lang="sv-SE" sz="1800" i="1" dirty="0" err="1"/>
              <a:t>Tendsign</a:t>
            </a:r>
            <a:r>
              <a:rPr lang="sv-SE" sz="1800" i="1" dirty="0"/>
              <a:t> som avtalsdatabas kan ni få avtalen utspeglade in i er egen databas i anslutning till avropsanmälan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SKI </a:t>
            </a:r>
            <a:r>
              <a:rPr lang="sv-SE" sz="1800" dirty="0"/>
              <a:t>meddelar </a:t>
            </a:r>
            <a:r>
              <a:rPr lang="sv-SE" sz="1800" dirty="0" smtClean="0"/>
              <a:t>varje fredag leverantörerna </a:t>
            </a:r>
            <a:r>
              <a:rPr lang="sv-SE" sz="1800" dirty="0"/>
              <a:t>att </a:t>
            </a:r>
            <a:r>
              <a:rPr lang="sv-SE" sz="1800" dirty="0" smtClean="0"/>
              <a:t>avropsanmälan </a:t>
            </a:r>
            <a:r>
              <a:rPr lang="sv-SE" sz="1800" dirty="0"/>
              <a:t>är </a:t>
            </a:r>
            <a:r>
              <a:rPr lang="sv-SE" sz="1800" dirty="0" smtClean="0"/>
              <a:t>gjord så att leverantörer vet vilka </a:t>
            </a:r>
            <a:r>
              <a:rPr lang="sv-SE" sz="1800" dirty="0"/>
              <a:t>som omfattas av </a:t>
            </a:r>
            <a:r>
              <a:rPr lang="sv-SE" sz="1800" dirty="0" smtClean="0"/>
              <a:t>avtalet</a:t>
            </a:r>
            <a:endParaRPr lang="sv-SE" sz="1800" dirty="0"/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Leverantör </a:t>
            </a:r>
            <a:r>
              <a:rPr lang="sv-SE" sz="1800" dirty="0"/>
              <a:t>tar </a:t>
            </a:r>
            <a:r>
              <a:rPr lang="sv-SE" sz="1800" dirty="0" smtClean="0"/>
              <a:t>påföljande måndag kontakt </a:t>
            </a:r>
            <a:r>
              <a:rPr lang="sv-SE" sz="1800" dirty="0"/>
              <a:t>med Inloggningsansvarig </a:t>
            </a:r>
            <a:r>
              <a:rPr lang="sv-SE" sz="1800" dirty="0" smtClean="0"/>
              <a:t> eller den som angivits som kontaktperson i samband med avropet för frågor om den förnyade konkurrensutsättnigen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Var tydlig med när den förnyade konkurrensutsättningen ska ske och hur ni vill att </a:t>
            </a:r>
            <a:r>
              <a:rPr lang="sv-SE" sz="1800" dirty="0"/>
              <a:t>leverantören </a:t>
            </a:r>
            <a:r>
              <a:rPr lang="sv-SE" sz="1800" dirty="0" smtClean="0"/>
              <a:t>fortsatt ska agera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Efter leveransen, </a:t>
            </a:r>
            <a:r>
              <a:rPr lang="sv-SE" sz="1800" dirty="0"/>
              <a:t>boka uppföljningsmöte med </a:t>
            </a:r>
            <a:r>
              <a:rPr lang="sv-SE" sz="1800" dirty="0" smtClean="0"/>
              <a:t>leverantören</a:t>
            </a:r>
            <a:endParaRPr lang="sv-SE" sz="1800" dirty="0"/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Får </a:t>
            </a:r>
            <a:r>
              <a:rPr lang="sv-SE" sz="1800" dirty="0"/>
              <a:t>du problem med </a:t>
            </a:r>
            <a:r>
              <a:rPr lang="sv-SE" sz="1800" dirty="0" smtClean="0"/>
              <a:t>leverantören </a:t>
            </a:r>
            <a:r>
              <a:rPr lang="sv-SE" sz="1800" dirty="0"/>
              <a:t>kontakta </a:t>
            </a:r>
            <a:r>
              <a:rPr lang="sv-SE" sz="1800" dirty="0" smtClean="0"/>
              <a:t>SKIs kundtjänst</a:t>
            </a:r>
            <a:endParaRPr lang="sv-SE" sz="1800" dirty="0"/>
          </a:p>
          <a:p>
            <a:pPr marL="457200" indent="-457200">
              <a:buFont typeface="+mj-lt"/>
              <a:buAutoNum type="arabicPeriod"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56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Genomgång av avropsstöd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Avropsstödet ska hjälpa beställaren att göra rätt från början</a:t>
            </a:r>
          </a:p>
          <a:p>
            <a:pPr lvl="1"/>
            <a:r>
              <a:rPr lang="sv-SE" dirty="0"/>
              <a:t>Allmänna villkor för tillämpning av ramavtal upphandlade av SKL Kommentus </a:t>
            </a:r>
            <a:r>
              <a:rPr lang="sv-SE" dirty="0" smtClean="0"/>
              <a:t>Inköpscentral – myndigheten accepterar dessa som stöd för att avrop fullföljs enligt de villkor som ramavtalet reglerar</a:t>
            </a:r>
          </a:p>
          <a:p>
            <a:pPr lvl="1"/>
            <a:r>
              <a:rPr lang="sv-SE" dirty="0"/>
              <a:t>Avropsvägledning – praktisk genomgång av hur ramavtalet ska tillämpas och hur beställning ska göras</a:t>
            </a:r>
          </a:p>
          <a:p>
            <a:pPr lvl="1"/>
            <a:r>
              <a:rPr lang="sv-SE" dirty="0" smtClean="0"/>
              <a:t>Workshop-kit – material för stöd inför avrop med </a:t>
            </a:r>
            <a:r>
              <a:rPr lang="sv-SE" dirty="0" err="1" smtClean="0"/>
              <a:t>bla</a:t>
            </a:r>
            <a:r>
              <a:rPr lang="sv-SE" dirty="0" smtClean="0"/>
              <a:t> nyttorealisering </a:t>
            </a:r>
          </a:p>
          <a:p>
            <a:pPr lvl="1"/>
            <a:r>
              <a:rPr lang="sv-SE" dirty="0" smtClean="0"/>
              <a:t>Tjänstebeskrivning och kravprecisering</a:t>
            </a:r>
          </a:p>
          <a:p>
            <a:pPr lvl="1"/>
            <a:r>
              <a:rPr lang="sv-SE" dirty="0" smtClean="0"/>
              <a:t>Sändlista för utskick av avropet </a:t>
            </a:r>
          </a:p>
          <a:p>
            <a:pPr lvl="1"/>
            <a:r>
              <a:rPr lang="sv-SE" dirty="0" smtClean="0"/>
              <a:t>Avropsförfrågan – mall som kan användas för själva avropet</a:t>
            </a:r>
          </a:p>
          <a:p>
            <a:pPr lvl="1"/>
            <a:r>
              <a:rPr lang="sv-SE" dirty="0" smtClean="0"/>
              <a:t>Kravprecisering och pris – mall för precisering av krav i samband med avrop och svarsmall för pris till utvärdering</a:t>
            </a:r>
          </a:p>
          <a:p>
            <a:pPr lvl="1"/>
            <a:r>
              <a:rPr lang="sv-SE" dirty="0" smtClean="0"/>
              <a:t>Utkast kontrakt – mall för kontrakt att använda med tilldelad leverantör</a:t>
            </a:r>
          </a:p>
          <a:p>
            <a:pPr lvl="1"/>
            <a:r>
              <a:rPr lang="sv-SE" dirty="0" smtClean="0"/>
              <a:t>PUB-avtal – mall för hantering av personuppgifter</a:t>
            </a:r>
          </a:p>
          <a:p>
            <a:pPr marL="254000" lvl="1" indent="0">
              <a:buNone/>
            </a:pP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Ramavtalet ”Boknings- och bidragslösningar 2017-2” i korthet</a:t>
            </a:r>
            <a:endParaRPr lang="sv-SE" dirty="0"/>
          </a:p>
          <a:p>
            <a:r>
              <a:rPr lang="sv-SE" dirty="0" smtClean="0"/>
              <a:t>2019-09-01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872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01759" y="1302477"/>
            <a:ext cx="6534537" cy="4800611"/>
          </a:xfrm>
        </p:spPr>
        <p:txBody>
          <a:bodyPr>
            <a:normAutofit lnSpcReduction="10000"/>
          </a:bodyPr>
          <a:lstStyle/>
          <a:p>
            <a:r>
              <a:rPr lang="sv-SE" dirty="0"/>
              <a:t>Svårt att boka lokaler </a:t>
            </a:r>
            <a:r>
              <a:rPr lang="sv-SE" dirty="0" smtClean="0"/>
              <a:t>i offentlig sektor och </a:t>
            </a:r>
            <a:r>
              <a:rPr lang="sv-SE" dirty="0"/>
              <a:t>svårnavigerat gällande bidragsprocesser</a:t>
            </a:r>
          </a:p>
          <a:p>
            <a:r>
              <a:rPr lang="sv-SE" dirty="0"/>
              <a:t> IT-stöden på </a:t>
            </a:r>
            <a:r>
              <a:rPr lang="sv-SE" dirty="0" smtClean="0"/>
              <a:t>marknaden </a:t>
            </a:r>
            <a:r>
              <a:rPr lang="sv-SE" dirty="0"/>
              <a:t>utvecklades ursprungligen som verksamhetsstöd till kommunernas handläggare</a:t>
            </a:r>
          </a:p>
          <a:p>
            <a:r>
              <a:rPr lang="sv-SE" dirty="0"/>
              <a:t> </a:t>
            </a:r>
            <a:r>
              <a:rPr lang="sv-SE" dirty="0" smtClean="0"/>
              <a:t>Detta ställer </a:t>
            </a:r>
            <a:r>
              <a:rPr lang="sv-SE" dirty="0"/>
              <a:t>nya krav på boknings- och </a:t>
            </a:r>
            <a:r>
              <a:rPr lang="sv-SE" dirty="0" smtClean="0"/>
              <a:t>bidragslösningar</a:t>
            </a:r>
          </a:p>
          <a:p>
            <a:endParaRPr lang="sv-SE" dirty="0"/>
          </a:p>
          <a:p>
            <a:r>
              <a:rPr lang="sv-SE" dirty="0" smtClean="0"/>
              <a:t>3 kommuner går ihop kring krav på nya lösningar, Umeå, Malmö och Göteborg</a:t>
            </a:r>
          </a:p>
          <a:p>
            <a:r>
              <a:rPr lang="sv-SE" dirty="0" smtClean="0"/>
              <a:t>SKL får i uppdrag att undersöka intresse hos fler kommuner =&gt; 197 kommuner </a:t>
            </a:r>
            <a:endParaRPr lang="sv-SE" dirty="0"/>
          </a:p>
          <a:p>
            <a:r>
              <a:rPr lang="sv-SE" dirty="0"/>
              <a:t> </a:t>
            </a:r>
            <a:r>
              <a:rPr lang="sv-SE" dirty="0" smtClean="0"/>
              <a:t>Detta ledde till att vi påbörjade en nationellt </a:t>
            </a:r>
            <a:r>
              <a:rPr lang="sv-SE" dirty="0"/>
              <a:t>samordnad upphandling av </a:t>
            </a:r>
            <a:r>
              <a:rPr lang="sv-SE" dirty="0" smtClean="0"/>
              <a:t>ramavtal för boknings- och bidragslösningar 2017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906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 och mål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01759" y="1302477"/>
            <a:ext cx="7740492" cy="5222867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v-SE" b="1" dirty="0" smtClean="0">
                <a:solidFill>
                  <a:srgbClr val="D21E1E">
                    <a:lumMod val="75000"/>
                  </a:srgbClr>
                </a:solidFill>
              </a:rPr>
              <a:t>”</a:t>
            </a:r>
            <a:r>
              <a:rPr lang="sv-SE" b="1" dirty="0">
                <a:solidFill>
                  <a:srgbClr val="D21E1E">
                    <a:lumMod val="75000"/>
                  </a:srgbClr>
                </a:solidFill>
              </a:rPr>
              <a:t>Varför är det enklare att boka en resa till Tokyo </a:t>
            </a:r>
            <a:r>
              <a:rPr lang="sv-SE" b="1" dirty="0" smtClean="0">
                <a:solidFill>
                  <a:srgbClr val="D21E1E">
                    <a:lumMod val="75000"/>
                  </a:srgbClr>
                </a:solidFill>
              </a:rPr>
              <a:t/>
            </a:r>
            <a:br>
              <a:rPr lang="sv-SE" b="1" dirty="0" smtClean="0">
                <a:solidFill>
                  <a:srgbClr val="D21E1E">
                    <a:lumMod val="75000"/>
                  </a:srgbClr>
                </a:solidFill>
              </a:rPr>
            </a:br>
            <a:r>
              <a:rPr lang="sv-SE" b="1" dirty="0" smtClean="0">
                <a:solidFill>
                  <a:srgbClr val="D21E1E">
                    <a:lumMod val="75000"/>
                  </a:srgbClr>
                </a:solidFill>
              </a:rPr>
              <a:t>än </a:t>
            </a:r>
            <a:r>
              <a:rPr lang="sv-SE" b="1" dirty="0">
                <a:solidFill>
                  <a:srgbClr val="D21E1E">
                    <a:lumMod val="75000"/>
                  </a:srgbClr>
                </a:solidFill>
              </a:rPr>
              <a:t>en tennistid i Umeå?”</a:t>
            </a:r>
          </a:p>
          <a:p>
            <a:pPr marL="0" lvl="0" indent="0" algn="ctr">
              <a:buNone/>
            </a:pPr>
            <a:r>
              <a:rPr lang="sv-SE" sz="1600" dirty="0">
                <a:solidFill>
                  <a:prstClr val="black"/>
                </a:solidFill>
              </a:rPr>
              <a:t>- Stefan Hildingsson, Fritidschef, Umeå </a:t>
            </a:r>
            <a:r>
              <a:rPr lang="sv-SE" sz="1600" dirty="0" smtClean="0">
                <a:solidFill>
                  <a:prstClr val="black"/>
                </a:solidFill>
              </a:rPr>
              <a:t>kommun</a:t>
            </a:r>
            <a:r>
              <a:rPr lang="sv-SE" dirty="0" smtClean="0">
                <a:solidFill>
                  <a:prstClr val="black"/>
                </a:solidFill>
              </a:rPr>
              <a:t/>
            </a:r>
            <a:br>
              <a:rPr lang="sv-SE" dirty="0" smtClean="0">
                <a:solidFill>
                  <a:prstClr val="black"/>
                </a:solidFill>
              </a:rPr>
            </a:b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</a:pPr>
            <a:endParaRPr lang="sv-SE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</a:pPr>
            <a:r>
              <a:rPr lang="sv-SE" sz="1800" dirty="0" smtClean="0">
                <a:solidFill>
                  <a:schemeClr val="bg1">
                    <a:lumMod val="50000"/>
                  </a:schemeClr>
                </a:solidFill>
              </a:rPr>
              <a:t>Målsättning med dessa nya lösningar:</a:t>
            </a:r>
          </a:p>
          <a:p>
            <a:pPr lvl="1">
              <a:buClr>
                <a:srgbClr val="C00000"/>
              </a:buClr>
            </a:pP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Det 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är </a:t>
            </a:r>
            <a:r>
              <a:rPr lang="sv-SE" b="1" dirty="0">
                <a:solidFill>
                  <a:schemeClr val="bg1">
                    <a:lumMod val="50000"/>
                  </a:schemeClr>
                </a:solidFill>
              </a:rPr>
              <a:t>enklare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för föreningar, privatpersoner och företag att hitta och boka kommunala anläggningar och andra resurser (exempelvis lokaler) och söka bidrag.</a:t>
            </a:r>
          </a:p>
          <a:p>
            <a:pPr lvl="1">
              <a:buClr>
                <a:srgbClr val="C00000"/>
              </a:buClr>
            </a:pPr>
            <a:r>
              <a:rPr lang="sv-SE" b="1" dirty="0">
                <a:solidFill>
                  <a:schemeClr val="bg1">
                    <a:lumMod val="50000"/>
                  </a:schemeClr>
                </a:solidFill>
              </a:rPr>
              <a:t>Öppnare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tillgång till information ger ett effektivare utnyttjande av kommunala lokaler och en ökad möjlighet att få insyn i beslutsprocessen kring lokalbokning och bidrag</a:t>
            </a:r>
          </a:p>
          <a:p>
            <a:pPr lvl="1">
              <a:buClr>
                <a:srgbClr val="C00000"/>
              </a:buClr>
            </a:pP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Boknings- och bidragsprocesserna är </a:t>
            </a:r>
            <a:r>
              <a:rPr lang="sv-SE" b="1" dirty="0">
                <a:solidFill>
                  <a:schemeClr val="bg1">
                    <a:lumMod val="50000"/>
                  </a:schemeClr>
                </a:solidFill>
              </a:rPr>
              <a:t>effektivare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både för privatpersoner, föreningar, företag och för den kommunala förvaltningen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sv-SE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sv-SE" sz="2400" dirty="0"/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8433"/>
            <a:ext cx="7128792" cy="21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Ramavtalet omfattar</a:t>
            </a: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Systemlösning (Tjänsten) för boknings- och bidrag</a:t>
            </a:r>
          </a:p>
          <a:p>
            <a:pPr lvl="1">
              <a:buClr>
                <a:srgbClr val="C00000"/>
              </a:buClr>
            </a:pPr>
            <a:r>
              <a:rPr lang="sv-SE" sz="2000" dirty="0" smtClean="0">
                <a:solidFill>
                  <a:schemeClr val="bg1">
                    <a:lumMod val="50000"/>
                  </a:schemeClr>
                </a:solidFill>
              </a:rPr>
              <a:t>Kundprocesser</a:t>
            </a:r>
            <a:endParaRPr lang="sv-SE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sv-SE" sz="2000" dirty="0" smtClean="0">
                <a:solidFill>
                  <a:schemeClr val="bg1">
                    <a:lumMod val="50000"/>
                  </a:schemeClr>
                </a:solidFill>
              </a:rPr>
              <a:t>Verksamhetsprocesser (handläggare)</a:t>
            </a:r>
          </a:p>
          <a:p>
            <a:pPr lvl="1">
              <a:buClr>
                <a:srgbClr val="C00000"/>
              </a:buClr>
            </a:pPr>
            <a:r>
              <a:rPr lang="sv-SE" sz="2000" dirty="0" smtClean="0">
                <a:solidFill>
                  <a:schemeClr val="bg1">
                    <a:lumMod val="50000"/>
                  </a:schemeClr>
                </a:solidFill>
              </a:rPr>
              <a:t>Stödprocesser (beställare, leverantör)</a:t>
            </a:r>
            <a:endParaRPr lang="sv-SE" sz="2000" dirty="0"/>
          </a:p>
          <a:p>
            <a:pPr>
              <a:buClr>
                <a:srgbClr val="C00000"/>
              </a:buClr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Applikationer</a:t>
            </a:r>
          </a:p>
          <a:p>
            <a:pPr lvl="1">
              <a:buClr>
                <a:srgbClr val="C00000"/>
              </a:buClr>
            </a:pP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E-tjänst för kunder (Mina sidor)</a:t>
            </a:r>
          </a:p>
          <a:p>
            <a:pPr lvl="1">
              <a:buClr>
                <a:srgbClr val="C00000"/>
              </a:buClr>
            </a:pP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E-tjänst för boknings- och bidragshandläggare, lokalpersonal m.fl.</a:t>
            </a:r>
          </a:p>
          <a:p>
            <a:pPr lvl="1">
              <a:buClr>
                <a:srgbClr val="C00000"/>
              </a:buClr>
            </a:pP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E-tjänst för betalning</a:t>
            </a:r>
          </a:p>
          <a:p>
            <a:pPr lvl="1">
              <a:buClr>
                <a:srgbClr val="C00000"/>
              </a:buClr>
            </a:pP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Öppet API (gränssnitt) för </a:t>
            </a:r>
            <a:r>
              <a:rPr lang="sv-SE" sz="2000" dirty="0" smtClean="0">
                <a:solidFill>
                  <a:schemeClr val="bg1">
                    <a:lumMod val="50000"/>
                  </a:schemeClr>
                </a:solidFill>
              </a:rPr>
              <a:t>integration</a:t>
            </a:r>
          </a:p>
          <a:p>
            <a:pPr>
              <a:buClr>
                <a:srgbClr val="C00000"/>
              </a:buClr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Tjänster </a:t>
            </a:r>
          </a:p>
          <a:p>
            <a:pPr lvl="1">
              <a:buClr>
                <a:srgbClr val="C00000"/>
              </a:buClr>
            </a:pPr>
            <a:r>
              <a:rPr lang="sv-SE" sz="2000" dirty="0" smtClean="0">
                <a:solidFill>
                  <a:schemeClr val="bg1">
                    <a:lumMod val="50000"/>
                  </a:schemeClr>
                </a:solidFill>
              </a:rPr>
              <a:t>Stöd för införande </a:t>
            </a:r>
            <a:endParaRPr lang="sv-SE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 smtClean="0"/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35FC-A4B3-AD46-94B3-7332D0E3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700" dirty="0"/>
              <a:t>Processer som omfattas (med explicita krav)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451BE3-B959-0D4A-B340-4C8ACACBAE30}"/>
              </a:ext>
            </a:extLst>
          </p:cNvPr>
          <p:cNvSpPr txBox="1"/>
          <p:nvPr/>
        </p:nvSpPr>
        <p:spPr>
          <a:xfrm>
            <a:off x="623161" y="5554107"/>
            <a:ext cx="80532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500" dirty="0"/>
              <a:t>… samt icke-funktionella krav avseende organisation, leverans, arkitektur och informationssäkerhet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761382" y="1196752"/>
            <a:ext cx="7987082" cy="4069116"/>
            <a:chOff x="965199" y="1456287"/>
            <a:chExt cx="10557933" cy="4473575"/>
          </a:xfrm>
        </p:grpSpPr>
        <p:sp>
          <p:nvSpPr>
            <p:cNvPr id="30" name="Rectangle 14">
              <a:extLst>
                <a:ext uri="{FF2B5EF4-FFF2-40B4-BE49-F238E27FC236}">
                  <a16:creationId xmlns:a16="http://schemas.microsoft.com/office/drawing/2014/main" id="{5E99F8E3-CFDC-ED4F-9EA7-1B499CF3C055}"/>
                </a:ext>
              </a:extLst>
            </p:cNvPr>
            <p:cNvSpPr/>
            <p:nvPr/>
          </p:nvSpPr>
          <p:spPr>
            <a:xfrm>
              <a:off x="965199" y="1456287"/>
              <a:ext cx="10557933" cy="2351084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Verksamhetsprocesser</a:t>
              </a:r>
              <a:r>
                <a:rPr kumimoji="0" lang="sv-S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 (handläggare)</a:t>
              </a:r>
            </a:p>
          </p:txBody>
        </p:sp>
        <p:sp>
          <p:nvSpPr>
            <p:cNvPr id="31" name="Pentagon 15">
              <a:extLst>
                <a:ext uri="{FF2B5EF4-FFF2-40B4-BE49-F238E27FC236}">
                  <a16:creationId xmlns:a16="http://schemas.microsoft.com/office/drawing/2014/main" id="{986A4365-248E-FC47-B6DD-A06253FAFE2E}"/>
                </a:ext>
              </a:extLst>
            </p:cNvPr>
            <p:cNvSpPr/>
            <p:nvPr/>
          </p:nvSpPr>
          <p:spPr>
            <a:xfrm>
              <a:off x="1225550" y="1788076"/>
              <a:ext cx="2037040" cy="611979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Hantera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bokningsobjekt</a:t>
              </a:r>
            </a:p>
          </p:txBody>
        </p:sp>
        <p:sp>
          <p:nvSpPr>
            <p:cNvPr id="34" name="Pentagon 16">
              <a:extLst>
                <a:ext uri="{FF2B5EF4-FFF2-40B4-BE49-F238E27FC236}">
                  <a16:creationId xmlns:a16="http://schemas.microsoft.com/office/drawing/2014/main" id="{8CDD5F4D-22E4-5140-867D-4144313E1F60}"/>
                </a:ext>
              </a:extLst>
            </p:cNvPr>
            <p:cNvSpPr/>
            <p:nvPr/>
          </p:nvSpPr>
          <p:spPr>
            <a:xfrm>
              <a:off x="3869973" y="1788076"/>
              <a:ext cx="2322762" cy="611979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Hantera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bokningsförfrågan</a:t>
              </a:r>
            </a:p>
          </p:txBody>
        </p:sp>
        <p:sp>
          <p:nvSpPr>
            <p:cNvPr id="35" name="Pentagon 17">
              <a:extLst>
                <a:ext uri="{FF2B5EF4-FFF2-40B4-BE49-F238E27FC236}">
                  <a16:creationId xmlns:a16="http://schemas.microsoft.com/office/drawing/2014/main" id="{3BAC778E-52FB-794B-BC1B-4C4C74DE57D4}"/>
                </a:ext>
              </a:extLst>
            </p:cNvPr>
            <p:cNvSpPr/>
            <p:nvPr/>
          </p:nvSpPr>
          <p:spPr>
            <a:xfrm>
              <a:off x="6994879" y="1783036"/>
              <a:ext cx="1714500" cy="611980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Hantera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bokning</a:t>
              </a:r>
            </a:p>
          </p:txBody>
        </p:sp>
        <p:sp>
          <p:nvSpPr>
            <p:cNvPr id="37" name="Pentagon 19">
              <a:extLst>
                <a:ext uri="{FF2B5EF4-FFF2-40B4-BE49-F238E27FC236}">
                  <a16:creationId xmlns:a16="http://schemas.microsoft.com/office/drawing/2014/main" id="{2E7B8021-54CB-C941-9895-C5C1CB6F5262}"/>
                </a:ext>
              </a:extLst>
            </p:cNvPr>
            <p:cNvSpPr/>
            <p:nvPr/>
          </p:nvSpPr>
          <p:spPr>
            <a:xfrm>
              <a:off x="5432426" y="3108880"/>
              <a:ext cx="1714500" cy="611980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Hantera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betalningar</a:t>
              </a:r>
            </a:p>
          </p:txBody>
        </p:sp>
        <p:sp>
          <p:nvSpPr>
            <p:cNvPr id="39" name="Pentagon 20">
              <a:extLst>
                <a:ext uri="{FF2B5EF4-FFF2-40B4-BE49-F238E27FC236}">
                  <a16:creationId xmlns:a16="http://schemas.microsoft.com/office/drawing/2014/main" id="{335518E6-5A99-8D42-B426-B5F4FA1DA782}"/>
                </a:ext>
              </a:extLst>
            </p:cNvPr>
            <p:cNvSpPr/>
            <p:nvPr/>
          </p:nvSpPr>
          <p:spPr>
            <a:xfrm>
              <a:off x="9639300" y="3108880"/>
              <a:ext cx="1714500" cy="611980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Uppföljning kund</a:t>
              </a:r>
            </a:p>
          </p:txBody>
        </p:sp>
        <p:sp>
          <p:nvSpPr>
            <p:cNvPr id="40" name="Pentagon 21">
              <a:extLst>
                <a:ext uri="{FF2B5EF4-FFF2-40B4-BE49-F238E27FC236}">
                  <a16:creationId xmlns:a16="http://schemas.microsoft.com/office/drawing/2014/main" id="{5F140BD8-A20C-D24F-90CF-CAF8505475D8}"/>
                </a:ext>
              </a:extLst>
            </p:cNvPr>
            <p:cNvSpPr/>
            <p:nvPr/>
          </p:nvSpPr>
          <p:spPr>
            <a:xfrm>
              <a:off x="1225551" y="3108880"/>
              <a:ext cx="1964267" cy="611980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Hantera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kund/förening</a:t>
              </a:r>
            </a:p>
          </p:txBody>
        </p:sp>
        <p:sp>
          <p:nvSpPr>
            <p:cNvPr id="44" name="Pentagon 22">
              <a:extLst>
                <a:ext uri="{FF2B5EF4-FFF2-40B4-BE49-F238E27FC236}">
                  <a16:creationId xmlns:a16="http://schemas.microsoft.com/office/drawing/2014/main" id="{ED0CFB69-5B03-5D49-821C-2B1C246711AD}"/>
                </a:ext>
              </a:extLst>
            </p:cNvPr>
            <p:cNvSpPr/>
            <p:nvPr/>
          </p:nvSpPr>
          <p:spPr>
            <a:xfrm>
              <a:off x="3328989" y="3108880"/>
              <a:ext cx="1964266" cy="611980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Kommunicera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med kund</a:t>
              </a:r>
            </a:p>
          </p:txBody>
        </p:sp>
        <p:sp>
          <p:nvSpPr>
            <p:cNvPr id="49" name="Pentagon 23">
              <a:extLst>
                <a:ext uri="{FF2B5EF4-FFF2-40B4-BE49-F238E27FC236}">
                  <a16:creationId xmlns:a16="http://schemas.microsoft.com/office/drawing/2014/main" id="{51138BF5-D6B8-E648-A644-C95B2F700064}"/>
                </a:ext>
              </a:extLst>
            </p:cNvPr>
            <p:cNvSpPr/>
            <p:nvPr/>
          </p:nvSpPr>
          <p:spPr>
            <a:xfrm>
              <a:off x="1225551" y="2448478"/>
              <a:ext cx="1964267" cy="611980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Hantera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bidragstyper</a:t>
              </a:r>
            </a:p>
          </p:txBody>
        </p:sp>
        <p:sp>
          <p:nvSpPr>
            <p:cNvPr id="54" name="Pentagon 24">
              <a:extLst>
                <a:ext uri="{FF2B5EF4-FFF2-40B4-BE49-F238E27FC236}">
                  <a16:creationId xmlns:a16="http://schemas.microsoft.com/office/drawing/2014/main" id="{7CEEF93F-9730-E04F-9140-FD9C5764613D}"/>
                </a:ext>
              </a:extLst>
            </p:cNvPr>
            <p:cNvSpPr/>
            <p:nvPr/>
          </p:nvSpPr>
          <p:spPr>
            <a:xfrm>
              <a:off x="3869973" y="2448478"/>
              <a:ext cx="2322762" cy="611979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Hantera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bidragsansökan</a:t>
              </a:r>
            </a:p>
          </p:txBody>
        </p:sp>
        <p:sp>
          <p:nvSpPr>
            <p:cNvPr id="55" name="Pentagon 27">
              <a:extLst>
                <a:ext uri="{FF2B5EF4-FFF2-40B4-BE49-F238E27FC236}">
                  <a16:creationId xmlns:a16="http://schemas.microsoft.com/office/drawing/2014/main" id="{04A162DB-20B3-BE4C-BC7E-47E341E6E178}"/>
                </a:ext>
              </a:extLst>
            </p:cNvPr>
            <p:cNvSpPr/>
            <p:nvPr/>
          </p:nvSpPr>
          <p:spPr>
            <a:xfrm>
              <a:off x="6994879" y="2448478"/>
              <a:ext cx="1714500" cy="611980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Hantera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bidrag</a:t>
              </a:r>
            </a:p>
          </p:txBody>
        </p:sp>
        <p:sp>
          <p:nvSpPr>
            <p:cNvPr id="56" name="Pentagon 31">
              <a:extLst>
                <a:ext uri="{FF2B5EF4-FFF2-40B4-BE49-F238E27FC236}">
                  <a16:creationId xmlns:a16="http://schemas.microsoft.com/office/drawing/2014/main" id="{6D263408-4802-6D48-94E6-BCAD653EA87D}"/>
                </a:ext>
              </a:extLst>
            </p:cNvPr>
            <p:cNvSpPr/>
            <p:nvPr/>
          </p:nvSpPr>
          <p:spPr>
            <a:xfrm>
              <a:off x="9639300" y="2448478"/>
              <a:ext cx="1714500" cy="611980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Uppföljning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bidrag</a:t>
              </a:r>
            </a:p>
          </p:txBody>
        </p:sp>
        <p:sp>
          <p:nvSpPr>
            <p:cNvPr id="57" name="Rectangle 32">
              <a:extLst>
                <a:ext uri="{FF2B5EF4-FFF2-40B4-BE49-F238E27FC236}">
                  <a16:creationId xmlns:a16="http://schemas.microsoft.com/office/drawing/2014/main" id="{7D9E1527-F1D7-5D4C-AAEF-368DF6A3953B}"/>
                </a:ext>
              </a:extLst>
            </p:cNvPr>
            <p:cNvSpPr/>
            <p:nvPr/>
          </p:nvSpPr>
          <p:spPr>
            <a:xfrm>
              <a:off x="965199" y="3865317"/>
              <a:ext cx="10557933" cy="1007533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Kundprocesser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Pentagon 35">
              <a:extLst>
                <a:ext uri="{FF2B5EF4-FFF2-40B4-BE49-F238E27FC236}">
                  <a16:creationId xmlns:a16="http://schemas.microsoft.com/office/drawing/2014/main" id="{6CF9ECC9-58E3-7848-9D3A-1B46CB3D8DE4}"/>
                </a:ext>
              </a:extLst>
            </p:cNvPr>
            <p:cNvSpPr/>
            <p:nvPr/>
          </p:nvSpPr>
          <p:spPr>
            <a:xfrm>
              <a:off x="1225552" y="4201073"/>
              <a:ext cx="1964267" cy="611980"/>
            </a:xfrm>
            <a:prstGeom prst="homePlat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Administrera profil &amp; organisation</a:t>
              </a:r>
            </a:p>
          </p:txBody>
        </p:sp>
        <p:sp>
          <p:nvSpPr>
            <p:cNvPr id="59" name="Pentagon 37">
              <a:extLst>
                <a:ext uri="{FF2B5EF4-FFF2-40B4-BE49-F238E27FC236}">
                  <a16:creationId xmlns:a16="http://schemas.microsoft.com/office/drawing/2014/main" id="{367F0130-4231-AD40-8B98-6593F037B55A}"/>
                </a:ext>
              </a:extLst>
            </p:cNvPr>
            <p:cNvSpPr/>
            <p:nvPr/>
          </p:nvSpPr>
          <p:spPr>
            <a:xfrm>
              <a:off x="3398310" y="4201073"/>
              <a:ext cx="2186514" cy="611980"/>
            </a:xfrm>
            <a:prstGeom prst="homePlat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Hitta &amp; ansöka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om bidrag</a:t>
              </a:r>
            </a:p>
          </p:txBody>
        </p:sp>
        <p:sp>
          <p:nvSpPr>
            <p:cNvPr id="60" name="Pentagon 40">
              <a:extLst>
                <a:ext uri="{FF2B5EF4-FFF2-40B4-BE49-F238E27FC236}">
                  <a16:creationId xmlns:a16="http://schemas.microsoft.com/office/drawing/2014/main" id="{4D9E15A3-BCCA-884C-AF6D-3FDFA96B09F0}"/>
                </a:ext>
              </a:extLst>
            </p:cNvPr>
            <p:cNvSpPr/>
            <p:nvPr/>
          </p:nvSpPr>
          <p:spPr>
            <a:xfrm>
              <a:off x="5793315" y="4201073"/>
              <a:ext cx="1714500" cy="611980"/>
            </a:xfrm>
            <a:prstGeom prst="homePlat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Hitta &amp; boka resurs</a:t>
              </a:r>
            </a:p>
          </p:txBody>
        </p:sp>
        <p:sp>
          <p:nvSpPr>
            <p:cNvPr id="61" name="Pentagon 41">
              <a:extLst>
                <a:ext uri="{FF2B5EF4-FFF2-40B4-BE49-F238E27FC236}">
                  <a16:creationId xmlns:a16="http://schemas.microsoft.com/office/drawing/2014/main" id="{60AFE152-98EE-644E-B06D-1BF08CD66812}"/>
                </a:ext>
              </a:extLst>
            </p:cNvPr>
            <p:cNvSpPr/>
            <p:nvPr/>
          </p:nvSpPr>
          <p:spPr>
            <a:xfrm>
              <a:off x="7716306" y="4201073"/>
              <a:ext cx="1714500" cy="611980"/>
            </a:xfrm>
            <a:prstGeom prst="homePlat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Hantera bokning</a:t>
              </a:r>
            </a:p>
          </p:txBody>
        </p:sp>
        <p:sp>
          <p:nvSpPr>
            <p:cNvPr id="62" name="Pentagon 42">
              <a:extLst>
                <a:ext uri="{FF2B5EF4-FFF2-40B4-BE49-F238E27FC236}">
                  <a16:creationId xmlns:a16="http://schemas.microsoft.com/office/drawing/2014/main" id="{22BC56ED-0579-D145-9623-B26C33DD5FA2}"/>
                </a:ext>
              </a:extLst>
            </p:cNvPr>
            <p:cNvSpPr/>
            <p:nvPr/>
          </p:nvSpPr>
          <p:spPr>
            <a:xfrm>
              <a:off x="9639298" y="4201073"/>
              <a:ext cx="1714501" cy="611980"/>
            </a:xfrm>
            <a:prstGeom prst="homePlat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Genomför och redovisa</a:t>
              </a:r>
            </a:p>
          </p:txBody>
        </p:sp>
        <p:sp>
          <p:nvSpPr>
            <p:cNvPr id="63" name="Rectangle 44">
              <a:extLst>
                <a:ext uri="{FF2B5EF4-FFF2-40B4-BE49-F238E27FC236}">
                  <a16:creationId xmlns:a16="http://schemas.microsoft.com/office/drawing/2014/main" id="{5443E09A-E806-8447-949C-F6607D67A674}"/>
                </a:ext>
              </a:extLst>
            </p:cNvPr>
            <p:cNvSpPr/>
            <p:nvPr/>
          </p:nvSpPr>
          <p:spPr>
            <a:xfrm>
              <a:off x="965199" y="4922329"/>
              <a:ext cx="10557933" cy="1007533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Stödprocesser (beställare, leverantör)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Pentagon 45">
              <a:extLst>
                <a:ext uri="{FF2B5EF4-FFF2-40B4-BE49-F238E27FC236}">
                  <a16:creationId xmlns:a16="http://schemas.microsoft.com/office/drawing/2014/main" id="{D42F34F1-4B58-EB43-AE9F-D0283BA3A776}"/>
                </a:ext>
              </a:extLst>
            </p:cNvPr>
            <p:cNvSpPr/>
            <p:nvPr/>
          </p:nvSpPr>
          <p:spPr>
            <a:xfrm>
              <a:off x="1225552" y="5272379"/>
              <a:ext cx="1714500" cy="611980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Införande</a:t>
              </a:r>
            </a:p>
          </p:txBody>
        </p:sp>
        <p:sp>
          <p:nvSpPr>
            <p:cNvPr id="65" name="Pentagon 46">
              <a:extLst>
                <a:ext uri="{FF2B5EF4-FFF2-40B4-BE49-F238E27FC236}">
                  <a16:creationId xmlns:a16="http://schemas.microsoft.com/office/drawing/2014/main" id="{37A99B31-7A31-704F-AECE-2CE97FCCA6DD}"/>
                </a:ext>
              </a:extLst>
            </p:cNvPr>
            <p:cNvSpPr/>
            <p:nvPr/>
          </p:nvSpPr>
          <p:spPr>
            <a:xfrm>
              <a:off x="7535863" y="3108880"/>
              <a:ext cx="1714500" cy="611980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Hantera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inpassering</a:t>
              </a:r>
            </a:p>
          </p:txBody>
        </p:sp>
        <p:sp>
          <p:nvSpPr>
            <p:cNvPr id="66" name="Pentagon 47">
              <a:extLst>
                <a:ext uri="{FF2B5EF4-FFF2-40B4-BE49-F238E27FC236}">
                  <a16:creationId xmlns:a16="http://schemas.microsoft.com/office/drawing/2014/main" id="{0764E709-360B-C449-84C3-42CDF86B4CE4}"/>
                </a:ext>
              </a:extLst>
            </p:cNvPr>
            <p:cNvSpPr/>
            <p:nvPr/>
          </p:nvSpPr>
          <p:spPr>
            <a:xfrm>
              <a:off x="3331237" y="5272379"/>
              <a:ext cx="1714500" cy="611980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Förvaltning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&amp; samverkan</a:t>
              </a:r>
            </a:p>
          </p:txBody>
        </p:sp>
        <p:sp>
          <p:nvSpPr>
            <p:cNvPr id="67" name="Pentagon 49">
              <a:extLst>
                <a:ext uri="{FF2B5EF4-FFF2-40B4-BE49-F238E27FC236}">
                  <a16:creationId xmlns:a16="http://schemas.microsoft.com/office/drawing/2014/main" id="{D8325BBD-436A-5141-A722-E7C79436F50B}"/>
                </a:ext>
              </a:extLst>
            </p:cNvPr>
            <p:cNvSpPr/>
            <p:nvPr/>
          </p:nvSpPr>
          <p:spPr>
            <a:xfrm>
              <a:off x="5436922" y="5272379"/>
              <a:ext cx="1945344" cy="611980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Hantera mallar &amp; referensdata</a:t>
              </a:r>
            </a:p>
          </p:txBody>
        </p:sp>
        <p:sp>
          <p:nvSpPr>
            <p:cNvPr id="68" name="Pentagon 50">
              <a:extLst>
                <a:ext uri="{FF2B5EF4-FFF2-40B4-BE49-F238E27FC236}">
                  <a16:creationId xmlns:a16="http://schemas.microsoft.com/office/drawing/2014/main" id="{B5FD5CFF-13AB-FE47-814E-6592EE6D1C68}"/>
                </a:ext>
              </a:extLst>
            </p:cNvPr>
            <p:cNvSpPr/>
            <p:nvPr/>
          </p:nvSpPr>
          <p:spPr>
            <a:xfrm>
              <a:off x="7542606" y="5272378"/>
              <a:ext cx="1888198" cy="611979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Hantera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behörigheter</a:t>
              </a:r>
            </a:p>
          </p:txBody>
        </p:sp>
        <p:sp>
          <p:nvSpPr>
            <p:cNvPr id="69" name="Pentagon 51">
              <a:extLst>
                <a:ext uri="{FF2B5EF4-FFF2-40B4-BE49-F238E27FC236}">
                  <a16:creationId xmlns:a16="http://schemas.microsoft.com/office/drawing/2014/main" id="{AF381C88-DDFD-0C42-A320-3E360642C25C}"/>
                </a:ext>
              </a:extLst>
            </p:cNvPr>
            <p:cNvSpPr/>
            <p:nvPr/>
          </p:nvSpPr>
          <p:spPr>
            <a:xfrm>
              <a:off x="9648291" y="5272379"/>
              <a:ext cx="1714500" cy="611980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Publicera öppen data</a:t>
              </a:r>
            </a:p>
          </p:txBody>
        </p:sp>
        <p:sp>
          <p:nvSpPr>
            <p:cNvPr id="70" name="Pentagon 28">
              <a:extLst>
                <a:ext uri="{FF2B5EF4-FFF2-40B4-BE49-F238E27FC236}">
                  <a16:creationId xmlns:a16="http://schemas.microsoft.com/office/drawing/2014/main" id="{AB9F74F0-D668-784B-A267-F705AF7EF96D}"/>
                </a:ext>
              </a:extLst>
            </p:cNvPr>
            <p:cNvSpPr/>
            <p:nvPr/>
          </p:nvSpPr>
          <p:spPr>
            <a:xfrm>
              <a:off x="9639300" y="1783036"/>
              <a:ext cx="1714500" cy="611980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Uppföljning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bokning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999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Upphandlingen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/>
              <a:t>Tredje gången gillt</a:t>
            </a:r>
          </a:p>
          <a:p>
            <a:pPr lvl="0"/>
            <a:r>
              <a:rPr lang="sv-SE" dirty="0">
                <a:solidFill>
                  <a:prstClr val="black"/>
                </a:solidFill>
              </a:rPr>
              <a:t>Konkurrenspräglad </a:t>
            </a:r>
            <a:r>
              <a:rPr lang="sv-SE" dirty="0" smtClean="0">
                <a:solidFill>
                  <a:prstClr val="black"/>
                </a:solidFill>
              </a:rPr>
              <a:t>dialog, Annons </a:t>
            </a:r>
            <a:r>
              <a:rPr lang="sv-SE" dirty="0">
                <a:solidFill>
                  <a:prstClr val="black"/>
                </a:solidFill>
              </a:rPr>
              <a:t>apr-maj 2017</a:t>
            </a:r>
          </a:p>
          <a:p>
            <a:pPr lvl="1"/>
            <a:r>
              <a:rPr lang="sv-SE" dirty="0">
                <a:solidFill>
                  <a:prstClr val="black"/>
                </a:solidFill>
              </a:rPr>
              <a:t>6 leverantörer i dialog  =&gt; 3 anbud  =&gt; 0 antagna </a:t>
            </a:r>
            <a:r>
              <a:rPr lang="sv-SE" dirty="0" smtClean="0">
                <a:solidFill>
                  <a:prstClr val="black"/>
                </a:solidFill>
              </a:rPr>
              <a:t>anbud</a:t>
            </a:r>
            <a:endParaRPr lang="sv-SE" dirty="0">
              <a:solidFill>
                <a:prstClr val="black"/>
              </a:solidFill>
            </a:endParaRPr>
          </a:p>
          <a:p>
            <a:pPr lvl="0"/>
            <a:r>
              <a:rPr lang="sv-SE" dirty="0">
                <a:solidFill>
                  <a:prstClr val="black"/>
                </a:solidFill>
              </a:rPr>
              <a:t>Förhandlat </a:t>
            </a:r>
            <a:r>
              <a:rPr lang="sv-SE" dirty="0" smtClean="0">
                <a:solidFill>
                  <a:prstClr val="black"/>
                </a:solidFill>
              </a:rPr>
              <a:t>förfarande, Omstart </a:t>
            </a:r>
            <a:r>
              <a:rPr lang="sv-SE" dirty="0">
                <a:solidFill>
                  <a:prstClr val="black"/>
                </a:solidFill>
              </a:rPr>
              <a:t>förhandling </a:t>
            </a:r>
            <a:r>
              <a:rPr lang="sv-SE" dirty="0" smtClean="0">
                <a:solidFill>
                  <a:prstClr val="black"/>
                </a:solidFill>
              </a:rPr>
              <a:t>hösten </a:t>
            </a:r>
            <a:r>
              <a:rPr lang="sv-SE" dirty="0">
                <a:solidFill>
                  <a:prstClr val="black"/>
                </a:solidFill>
              </a:rPr>
              <a:t>2018</a:t>
            </a:r>
          </a:p>
          <a:p>
            <a:pPr lvl="1"/>
            <a:r>
              <a:rPr lang="sv-SE" dirty="0">
                <a:solidFill>
                  <a:prstClr val="black"/>
                </a:solidFill>
              </a:rPr>
              <a:t>förhandling med 3 anbudsgivare =&gt; </a:t>
            </a:r>
            <a:r>
              <a:rPr lang="sv-SE" dirty="0" smtClean="0">
                <a:solidFill>
                  <a:prstClr val="black"/>
                </a:solidFill>
              </a:rPr>
              <a:t>2 anbud =&gt; 0 </a:t>
            </a:r>
            <a:r>
              <a:rPr lang="sv-SE" dirty="0">
                <a:solidFill>
                  <a:prstClr val="black"/>
                </a:solidFill>
              </a:rPr>
              <a:t>antagna </a:t>
            </a:r>
            <a:r>
              <a:rPr lang="sv-SE" dirty="0" smtClean="0">
                <a:solidFill>
                  <a:prstClr val="black"/>
                </a:solidFill>
              </a:rPr>
              <a:t>anbud</a:t>
            </a:r>
            <a:endParaRPr lang="sv-SE" dirty="0">
              <a:solidFill>
                <a:prstClr val="black"/>
              </a:solidFill>
            </a:endParaRPr>
          </a:p>
          <a:p>
            <a:pPr lvl="0"/>
            <a:r>
              <a:rPr lang="sv-SE" dirty="0">
                <a:solidFill>
                  <a:prstClr val="black"/>
                </a:solidFill>
              </a:rPr>
              <a:t>Öppet </a:t>
            </a:r>
            <a:r>
              <a:rPr lang="sv-SE" dirty="0" smtClean="0">
                <a:solidFill>
                  <a:prstClr val="black"/>
                </a:solidFill>
              </a:rPr>
              <a:t>förfarande, Annons </a:t>
            </a:r>
            <a:r>
              <a:rPr lang="sv-SE" dirty="0">
                <a:solidFill>
                  <a:prstClr val="black"/>
                </a:solidFill>
              </a:rPr>
              <a:t>apr-maj 2019</a:t>
            </a:r>
          </a:p>
          <a:p>
            <a:pPr lvl="1"/>
            <a:r>
              <a:rPr lang="sv-SE" dirty="0">
                <a:solidFill>
                  <a:prstClr val="black"/>
                </a:solidFill>
              </a:rPr>
              <a:t>4 anbud =&gt; 4 tilldelade ramavtalsleverantörer</a:t>
            </a:r>
          </a:p>
          <a:p>
            <a:endParaRPr lang="sv-SE" sz="2400" dirty="0"/>
          </a:p>
          <a:p>
            <a:r>
              <a:rPr lang="sv-SE" sz="2400" dirty="0" smtClean="0"/>
              <a:t>Avrop </a:t>
            </a:r>
            <a:r>
              <a:rPr lang="sv-SE" sz="2400" dirty="0"/>
              <a:t>via förnyad konkurrensutsättning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Ramavtalsleverantörer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698606" y="1844824"/>
            <a:ext cx="3945401" cy="2376264"/>
          </a:xfrm>
        </p:spPr>
        <p:txBody>
          <a:bodyPr>
            <a:normAutofit/>
          </a:bodyPr>
          <a:lstStyle/>
          <a:p>
            <a:r>
              <a:rPr lang="sv-SE" sz="2400" dirty="0" err="1" smtClean="0">
                <a:solidFill>
                  <a:schemeClr val="bg1">
                    <a:lumMod val="50000"/>
                  </a:schemeClr>
                </a:solidFill>
              </a:rPr>
              <a:t>Mebyou</a:t>
            </a: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 AB</a:t>
            </a:r>
          </a:p>
          <a:p>
            <a:r>
              <a:rPr lang="sv-SE" sz="2400" dirty="0" err="1" smtClean="0">
                <a:solidFill>
                  <a:schemeClr val="bg1">
                    <a:lumMod val="50000"/>
                  </a:schemeClr>
                </a:solidFill>
              </a:rPr>
              <a:t>Multisoft</a:t>
            </a: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 AB</a:t>
            </a:r>
          </a:p>
          <a:p>
            <a:r>
              <a:rPr lang="sv-SE" sz="2400" dirty="0" err="1">
                <a:solidFill>
                  <a:schemeClr val="bg1">
                    <a:lumMod val="50000"/>
                  </a:schemeClr>
                </a:solidFill>
              </a:rPr>
              <a:t>Rbok</a:t>
            </a:r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 AB</a:t>
            </a:r>
          </a:p>
          <a:p>
            <a:r>
              <a:rPr lang="sv-SE" sz="2400" dirty="0" err="1" smtClean="0">
                <a:solidFill>
                  <a:schemeClr val="bg1">
                    <a:lumMod val="50000"/>
                  </a:schemeClr>
                </a:solidFill>
              </a:rPr>
              <a:t>Softronic</a:t>
            </a: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 AB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883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Avtalets giltighetstid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01759" y="1302477"/>
            <a:ext cx="7740492" cy="4430779"/>
          </a:xfrm>
        </p:spPr>
        <p:txBody>
          <a:bodyPr>
            <a:normAutofit/>
          </a:bodyPr>
          <a:lstStyle/>
          <a:p>
            <a:r>
              <a:rPr lang="sv-SE" sz="2400" dirty="0" smtClean="0"/>
              <a:t>Avtalsstart 2019-09-01</a:t>
            </a:r>
          </a:p>
          <a:p>
            <a:pPr marL="0" indent="0">
              <a:buNone/>
            </a:pPr>
            <a:endParaRPr lang="sv-SE" sz="1600" dirty="0"/>
          </a:p>
          <a:p>
            <a:r>
              <a:rPr lang="sv-SE" sz="2400" dirty="0" smtClean="0"/>
              <a:t>Ramavtalets giltighets tid är 2 + </a:t>
            </a:r>
            <a:r>
              <a:rPr lang="sv-SE" sz="2400" dirty="0" smtClean="0"/>
              <a:t>1 + 1 </a:t>
            </a:r>
            <a:r>
              <a:rPr lang="sv-SE" sz="2400" dirty="0" smtClean="0"/>
              <a:t>år.</a:t>
            </a:r>
          </a:p>
          <a:p>
            <a:endParaRPr lang="sv-SE" sz="1600" dirty="0" smtClean="0"/>
          </a:p>
          <a:p>
            <a:r>
              <a:rPr lang="sv-SE" sz="2400" dirty="0"/>
              <a:t>Kontrakt med stöd av detta ramavtal tilldelas senast sista dag för ramavtalets giltighetstid.</a:t>
            </a:r>
            <a:endParaRPr lang="sv-SE" sz="2400" dirty="0" smtClean="0"/>
          </a:p>
          <a:p>
            <a:r>
              <a:rPr lang="sv-SE" sz="2400" dirty="0" smtClean="0"/>
              <a:t>Att ramavtalet upphört att gälla påverkar inte giltigheten av kontrakt som ingåtts under ramavtalets giltighetstid. </a:t>
            </a:r>
          </a:p>
          <a:p>
            <a:r>
              <a:rPr lang="sv-SE" sz="2400" dirty="0"/>
              <a:t>UM anger själv kontraktstid i avropsförfrågan vid den förnyade konkurrensutsättningen.</a:t>
            </a:r>
            <a:endParaRPr lang="sv-SE" sz="2400" dirty="0" smtClean="0"/>
          </a:p>
          <a:p>
            <a:endParaRPr lang="sv-SE" sz="2400" dirty="0" smtClean="0"/>
          </a:p>
          <a:p>
            <a:endParaRPr lang="sv-SE" sz="2400" dirty="0" smtClean="0"/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MENUOPEN" val="True"/>
</p:tagLst>
</file>

<file path=ppt/theme/theme1.xml><?xml version="1.0" encoding="utf-8"?>
<a:theme xmlns:a="http://schemas.openxmlformats.org/drawingml/2006/main" name="1_SKL Kommentus Inköpscentralen">
  <a:themeElements>
    <a:clrScheme name="SKL Kommentus Inköpscentral">
      <a:dk1>
        <a:sysClr val="windowText" lastClr="000000"/>
      </a:dk1>
      <a:lt1>
        <a:sysClr val="window" lastClr="FFFFFF"/>
      </a:lt1>
      <a:dk2>
        <a:srgbClr val="143F90"/>
      </a:dk2>
      <a:lt2>
        <a:srgbClr val="EEECE1"/>
      </a:lt2>
      <a:accent1>
        <a:srgbClr val="669AD2"/>
      </a:accent1>
      <a:accent2>
        <a:srgbClr val="143F90"/>
      </a:accent2>
      <a:accent3>
        <a:srgbClr val="6D8D9F"/>
      </a:accent3>
      <a:accent4>
        <a:srgbClr val="D21E1E"/>
      </a:accent4>
      <a:accent5>
        <a:srgbClr val="FFBE0A"/>
      </a:accent5>
      <a:accent6>
        <a:srgbClr val="E6460A"/>
      </a:accent6>
      <a:hlink>
        <a:srgbClr val="0000FF"/>
      </a:hlink>
      <a:folHlink>
        <a:srgbClr val="800080"/>
      </a:folHlink>
    </a:clrScheme>
    <a:fontScheme name="SKL Kommentus Mediatjänste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Kommentus Inköpscentral.potx" id="{6C8A8FF4-F3A3-496C-865C-1DEA3C229A1F}" vid="{52682ED4-156A-4B9B-A40E-3D115DFB85A3}"/>
    </a:ext>
  </a:extLst>
</a:theme>
</file>

<file path=ppt/theme/theme2.xml><?xml version="1.0" encoding="utf-8"?>
<a:theme xmlns:a="http://schemas.openxmlformats.org/drawingml/2006/main" name="SKL Kommentus Inköpscentralen2">
  <a:themeElements>
    <a:clrScheme name="SKL Kommentus Inköpscentral">
      <a:dk1>
        <a:sysClr val="windowText" lastClr="000000"/>
      </a:dk1>
      <a:lt1>
        <a:sysClr val="window" lastClr="FFFFFF"/>
      </a:lt1>
      <a:dk2>
        <a:srgbClr val="143F90"/>
      </a:dk2>
      <a:lt2>
        <a:srgbClr val="EEECE1"/>
      </a:lt2>
      <a:accent1>
        <a:srgbClr val="669AD2"/>
      </a:accent1>
      <a:accent2>
        <a:srgbClr val="143F90"/>
      </a:accent2>
      <a:accent3>
        <a:srgbClr val="6D8D9F"/>
      </a:accent3>
      <a:accent4>
        <a:srgbClr val="D21E1E"/>
      </a:accent4>
      <a:accent5>
        <a:srgbClr val="FFBE0A"/>
      </a:accent5>
      <a:accent6>
        <a:srgbClr val="E6460A"/>
      </a:accent6>
      <a:hlink>
        <a:srgbClr val="0000FF"/>
      </a:hlink>
      <a:folHlink>
        <a:srgbClr val="800080"/>
      </a:folHlink>
    </a:clrScheme>
    <a:fontScheme name="SKL Kommentus Mediatjänste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Kommentus Inköpscentral.potx" id="{6C8A8FF4-F3A3-496C-865C-1DEA3C229A1F}" vid="{52682ED4-156A-4B9B-A40E-3D115DFB85A3}"/>
    </a:ext>
  </a:extLst>
</a:theme>
</file>

<file path=ppt/theme/theme3.xml><?xml version="1.0" encoding="utf-8"?>
<a:theme xmlns:a="http://schemas.openxmlformats.org/drawingml/2006/main" name="Basportföljen">
  <a:themeElements>
    <a:clrScheme name="SKL Kommentus Inköpscentral">
      <a:dk1>
        <a:sysClr val="windowText" lastClr="000000"/>
      </a:dk1>
      <a:lt1>
        <a:sysClr val="window" lastClr="FFFFFF"/>
      </a:lt1>
      <a:dk2>
        <a:srgbClr val="143F90"/>
      </a:dk2>
      <a:lt2>
        <a:srgbClr val="EEECE1"/>
      </a:lt2>
      <a:accent1>
        <a:srgbClr val="669AD2"/>
      </a:accent1>
      <a:accent2>
        <a:srgbClr val="143F90"/>
      </a:accent2>
      <a:accent3>
        <a:srgbClr val="6D8D9F"/>
      </a:accent3>
      <a:accent4>
        <a:srgbClr val="D21E1E"/>
      </a:accent4>
      <a:accent5>
        <a:srgbClr val="FFBE0A"/>
      </a:accent5>
      <a:accent6>
        <a:srgbClr val="E6460A"/>
      </a:accent6>
      <a:hlink>
        <a:srgbClr val="0000FF"/>
      </a:hlink>
      <a:folHlink>
        <a:srgbClr val="800080"/>
      </a:folHlink>
    </a:clrScheme>
    <a:fontScheme name="SKL Kommentus Mediatjänste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Kommentus Inköpscentral.potx" id="{6C8A8FF4-F3A3-496C-865C-1DEA3C229A1F}" vid="{52682ED4-156A-4B9B-A40E-3D115DFB85A3}"/>
    </a:ext>
  </a:extLst>
</a:theme>
</file>

<file path=ppt/theme/theme4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 Kommentus Inköpscentral</Template>
  <TotalTime>3961</TotalTime>
  <Words>797</Words>
  <Application>Microsoft Office PowerPoint</Application>
  <PresentationFormat>Bildspel på skärmen (4:3)</PresentationFormat>
  <Paragraphs>136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13</vt:i4>
      </vt:variant>
    </vt:vector>
  </HeadingPairs>
  <TitlesOfParts>
    <vt:vector size="23" baseType="lpstr">
      <vt:lpstr>Arial</vt:lpstr>
      <vt:lpstr>Calibri</vt:lpstr>
      <vt:lpstr>Corbel</vt:lpstr>
      <vt:lpstr>Verdana</vt:lpstr>
      <vt:lpstr>ヒラギノ角ゴ Pro W3</vt:lpstr>
      <vt:lpstr>1_SKL Kommentus Inköpscentralen</vt:lpstr>
      <vt:lpstr>SKL Kommentus Inköpscentralen2</vt:lpstr>
      <vt:lpstr>Basportföljen</vt:lpstr>
      <vt:lpstr>1_Anpassad formgivning</vt:lpstr>
      <vt:lpstr>Anpassad formgivning</vt:lpstr>
      <vt:lpstr>PowerPoint-presentation</vt:lpstr>
      <vt:lpstr>PowerPoint-presentation</vt:lpstr>
      <vt:lpstr>Bakgrund</vt:lpstr>
      <vt:lpstr>Syfte och mål </vt:lpstr>
      <vt:lpstr>Omfattning</vt:lpstr>
      <vt:lpstr>Processer som omfattas (med explicita krav)</vt:lpstr>
      <vt:lpstr>Upphandlingen</vt:lpstr>
      <vt:lpstr>Ramavtalsleverantörer</vt:lpstr>
      <vt:lpstr>Avtalets giltighetstid</vt:lpstr>
      <vt:lpstr>Här hittar du avtalsinformation</vt:lpstr>
      <vt:lpstr>Vad ska göras innan avrop </vt:lpstr>
      <vt:lpstr>Vad händer efter anmält avrop</vt:lpstr>
      <vt:lpstr>Genomgång av avropsstöd </vt:lpstr>
    </vt:vector>
  </TitlesOfParts>
  <Company>SKL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Ida Engberg</dc:creator>
  <cp:lastModifiedBy>Lager Daniel</cp:lastModifiedBy>
  <cp:revision>192</cp:revision>
  <cp:lastPrinted>2015-05-04T07:29:28Z</cp:lastPrinted>
  <dcterms:created xsi:type="dcterms:W3CDTF">2015-04-05T15:21:52Z</dcterms:created>
  <dcterms:modified xsi:type="dcterms:W3CDTF">2019-11-18T11:18:30Z</dcterms:modified>
</cp:coreProperties>
</file>