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88" r:id="rId5"/>
    <p:sldId id="287" r:id="rId6"/>
    <p:sldId id="285" r:id="rId7"/>
    <p:sldId id="286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har Göthberg" initials="SG" lastIdx="3" clrIdx="0">
    <p:extLst>
      <p:ext uri="{19B8F6BF-5375-455C-9EA6-DF929625EA0E}">
        <p15:presenceInfo xmlns:p15="http://schemas.microsoft.com/office/powerpoint/2012/main" userId="Sahar Göth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>
      <p:cViewPr varScale="1">
        <p:scale>
          <a:sx n="76" d="100"/>
          <a:sy n="76" d="100"/>
        </p:scale>
        <p:origin x="36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rgbClr val="6D8D9F"/>
                </a:solidFill>
              </a:rPr>
              <a:t>Tack!</a:t>
            </a:r>
            <a:endParaRPr lang="sv-SE" sz="4800" dirty="0">
              <a:solidFill>
                <a:srgbClr val="6D8D9F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4596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accent1"/>
                </a:solidFill>
              </a:rPr>
              <a:t>www.sklkommentus.se/inkopscentral</a:t>
            </a:r>
            <a:endParaRPr lang="sv-SE" sz="2000" dirty="0">
              <a:solidFill>
                <a:schemeClr val="accent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Inköps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1087439"/>
            <a:ext cx="9144000" cy="524108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-1249" y="1084635"/>
            <a:ext cx="9148748" cy="526289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715467" y="1938079"/>
            <a:ext cx="8280920" cy="784830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sv-SE" sz="4800" dirty="0" smtClean="0">
                <a:latin typeface="+mj-lt"/>
              </a:rPr>
              <a:t>SKL</a:t>
            </a:r>
            <a:r>
              <a:rPr lang="sv-SE" sz="4800" baseline="0" dirty="0" smtClean="0">
                <a:latin typeface="+mj-lt"/>
              </a:rPr>
              <a:t> Kommentus Inköpscentral</a:t>
            </a: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6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4" y="1076805"/>
            <a:ext cx="9165267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7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4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-10633" y="1076804"/>
            <a:ext cx="9154634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8D9F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30188" algn="l" defTabSz="808038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5525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113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Avropsvägledning </a:t>
            </a:r>
            <a:br>
              <a:rPr lang="sv-SE" sz="2400" dirty="0" smtClean="0"/>
            </a:br>
            <a:r>
              <a:rPr lang="sv-SE" sz="2400" dirty="0" smtClean="0"/>
              <a:t>– Boknings- och bidragslösningar 2017-2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872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Boknings- och bidragslösningar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1179" y="4293096"/>
            <a:ext cx="7740492" cy="2088232"/>
          </a:xfrm>
        </p:spPr>
        <p:txBody>
          <a:bodyPr>
            <a:normAutofit/>
          </a:bodyPr>
          <a:lstStyle/>
          <a:p>
            <a:r>
              <a:rPr lang="sv-SE" sz="1800" dirty="0" smtClean="0"/>
              <a:t>Via ramavtalet kan systemlösning och tjänster avropas, som </a:t>
            </a:r>
            <a:r>
              <a:rPr lang="sv-SE" sz="1800" dirty="0"/>
              <a:t>gör </a:t>
            </a:r>
            <a:r>
              <a:rPr lang="sv-SE" sz="1800" dirty="0" smtClean="0"/>
              <a:t>det enklare för allmänheten att </a:t>
            </a:r>
            <a:r>
              <a:rPr lang="sv-SE" sz="1800" dirty="0"/>
              <a:t>boka </a:t>
            </a:r>
            <a:r>
              <a:rPr lang="sv-SE" sz="1800" dirty="0" smtClean="0"/>
              <a:t>offentliga lokaler, anläggningar och andra resurser. </a:t>
            </a:r>
          </a:p>
          <a:p>
            <a:r>
              <a:rPr lang="sv-SE" sz="1800" dirty="0" smtClean="0"/>
              <a:t>Privatpersoner</a:t>
            </a:r>
            <a:r>
              <a:rPr lang="sv-SE" sz="1800" dirty="0"/>
              <a:t>, företag och föreningar </a:t>
            </a:r>
            <a:r>
              <a:rPr lang="sv-SE" sz="1800" dirty="0" smtClean="0"/>
              <a:t>kan söka </a:t>
            </a:r>
            <a:r>
              <a:rPr lang="sv-SE" sz="1800" dirty="0"/>
              <a:t>lediga tider, göra bokningar, betalningar och att </a:t>
            </a:r>
            <a:r>
              <a:rPr lang="sv-SE" sz="1800" dirty="0" smtClean="0"/>
              <a:t>ansöka om bidrag</a:t>
            </a:r>
            <a:r>
              <a:rPr lang="sv-SE" sz="1800" dirty="0"/>
              <a:t>.</a:t>
            </a:r>
          </a:p>
          <a:p>
            <a:r>
              <a:rPr lang="sv-SE" sz="1800" dirty="0" smtClean="0"/>
              <a:t>Administratörer </a:t>
            </a:r>
            <a:r>
              <a:rPr lang="sv-SE" sz="1800" dirty="0"/>
              <a:t>inom </a:t>
            </a:r>
            <a:r>
              <a:rPr lang="sv-SE" sz="1800" dirty="0" smtClean="0"/>
              <a:t>kommun/region får tillgång </a:t>
            </a:r>
            <a:r>
              <a:rPr lang="sv-SE" sz="1800" dirty="0"/>
              <a:t>till uppgifter för fakturering, uppföljning och utbetalning av bidrag</a:t>
            </a:r>
            <a:r>
              <a:rPr lang="sv-SE" sz="1800" dirty="0" smtClean="0"/>
              <a:t>.</a:t>
            </a:r>
            <a:endParaRPr lang="sv-SE" sz="18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36" y="1852612"/>
            <a:ext cx="7949096" cy="2440484"/>
          </a:xfrm>
          <a:prstGeom prst="rect">
            <a:avLst/>
          </a:prstGeom>
        </p:spPr>
      </p:pic>
      <p:sp>
        <p:nvSpPr>
          <p:cNvPr id="10" name="Rubrik 1"/>
          <p:cNvSpPr txBox="1">
            <a:spLocks/>
          </p:cNvSpPr>
          <p:nvPr/>
        </p:nvSpPr>
        <p:spPr>
          <a:xfrm>
            <a:off x="971600" y="1052736"/>
            <a:ext cx="6108615" cy="1270859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D8D9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smtClean="0">
                <a:solidFill>
                  <a:srgbClr val="E64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VI GÖRA DET ENKLARE</a:t>
            </a:r>
            <a:br>
              <a:rPr lang="sv-SE" b="1" dirty="0" smtClean="0">
                <a:solidFill>
                  <a:srgbClr val="E646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b="1" dirty="0" smtClean="0">
                <a:solidFill>
                  <a:srgbClr val="E64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GÖR VI DET ENKLARE!</a:t>
            </a:r>
            <a:endParaRPr lang="sv-SE" b="1" dirty="0">
              <a:solidFill>
                <a:srgbClr val="E64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Avropsförfarande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611560" y="1372706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Avrop från detta ramavtal genomförs med förnyad konkurrensutsättning (FKU)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Ramavtalet omfattar systemlösning för boknings- och bidragsprocesser samt tillhörande tjänster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I en FKU </a:t>
            </a:r>
            <a:r>
              <a:rPr lang="sv-SE" sz="2000" dirty="0" smtClean="0"/>
              <a:t>förtydligas kraven på systemlösning och tjänster utifrån ert specifika behov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Ni preciserar vilka funktioner och eventuella integrationer/kopplingar samt tjänster ni är i behov 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För att kunna teckna kontrakt med en ramavtalsleverantör för er lösning.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36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För detta ramavtal delar vi in avropsprocessen i följande delar</a:t>
            </a:r>
            <a:endParaRPr lang="sv-SE" dirty="0"/>
          </a:p>
          <a:p>
            <a:r>
              <a:rPr lang="sv-SE" dirty="0" smtClean="0"/>
              <a:t>Inför avrop</a:t>
            </a:r>
          </a:p>
          <a:p>
            <a:pPr lvl="1"/>
            <a:r>
              <a:rPr lang="sv-SE" dirty="0" smtClean="0"/>
              <a:t>Beskriver steg och aktiviteter som behöver hanteras inför att man genomför själva avropet. </a:t>
            </a:r>
          </a:p>
          <a:p>
            <a:r>
              <a:rPr lang="sv-SE" dirty="0" smtClean="0"/>
              <a:t>Genomförande av avrop</a:t>
            </a:r>
          </a:p>
          <a:p>
            <a:pPr lvl="1"/>
            <a:r>
              <a:rPr lang="sv-SE" dirty="0" smtClean="0"/>
              <a:t>Inbegriper själva utskicket av avropsförfrågan till samtliga ramavtalsleverantörer för att landa i tilldelning av en ramavtalsleverantör.</a:t>
            </a:r>
          </a:p>
          <a:p>
            <a:r>
              <a:rPr lang="sv-SE" dirty="0" smtClean="0"/>
              <a:t>Efter avrop</a:t>
            </a:r>
          </a:p>
          <a:p>
            <a:pPr lvl="1"/>
            <a:r>
              <a:rPr lang="sv-SE" dirty="0" smtClean="0"/>
              <a:t>Beskriver steg och aktiviteter att slutföra för mottagande av avropad leverans.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698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– Inför avrop</a:t>
            </a:r>
            <a:endParaRPr lang="sv-SE" dirty="0"/>
          </a:p>
        </p:txBody>
      </p:sp>
      <p:sp>
        <p:nvSpPr>
          <p:cNvPr id="21" name="Frihandsfigur 20"/>
          <p:cNvSpPr/>
          <p:nvPr/>
        </p:nvSpPr>
        <p:spPr>
          <a:xfrm>
            <a:off x="825219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0</a:t>
            </a:r>
            <a:br>
              <a:rPr lang="sv-SE" sz="1400" b="1" kern="1200" dirty="0" smtClean="0"/>
            </a:br>
            <a:r>
              <a:rPr lang="sv-SE" sz="1400" b="1" kern="1200" dirty="0" smtClean="0"/>
              <a:t>Avrops-</a:t>
            </a:r>
            <a:br>
              <a:rPr lang="sv-SE" sz="1400" b="1" kern="1200" dirty="0" smtClean="0"/>
            </a:br>
            <a:r>
              <a:rPr lang="sv-SE" sz="1400" b="1" kern="1200" dirty="0" smtClean="0"/>
              <a:t>anmälan</a:t>
            </a:r>
            <a:endParaRPr lang="sv-SE" sz="1400" b="1" kern="1200" dirty="0"/>
          </a:p>
        </p:txBody>
      </p:sp>
      <p:sp>
        <p:nvSpPr>
          <p:cNvPr id="22" name="Frihandsfigur 21"/>
          <p:cNvSpPr/>
          <p:nvPr/>
        </p:nvSpPr>
        <p:spPr>
          <a:xfrm>
            <a:off x="827584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Anmäl att ni kommer avropa från ramavtalet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Anmälan görs av upphandlingschef eller annan behörig inloggningsansvarig på SKIs hemsida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För </a:t>
            </a:r>
            <a:r>
              <a:rPr lang="sv-SE" sz="1200" dirty="0"/>
              <a:t>information om avropsanmälan </a:t>
            </a:r>
            <a:r>
              <a:rPr lang="sv-SE" sz="1200" dirty="0" smtClean="0"/>
              <a:t>se </a:t>
            </a:r>
            <a:r>
              <a:rPr lang="sv-SE" sz="1200" dirty="0"/>
              <a:t>bilaga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b="1" dirty="0" smtClean="0"/>
              <a:t>Anmäl </a:t>
            </a:r>
            <a:r>
              <a:rPr lang="sv-SE" sz="1200" b="1" dirty="0"/>
              <a:t>Avrop.pdf</a:t>
            </a:r>
            <a:r>
              <a:rPr lang="sv-SE" sz="1200" dirty="0"/>
              <a:t>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på </a:t>
            </a:r>
            <a:r>
              <a:rPr lang="sv-SE" sz="1200" dirty="0"/>
              <a:t>SKIs hemsida.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  <p:sp>
        <p:nvSpPr>
          <p:cNvPr id="23" name="Frihandsfigur 22"/>
          <p:cNvSpPr/>
          <p:nvPr/>
        </p:nvSpPr>
        <p:spPr>
          <a:xfrm>
            <a:off x="2760060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1</a:t>
            </a:r>
            <a:br>
              <a:rPr lang="sv-SE" sz="1400" b="1" kern="1200" dirty="0" smtClean="0"/>
            </a:br>
            <a:r>
              <a:rPr lang="sv-SE" sz="1400" b="1" kern="1200" dirty="0" smtClean="0"/>
              <a:t>Behovsanalys</a:t>
            </a:r>
            <a:endParaRPr lang="sv-SE" sz="1400" b="1" kern="1200" dirty="0"/>
          </a:p>
        </p:txBody>
      </p:sp>
      <p:sp>
        <p:nvSpPr>
          <p:cNvPr id="24" name="Frihandsfigur 23"/>
          <p:cNvSpPr/>
          <p:nvPr/>
        </p:nvSpPr>
        <p:spPr>
          <a:xfrm>
            <a:off x="2915816" y="3068960"/>
            <a:ext cx="154643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Starta internt avropsprojekt för samverkan mellan verksamhet, IT och upphandling.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dirty="0"/>
              <a:t> </a:t>
            </a:r>
            <a:r>
              <a:rPr lang="sv-SE" sz="1100" dirty="0" smtClean="0"/>
              <a:t>Genomför behovsanalys</a:t>
            </a:r>
            <a:r>
              <a:rPr lang="sv-SE" sz="1100" kern="1200" dirty="0" smtClean="0"/>
              <a:t>  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100" kern="1200" dirty="0" smtClean="0"/>
              <a:t/>
            </a:r>
            <a:br>
              <a:rPr lang="sv-SE" sz="1100" kern="1200" dirty="0" smtClean="0"/>
            </a:br>
            <a:endParaRPr lang="sv-SE" sz="1100" kern="1200" dirty="0" smtClean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Använd gärna stöddokument för </a:t>
            </a:r>
            <a:r>
              <a:rPr lang="sv-SE" sz="1100" b="1" kern="1200" dirty="0" smtClean="0"/>
              <a:t>Workshop-kit.ppt</a:t>
            </a:r>
            <a:r>
              <a:rPr lang="sv-SE" sz="1100" i="1" kern="1200" dirty="0" smtClean="0"/>
              <a:t>.</a:t>
            </a:r>
            <a:endParaRPr lang="sv-SE" sz="1100" kern="1200" dirty="0"/>
          </a:p>
        </p:txBody>
      </p:sp>
      <p:sp>
        <p:nvSpPr>
          <p:cNvPr id="26" name="Frihandsfigur 25"/>
          <p:cNvSpPr/>
          <p:nvPr/>
        </p:nvSpPr>
        <p:spPr>
          <a:xfrm>
            <a:off x="4713651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/>
              <a:t>2</a:t>
            </a:r>
            <a:r>
              <a:rPr lang="sv-SE" sz="1400" b="1" kern="1200" dirty="0" smtClean="0"/>
              <a:t/>
            </a:r>
            <a:br>
              <a:rPr lang="sv-SE" sz="1400" b="1" kern="1200" dirty="0" smtClean="0"/>
            </a:br>
            <a:r>
              <a:rPr lang="sv-SE" sz="1400" b="1" kern="1200" dirty="0" smtClean="0"/>
              <a:t>Nyttorealisering</a:t>
            </a:r>
            <a:endParaRPr lang="sv-SE" sz="1400" b="1" kern="1200" dirty="0"/>
          </a:p>
        </p:txBody>
      </p:sp>
      <p:sp>
        <p:nvSpPr>
          <p:cNvPr id="27" name="Frihandsfigur 26"/>
          <p:cNvSpPr/>
          <p:nvPr/>
        </p:nvSpPr>
        <p:spPr>
          <a:xfrm>
            <a:off x="6654362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3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Kravprecisering</a:t>
            </a:r>
            <a:endParaRPr lang="sv-SE" sz="1400" b="1" kern="1200" dirty="0"/>
          </a:p>
        </p:txBody>
      </p:sp>
      <p:sp>
        <p:nvSpPr>
          <p:cNvPr id="32" name="Frihandsfigur 31"/>
          <p:cNvSpPr/>
          <p:nvPr/>
        </p:nvSpPr>
        <p:spPr>
          <a:xfrm>
            <a:off x="4860032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Genomför workshop för nyttorealisering för att på förhand analysera vad ni förväntar er av kommande lösning.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 smtClean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Använd gärna stöddokument för </a:t>
            </a:r>
            <a:r>
              <a:rPr lang="sv-SE" sz="1200" b="1" dirty="0"/>
              <a:t>Workshop-kit.ppt</a:t>
            </a:r>
            <a:r>
              <a:rPr lang="sv-SE" sz="1200" i="1" dirty="0" smtClean="0"/>
              <a:t>.</a:t>
            </a:r>
            <a:endParaRPr lang="sv-SE" sz="1200" dirty="0"/>
          </a:p>
        </p:txBody>
      </p:sp>
      <p:sp>
        <p:nvSpPr>
          <p:cNvPr id="33" name="Frihandsfigur 32"/>
          <p:cNvSpPr/>
          <p:nvPr/>
        </p:nvSpPr>
        <p:spPr>
          <a:xfrm>
            <a:off x="6804248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Genomför workshop för precisering av krav så att den lösning ni avropar ska matcha era behov.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Utgå med fördel ifrån den nyttorealisering ni arbetat fram tidigare.</a:t>
            </a:r>
            <a:endParaRPr lang="sv-SE" sz="1200" kern="1200" dirty="0" smtClean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För mer information och stöd se stöddokument för </a:t>
            </a:r>
            <a:r>
              <a:rPr lang="sv-SE" sz="1200" b="1" dirty="0" smtClean="0"/>
              <a:t>Tjänstebeskrivning och Kravprecisering.doc </a:t>
            </a:r>
            <a:endParaRPr lang="sv-SE" sz="1200" b="1" dirty="0" smtClean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</p:spTree>
    <p:extLst>
      <p:ext uri="{BB962C8B-B14F-4D97-AF65-F5344CB8AC3E}">
        <p14:creationId xmlns:p14="http://schemas.microsoft.com/office/powerpoint/2010/main" val="25778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– Genomförande av avrop</a:t>
            </a:r>
            <a:endParaRPr lang="sv-SE" dirty="0"/>
          </a:p>
        </p:txBody>
      </p:sp>
      <p:sp>
        <p:nvSpPr>
          <p:cNvPr id="17" name="Frihandsfigur 16"/>
          <p:cNvSpPr/>
          <p:nvPr/>
        </p:nvSpPr>
        <p:spPr>
          <a:xfrm>
            <a:off x="825219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4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Avropsunderlag</a:t>
            </a:r>
            <a:endParaRPr lang="sv-SE" sz="1400" b="1" kern="1200" dirty="0"/>
          </a:p>
        </p:txBody>
      </p:sp>
      <p:sp>
        <p:nvSpPr>
          <p:cNvPr id="25" name="Frihandsfigur 24"/>
          <p:cNvSpPr/>
          <p:nvPr/>
        </p:nvSpPr>
        <p:spPr>
          <a:xfrm>
            <a:off x="827584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Sammanställ ert avropsunderlag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 smtClean="0"/>
              <a:t> Avropsprecisering </a:t>
            </a:r>
            <a:r>
              <a:rPr lang="sv-SE" sz="1200" dirty="0"/>
              <a:t>samt Utvärdering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2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Se mallar under stöddokument för 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dirty="0" smtClean="0"/>
              <a:t> - </a:t>
            </a:r>
            <a:r>
              <a:rPr lang="sv-SE" sz="1200" b="1" dirty="0" smtClean="0"/>
              <a:t>mall Avropsförfrågan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b="1" dirty="0"/>
              <a:t> </a:t>
            </a:r>
            <a:r>
              <a:rPr lang="sv-SE" sz="1200" b="1" dirty="0" smtClean="0"/>
              <a:t> - mall Kravprecisering och pris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b="1" dirty="0"/>
              <a:t> </a:t>
            </a:r>
            <a:r>
              <a:rPr lang="sv-SE" sz="1200" b="1" dirty="0" smtClean="0"/>
              <a:t> - mall Kontrakt</a:t>
            </a:r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200" b="1" dirty="0"/>
              <a:t> </a:t>
            </a:r>
            <a:r>
              <a:rPr lang="sv-SE" sz="1200" b="1" dirty="0" smtClean="0"/>
              <a:t> - mall PUB-avtal </a:t>
            </a:r>
            <a:endParaRPr lang="sv-SE" sz="1200" b="1" dirty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  <p:sp>
        <p:nvSpPr>
          <p:cNvPr id="32" name="Frihandsfigur 31"/>
          <p:cNvSpPr/>
          <p:nvPr/>
        </p:nvSpPr>
        <p:spPr>
          <a:xfrm>
            <a:off x="2760060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5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Skicka avrop</a:t>
            </a:r>
            <a:endParaRPr lang="sv-SE" sz="1400" b="1" kern="1200" dirty="0"/>
          </a:p>
        </p:txBody>
      </p:sp>
      <p:sp>
        <p:nvSpPr>
          <p:cNvPr id="33" name="Frihandsfigur 32"/>
          <p:cNvSpPr/>
          <p:nvPr/>
        </p:nvSpPr>
        <p:spPr>
          <a:xfrm>
            <a:off x="2915816" y="3068960"/>
            <a:ext cx="154643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Avropsunderlaget ska skickas till </a:t>
            </a:r>
            <a:r>
              <a:rPr lang="sv-SE" sz="1100" u="sng" kern="1200" dirty="0" smtClean="0"/>
              <a:t>samtliga</a:t>
            </a:r>
            <a:r>
              <a:rPr lang="sv-SE" sz="1100" kern="1200" dirty="0" smtClean="0"/>
              <a:t> ramavtalsleverantörer.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dirty="0"/>
              <a:t> </a:t>
            </a:r>
            <a:r>
              <a:rPr lang="sv-SE" sz="1100" dirty="0" smtClean="0"/>
              <a:t>Utskicket kan ske via mail eller annat upphandlingsstöd som ni önskar.</a:t>
            </a:r>
            <a:r>
              <a:rPr lang="sv-SE" sz="1100" kern="1200" dirty="0" smtClean="0"/>
              <a:t/>
            </a:r>
            <a:br>
              <a:rPr lang="sv-SE" sz="1100" kern="1200" dirty="0" smtClean="0"/>
            </a:br>
            <a:endParaRPr lang="sv-SE" sz="1100" kern="1200" dirty="0" smtClean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Använd </a:t>
            </a:r>
            <a:r>
              <a:rPr lang="sv-SE" sz="1100" b="1" kern="1200" dirty="0" smtClean="0"/>
              <a:t>Sändlista.xls</a:t>
            </a:r>
            <a:r>
              <a:rPr lang="sv-SE" sz="1100" kern="1200" dirty="0" smtClean="0"/>
              <a:t> som finns bland stöddokument för alla </a:t>
            </a:r>
            <a:br>
              <a:rPr lang="sv-SE" sz="1100" kern="1200" dirty="0" smtClean="0"/>
            </a:br>
            <a:r>
              <a:rPr lang="sv-SE" sz="1100" kern="1200" dirty="0" smtClean="0"/>
              <a:t>e-postadresser.</a:t>
            </a:r>
            <a:endParaRPr lang="sv-SE" sz="1100" kern="1200" dirty="0"/>
          </a:p>
        </p:txBody>
      </p:sp>
      <p:sp>
        <p:nvSpPr>
          <p:cNvPr id="34" name="Frihandsfigur 33"/>
          <p:cNvSpPr/>
          <p:nvPr/>
        </p:nvSpPr>
        <p:spPr>
          <a:xfrm>
            <a:off x="4713651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6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Anbud in</a:t>
            </a:r>
            <a:endParaRPr lang="sv-SE" sz="1400" b="1" kern="1200" dirty="0"/>
          </a:p>
        </p:txBody>
      </p:sp>
      <p:sp>
        <p:nvSpPr>
          <p:cNvPr id="35" name="Frihandsfigur 34"/>
          <p:cNvSpPr/>
          <p:nvPr/>
        </p:nvSpPr>
        <p:spPr>
          <a:xfrm>
            <a:off x="6654362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7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Utvärdera och Tilldela</a:t>
            </a:r>
            <a:endParaRPr lang="sv-SE" sz="1400" b="1" kern="1200" dirty="0"/>
          </a:p>
        </p:txBody>
      </p:sp>
      <p:sp>
        <p:nvSpPr>
          <p:cNvPr id="36" name="Frihandsfigur 35"/>
          <p:cNvSpPr/>
          <p:nvPr/>
        </p:nvSpPr>
        <p:spPr>
          <a:xfrm>
            <a:off x="4860032" y="3068960"/>
            <a:ext cx="172819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Ramavtalsleverantörerna svarar </a:t>
            </a:r>
            <a:r>
              <a:rPr lang="sv-SE" sz="1200" dirty="0" smtClean="0"/>
              <a:t>i de svarsmallar ni bifogar avropsunderlaget. 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/>
              <a:t> </a:t>
            </a:r>
            <a:r>
              <a:rPr lang="sv-SE" sz="1200" kern="1200" dirty="0" smtClean="0"/>
              <a:t>Anbuden lämnas enligt vad ni skrivit i förfrågan.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 smtClean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</p:txBody>
      </p:sp>
      <p:sp>
        <p:nvSpPr>
          <p:cNvPr id="37" name="Frihandsfigur 36"/>
          <p:cNvSpPr/>
          <p:nvPr/>
        </p:nvSpPr>
        <p:spPr>
          <a:xfrm>
            <a:off x="6804248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Utvärdera era anbud enligt vad ni anget</a:t>
            </a:r>
            <a:r>
              <a:rPr lang="sv-SE" sz="1200" dirty="0" smtClean="0"/>
              <a:t>t i avropsförfrågan.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2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 smtClean="0"/>
              <a:t> Tilldela kontrakt till den leverantör som lämnat det ekonomiskt mest fördelaktiga anbudet.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/>
              <a:t> </a:t>
            </a:r>
            <a:r>
              <a:rPr lang="sv-SE" sz="1200" kern="1200" dirty="0" smtClean="0"/>
              <a:t>Meddela samtliga ramavtalsleverantörer beslut om tilldelning.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Använd om ni önskar Avtalsspärr på 10 dagar innan ni tecknar avtal (avtalsspärr är frivilligt vid FKU)</a:t>
            </a:r>
            <a:endParaRPr lang="sv-SE" sz="1200" kern="1200" dirty="0" smtClean="0"/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/>
          </a:p>
        </p:txBody>
      </p:sp>
    </p:spTree>
    <p:extLst>
      <p:ext uri="{BB962C8B-B14F-4D97-AF65-F5344CB8AC3E}">
        <p14:creationId xmlns:p14="http://schemas.microsoft.com/office/powerpoint/2010/main" val="40206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Avropsprocessen – Efter avrop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611560" y="137270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/>
              <a:t>Efter avrop</a:t>
            </a:r>
            <a:endParaRPr lang="sv-SE" sz="2000" dirty="0"/>
          </a:p>
        </p:txBody>
      </p:sp>
      <p:sp>
        <p:nvSpPr>
          <p:cNvPr id="31" name="Frihandsfigur 30"/>
          <p:cNvSpPr/>
          <p:nvPr/>
        </p:nvSpPr>
        <p:spPr>
          <a:xfrm>
            <a:off x="7058041" y="5161362"/>
            <a:ext cx="1525158" cy="1435990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000" kern="1200" dirty="0" smtClean="0"/>
          </a:p>
        </p:txBody>
      </p:sp>
      <p:sp>
        <p:nvSpPr>
          <p:cNvPr id="17" name="Frihandsfigur 16"/>
          <p:cNvSpPr/>
          <p:nvPr/>
        </p:nvSpPr>
        <p:spPr>
          <a:xfrm>
            <a:off x="825219" y="1963330"/>
            <a:ext cx="2012719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8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Teckna kontrakt</a:t>
            </a:r>
            <a:endParaRPr lang="sv-SE" sz="1400" b="1" kern="1200" dirty="0"/>
          </a:p>
        </p:txBody>
      </p:sp>
      <p:sp>
        <p:nvSpPr>
          <p:cNvPr id="25" name="Frihandsfigur 24"/>
          <p:cNvSpPr/>
          <p:nvPr/>
        </p:nvSpPr>
        <p:spPr>
          <a:xfrm>
            <a:off x="827584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Teckna kontrakt med tilldelad ramavtals-leverantör (RAL)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</a:t>
            </a:r>
            <a:r>
              <a:rPr lang="sv-SE" sz="1200" dirty="0" smtClean="0"/>
              <a:t>Teckna även ev. PUB-avtal med RAL eller ev. underleverantör som kommer agera personuppgiftsbiträde kopplat till denna systemlösning.</a:t>
            </a:r>
            <a:endParaRPr lang="sv-SE" sz="1200" kern="1200" dirty="0" smtClean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sv-SE" sz="1200" kern="1200" dirty="0" smtClean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kern="1200" dirty="0" smtClean="0"/>
              <a:t> </a:t>
            </a:r>
            <a:r>
              <a:rPr lang="sv-SE" sz="1200" dirty="0" smtClean="0"/>
              <a:t>Använd de mallar ni skickat med i avropsunderlaget</a:t>
            </a:r>
            <a:endParaRPr lang="sv-SE" sz="1200" kern="1200" dirty="0"/>
          </a:p>
        </p:txBody>
      </p:sp>
      <p:sp>
        <p:nvSpPr>
          <p:cNvPr id="32" name="Frihandsfigur 31"/>
          <p:cNvSpPr/>
          <p:nvPr/>
        </p:nvSpPr>
        <p:spPr>
          <a:xfrm>
            <a:off x="2760060" y="1963330"/>
            <a:ext cx="2022094" cy="80788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9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Införandeprojekt</a:t>
            </a:r>
            <a:endParaRPr lang="sv-SE" sz="1400" b="1" kern="1200" dirty="0"/>
          </a:p>
        </p:txBody>
      </p:sp>
      <p:sp>
        <p:nvSpPr>
          <p:cNvPr id="33" name="Frihandsfigur 32"/>
          <p:cNvSpPr/>
          <p:nvPr/>
        </p:nvSpPr>
        <p:spPr>
          <a:xfrm>
            <a:off x="2915816" y="3068960"/>
            <a:ext cx="1546432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100" kern="1200" dirty="0" smtClean="0"/>
              <a:t> Påbörja införandeprojekt i enlighet med era avropade krav och villkor för leverans.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100" kern="1200" dirty="0" smtClean="0"/>
              <a:t/>
            </a:r>
            <a:br>
              <a:rPr lang="sv-SE" sz="1100" kern="1200" dirty="0" smtClean="0"/>
            </a:br>
            <a:endParaRPr lang="sv-SE" sz="1100" kern="1200" dirty="0" smtClean="0"/>
          </a:p>
        </p:txBody>
      </p:sp>
      <p:sp>
        <p:nvSpPr>
          <p:cNvPr id="34" name="Frihandsfigur 33"/>
          <p:cNvSpPr/>
          <p:nvPr/>
        </p:nvSpPr>
        <p:spPr>
          <a:xfrm>
            <a:off x="4713651" y="1963330"/>
            <a:ext cx="2344390" cy="817598"/>
          </a:xfrm>
          <a:custGeom>
            <a:avLst/>
            <a:gdLst>
              <a:gd name="connsiteX0" fmla="*/ 0 w 1906447"/>
              <a:gd name="connsiteY0" fmla="*/ 0 h 540000"/>
              <a:gd name="connsiteX1" fmla="*/ 1636447 w 1906447"/>
              <a:gd name="connsiteY1" fmla="*/ 0 h 540000"/>
              <a:gd name="connsiteX2" fmla="*/ 1906447 w 1906447"/>
              <a:gd name="connsiteY2" fmla="*/ 270000 h 540000"/>
              <a:gd name="connsiteX3" fmla="*/ 1636447 w 1906447"/>
              <a:gd name="connsiteY3" fmla="*/ 540000 h 540000"/>
              <a:gd name="connsiteX4" fmla="*/ 0 w 1906447"/>
              <a:gd name="connsiteY4" fmla="*/ 540000 h 540000"/>
              <a:gd name="connsiteX5" fmla="*/ 270000 w 1906447"/>
              <a:gd name="connsiteY5" fmla="*/ 270000 h 540000"/>
              <a:gd name="connsiteX6" fmla="*/ 0 w 1906447"/>
              <a:gd name="connsiteY6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447" h="540000">
                <a:moveTo>
                  <a:pt x="0" y="0"/>
                </a:moveTo>
                <a:lnTo>
                  <a:pt x="1636447" y="0"/>
                </a:lnTo>
                <a:lnTo>
                  <a:pt x="1906447" y="270000"/>
                </a:lnTo>
                <a:lnTo>
                  <a:pt x="1636447" y="540000"/>
                </a:lnTo>
                <a:lnTo>
                  <a:pt x="0" y="540000"/>
                </a:lnTo>
                <a:lnTo>
                  <a:pt x="270000" y="27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05" tIns="13335" rIns="283335" bIns="13335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/>
              <a:t>10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/>
              <a:t>Leveransgodkännande</a:t>
            </a:r>
            <a:endParaRPr lang="sv-SE" sz="1400" b="1" kern="1200" dirty="0"/>
          </a:p>
        </p:txBody>
      </p:sp>
      <p:sp>
        <p:nvSpPr>
          <p:cNvPr id="36" name="Frihandsfigur 35"/>
          <p:cNvSpPr/>
          <p:nvPr/>
        </p:nvSpPr>
        <p:spPr>
          <a:xfrm>
            <a:off x="4860032" y="3068960"/>
            <a:ext cx="1656184" cy="3096344"/>
          </a:xfrm>
          <a:custGeom>
            <a:avLst/>
            <a:gdLst>
              <a:gd name="connsiteX0" fmla="*/ 0 w 1525158"/>
              <a:gd name="connsiteY0" fmla="*/ 0 h 2084062"/>
              <a:gd name="connsiteX1" fmla="*/ 1525158 w 1525158"/>
              <a:gd name="connsiteY1" fmla="*/ 0 h 2084062"/>
              <a:gd name="connsiteX2" fmla="*/ 1525158 w 1525158"/>
              <a:gd name="connsiteY2" fmla="*/ 2084062 h 2084062"/>
              <a:gd name="connsiteX3" fmla="*/ 0 w 1525158"/>
              <a:gd name="connsiteY3" fmla="*/ 2084062 h 2084062"/>
              <a:gd name="connsiteX4" fmla="*/ 0 w 1525158"/>
              <a:gd name="connsiteY4" fmla="*/ 0 h 208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158" h="2084062">
                <a:moveTo>
                  <a:pt x="0" y="0"/>
                </a:moveTo>
                <a:lnTo>
                  <a:pt x="1525158" y="0"/>
                </a:lnTo>
                <a:lnTo>
                  <a:pt x="1525158" y="2084062"/>
                </a:lnTo>
                <a:lnTo>
                  <a:pt x="0" y="2084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/>
              <a:t> Implementation har nu pågått i ett antal veckor (enligt överenskommelse i </a:t>
            </a:r>
            <a:r>
              <a:rPr lang="sv-SE" sz="1200" dirty="0" smtClean="0"/>
              <a:t>ert kontrakt).</a:t>
            </a:r>
            <a:endParaRPr lang="sv-SE" sz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200" dirty="0" smtClean="0"/>
              <a:t> Använd </a:t>
            </a:r>
            <a:r>
              <a:rPr lang="sv-SE" sz="1200" i="1" dirty="0"/>
              <a:t>Checklista för leveransgodkännande </a:t>
            </a:r>
            <a:r>
              <a:rPr lang="sv-SE" sz="1200" dirty="0" smtClean="0"/>
              <a:t>för </a:t>
            </a:r>
            <a:r>
              <a:rPr lang="sv-SE" sz="1200" dirty="0"/>
              <a:t>att verifiera leveransen innan den kan anses som godkänd.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kern="1200" dirty="0" smtClean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  <a:p>
            <a:pPr marL="0" lvl="1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188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Arbetsmaterial och Mallar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1759" y="1302477"/>
            <a:ext cx="7740492" cy="5006843"/>
          </a:xfrm>
        </p:spPr>
        <p:txBody>
          <a:bodyPr>
            <a:normAutofit/>
          </a:bodyPr>
          <a:lstStyle/>
          <a:p>
            <a:pPr marL="255588" lvl="6" indent="-255588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/>
            </a:pPr>
            <a:r>
              <a:rPr lang="sv-SE" sz="1800" dirty="0" smtClean="0"/>
              <a:t>Arbetsmaterial</a:t>
            </a:r>
          </a:p>
          <a:p>
            <a:pPr lvl="1">
              <a:defRPr/>
            </a:pPr>
            <a:r>
              <a:rPr lang="sv-SE" sz="1800" dirty="0"/>
              <a:t>Avropsvägledning</a:t>
            </a:r>
            <a:r>
              <a:rPr lang="sv-SE" sz="1800" i="1" dirty="0"/>
              <a:t> (detta dokument</a:t>
            </a:r>
            <a:r>
              <a:rPr lang="sv-SE" sz="1800" i="1" dirty="0" smtClean="0"/>
              <a:t>)</a:t>
            </a:r>
          </a:p>
          <a:p>
            <a:pPr lvl="1">
              <a:defRPr/>
            </a:pPr>
            <a:r>
              <a:rPr lang="sv-SE" sz="1800" dirty="0" smtClean="0"/>
              <a:t>Ramavtalet i korthet</a:t>
            </a:r>
          </a:p>
          <a:p>
            <a:pPr lvl="1">
              <a:defRPr/>
            </a:pPr>
            <a:r>
              <a:rPr lang="sv-SE" sz="1800" dirty="0" smtClean="0"/>
              <a:t>Workshop-kit, </a:t>
            </a:r>
            <a:r>
              <a:rPr lang="sv-SE" sz="1800" dirty="0" smtClean="0"/>
              <a:t>inklusive </a:t>
            </a:r>
            <a:r>
              <a:rPr lang="sv-SE" sz="1800" dirty="0"/>
              <a:t>nyttorealisering</a:t>
            </a:r>
          </a:p>
          <a:p>
            <a:pPr lvl="1">
              <a:defRPr/>
            </a:pPr>
            <a:r>
              <a:rPr lang="sv-SE" sz="1800" dirty="0" smtClean="0"/>
              <a:t>Tjänstebeskrivning och kravprecisering</a:t>
            </a:r>
            <a:endParaRPr lang="sv-SE" sz="1800" dirty="0" smtClean="0"/>
          </a:p>
          <a:p>
            <a:pPr lvl="1">
              <a:defRPr/>
            </a:pPr>
            <a:r>
              <a:rPr lang="sv-SE" sz="1800" dirty="0" smtClean="0"/>
              <a:t>Sändlista för avropet</a:t>
            </a:r>
            <a:br>
              <a:rPr lang="sv-SE" sz="1800" dirty="0" smtClean="0"/>
            </a:br>
            <a:endParaRPr lang="sv-SE" sz="1800" dirty="0" smtClean="0"/>
          </a:p>
          <a:p>
            <a:pPr marL="255588" lvl="6" indent="-255588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/>
            </a:pPr>
            <a:r>
              <a:rPr lang="sv-SE" sz="1800" dirty="0" smtClean="0"/>
              <a:t>Rekommenderade mallar</a:t>
            </a:r>
            <a:endParaRPr lang="sv-SE" sz="1800" dirty="0"/>
          </a:p>
          <a:p>
            <a:pPr lvl="1">
              <a:defRPr/>
            </a:pPr>
            <a:r>
              <a:rPr lang="sv-SE" sz="1800" dirty="0" smtClean="0"/>
              <a:t>Avropsförfrågan</a:t>
            </a:r>
            <a:endParaRPr lang="sv-SE" sz="1800" dirty="0"/>
          </a:p>
          <a:p>
            <a:pPr lvl="1">
              <a:defRPr/>
            </a:pPr>
            <a:r>
              <a:rPr lang="sv-SE" sz="1800" dirty="0" smtClean="0"/>
              <a:t>Verksamhetsbeskrivning</a:t>
            </a:r>
          </a:p>
          <a:p>
            <a:pPr lvl="1">
              <a:defRPr/>
            </a:pPr>
            <a:r>
              <a:rPr lang="sv-SE" sz="1800" dirty="0" smtClean="0"/>
              <a:t>Kravprecisering</a:t>
            </a:r>
          </a:p>
          <a:p>
            <a:pPr lvl="1">
              <a:defRPr/>
            </a:pPr>
            <a:r>
              <a:rPr lang="sv-SE" sz="1800" dirty="0" smtClean="0"/>
              <a:t>Utkast kontrakt</a:t>
            </a:r>
          </a:p>
          <a:p>
            <a:pPr lvl="1">
              <a:defRPr/>
            </a:pPr>
            <a:r>
              <a:rPr lang="sv-SE" sz="1800" dirty="0" smtClean="0"/>
              <a:t>PUB-avtal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493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SKL Kommentus Inköpscentralen">
  <a:themeElements>
    <a:clrScheme name="SKL Kommentus Inköpscentral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669AD2"/>
      </a:accent1>
      <a:accent2>
        <a:srgbClr val="143F90"/>
      </a:accent2>
      <a:accent3>
        <a:srgbClr val="6D8D9F"/>
      </a:accent3>
      <a:accent4>
        <a:srgbClr val="D21E1E"/>
      </a:accent4>
      <a:accent5>
        <a:srgbClr val="FFBE0A"/>
      </a:accent5>
      <a:accent6>
        <a:srgbClr val="E6460A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Kommentus Inköpscentral.potx" id="{6C8A8FF4-F3A3-496C-865C-1DEA3C229A1F}" vid="{52682ED4-156A-4B9B-A40E-3D115DFB8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Kommentus Inköpscentral</Template>
  <TotalTime>662</TotalTime>
  <Words>573</Words>
  <Application>Microsoft Office PowerPoint</Application>
  <PresentationFormat>Bildspel på skärmen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Corbel</vt:lpstr>
      <vt:lpstr>SKL Kommentus Inköpscentralen</vt:lpstr>
      <vt:lpstr>PowerPoint-presentation</vt:lpstr>
      <vt:lpstr>Boknings- och bidragslösningar</vt:lpstr>
      <vt:lpstr>Avropsförfarande</vt:lpstr>
      <vt:lpstr>Avropsprocessen </vt:lpstr>
      <vt:lpstr>Avropsprocessen – Inför avrop</vt:lpstr>
      <vt:lpstr>Avropsprocessen – Genomförande av avrop</vt:lpstr>
      <vt:lpstr>Avropsprocessen – Efter avrop</vt:lpstr>
      <vt:lpstr>Arbetsmaterial och Mallar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Engberg</dc:creator>
  <cp:lastModifiedBy>Engberg Ida</cp:lastModifiedBy>
  <cp:revision>151</cp:revision>
  <dcterms:created xsi:type="dcterms:W3CDTF">2015-10-06T20:22:34Z</dcterms:created>
  <dcterms:modified xsi:type="dcterms:W3CDTF">2019-08-30T12:48:48Z</dcterms:modified>
</cp:coreProperties>
</file>