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3" r:id="rId5"/>
    <p:sldId id="28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/>
        </p14:section>
        <p14:section name="Avtal" id="{C0D6380D-8438-43FF-990C-735F5FC0CBA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070" autoAdjust="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29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02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jpe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6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Resebyråtjänster 2022</a:t>
            </a:r>
            <a:endParaRPr lang="sv-SE" sz="2400" dirty="0"/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49380"/>
          </a:xfrm>
        </p:spPr>
        <p:txBody>
          <a:bodyPr/>
          <a:lstStyle/>
          <a:p>
            <a:r>
              <a:rPr lang="sv-SE" sz="1300" dirty="0"/>
              <a:t>Enkelhet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2725" cy="962340"/>
          </a:xfrm>
        </p:spPr>
        <p:txBody>
          <a:bodyPr/>
          <a:lstStyle/>
          <a:p>
            <a:r>
              <a:rPr lang="sv-SE" dirty="0"/>
              <a:t>Hög tillgänglighet och service – snabb och kvalitativ hjälp före, under, och efter resan.</a:t>
            </a:r>
          </a:p>
          <a:p>
            <a:r>
              <a:rPr lang="sv-SE" dirty="0"/>
              <a:t>Tillgång till självbokningsverktyg för ökad tillgänglighet dygnet runt.</a:t>
            </a:r>
          </a:p>
          <a:p>
            <a:r>
              <a:rPr lang="sv-SE" dirty="0"/>
              <a:t>Bokning av alla ingående delar vid grupp- och konferensbokningar som transporter, logi, måltider, lokaler och teknik.</a:t>
            </a:r>
          </a:p>
          <a:p>
            <a:endParaRPr lang="sv-SE" dirty="0"/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2" y="2422426"/>
            <a:ext cx="1176473" cy="900000"/>
          </a:xfrm>
        </p:spPr>
        <p:txBody>
          <a:bodyPr/>
          <a:lstStyle/>
          <a:p>
            <a:r>
              <a:rPr lang="sv-SE" sz="1300" dirty="0"/>
              <a:t>Hållbarhet</a:t>
            </a: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422426"/>
            <a:ext cx="5506644" cy="900000"/>
          </a:xfrm>
        </p:spPr>
        <p:txBody>
          <a:bodyPr/>
          <a:lstStyle/>
          <a:p>
            <a:r>
              <a:rPr lang="sv-SE" dirty="0"/>
              <a:t>Stöd för er att genomföra bokningar i enlighet med er resepolicy och möjlighet att påkalla möten med leverantören för att gemensamt styra mot mer hållbara resor. </a:t>
            </a:r>
          </a:p>
          <a:p>
            <a:r>
              <a:rPr lang="sv-SE" dirty="0"/>
              <a:t>Detaljerad miljöstatistik gällande resornas klimatpåverkan och möjlighet till klimatkompensation.</a:t>
            </a:r>
          </a:p>
          <a:p>
            <a:endParaRPr lang="sv-SE" dirty="0"/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 sz="1300" dirty="0"/>
              <a:t>Effektivisering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sv-SE" dirty="0"/>
              <a:t>Stöd för reseoptimering och möjligheter att påverka era resekostnader genom en samlad överblick över resmönster och miljöpåverkan. </a:t>
            </a:r>
          </a:p>
          <a:p>
            <a:pPr>
              <a:spcBef>
                <a:spcPts val="600"/>
              </a:spcBef>
            </a:pPr>
            <a:r>
              <a:rPr lang="sv-SE" dirty="0">
                <a:solidFill>
                  <a:prstClr val="black"/>
                </a:solidFill>
              </a:rPr>
              <a:t>Tydlig avropsvägledning, mallar och stöd för att genomföra avrop medför att ni  kan spara tid, resurser och kostnader i processen.</a:t>
            </a:r>
          </a:p>
          <a:p>
            <a:pPr>
              <a:spcBef>
                <a:spcPts val="600"/>
              </a:spcBef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 sz="1300" dirty="0"/>
              <a:t>Innovation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sv-SE" dirty="0"/>
              <a:t> Ert avrop kan anpassas för att på bästa sätt möta ert specifika behov utöver det som kravställts i ramavtalet. Vi har tagit fram en kravkatalog som ni kan tillämpa, både som obligatoriska krav och utvärderingskriterier beroende på behov.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 sz="1300" dirty="0"/>
              <a:t>Digitalisering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100" dirty="0"/>
              <a:t>Leverantören ska bedriva ett systematiskt informationssäkerhetsarbete. Säkerhetskrav har ställts för molntjänst, information i systemet, säkerhet och angrepp och lagringsmiljön, samt på sekretess, informationssäkerhet och personuppgifter.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2" y="457214"/>
            <a:ext cx="2198571" cy="289103"/>
          </a:xfrm>
        </p:spPr>
        <p:txBody>
          <a:bodyPr/>
          <a:lstStyle/>
          <a:p>
            <a:r>
              <a:rPr lang="sv-SE" dirty="0"/>
              <a:t>Tjänster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3" y="746916"/>
            <a:ext cx="2198570" cy="2967632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Genom ramavtalet får ni stöd och hjälp med;</a:t>
            </a:r>
          </a:p>
          <a:p>
            <a:pPr lvl="0"/>
            <a:r>
              <a:rPr lang="sv-SE" dirty="0"/>
              <a:t>möjlighet att boka resor dygnet runt genom personlig service eller självbokning</a:t>
            </a:r>
          </a:p>
          <a:p>
            <a:pPr lvl="0"/>
            <a:r>
              <a:rPr lang="sv-SE" dirty="0"/>
              <a:t>möjlighet till att styra mot ett mer hållbart resande och möjlighet till klimatkompensation</a:t>
            </a:r>
          </a:p>
          <a:p>
            <a:pPr lvl="0"/>
            <a:r>
              <a:rPr lang="sv-SE" dirty="0"/>
              <a:t>ökad säkerhet – information om var resenärer befinner sig om något skulle hända</a:t>
            </a:r>
          </a:p>
          <a:p>
            <a:pPr lvl="0"/>
            <a:r>
              <a:rPr lang="sv-SE" dirty="0"/>
              <a:t>smidigare reseadministration</a:t>
            </a:r>
          </a:p>
          <a:p>
            <a:pPr lvl="0"/>
            <a:r>
              <a:rPr lang="sv-SE" dirty="0"/>
              <a:t>samlad fakturering-, resenärer slipper ligga ute med egna pengar</a:t>
            </a:r>
          </a:p>
          <a:p>
            <a:pPr lvl="0"/>
            <a:r>
              <a:rPr lang="sv-SE" dirty="0"/>
              <a:t>tillgång till reseportal och självbokningsverktyg för ökad tillgänglighet</a:t>
            </a:r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2CEC137B-1EAD-4CEC-9B12-6AD1DB6DE5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05522" y="3179434"/>
            <a:ext cx="2040714" cy="309309"/>
          </a:xfrm>
        </p:spPr>
        <p:txBody>
          <a:bodyPr/>
          <a:lstStyle/>
          <a:p>
            <a:r>
              <a:rPr lang="sv-SE" dirty="0"/>
              <a:t>Tjänsteområden</a:t>
            </a:r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FA7E6E6-0234-489D-B12F-5604C0857E1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505522" y="3492060"/>
            <a:ext cx="2040714" cy="549103"/>
          </a:xfrm>
        </p:spPr>
        <p:txBody>
          <a:bodyPr/>
          <a:lstStyle/>
          <a:p>
            <a:pPr marL="171450" indent="-171450">
              <a:buClr>
                <a:srgbClr val="E6460A"/>
              </a:buClr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dk1"/>
                </a:solidFill>
              </a:rPr>
              <a:t>Resebyråtjänster</a:t>
            </a:r>
          </a:p>
          <a:p>
            <a:pPr marL="171450" indent="-171450">
              <a:buClr>
                <a:srgbClr val="E6460A"/>
              </a:buClr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dk1"/>
                </a:solidFill>
              </a:rPr>
              <a:t>Grupp- och konferensbokningstjänster</a:t>
            </a:r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1027452"/>
          </a:xfrm>
        </p:spPr>
        <p:txBody>
          <a:bodyPr/>
          <a:lstStyle/>
          <a:p>
            <a:pPr fontAlgn="t"/>
            <a:r>
              <a:rPr lang="sv-SE" b="1" dirty="0"/>
              <a:t>2023-04-03-2027-04-02</a:t>
            </a:r>
            <a:endParaRPr lang="sv-SE" dirty="0"/>
          </a:p>
          <a:p>
            <a:pPr fontAlgn="t"/>
            <a:r>
              <a:rPr lang="sv-SE" dirty="0"/>
              <a:t>Avtalstiden är den maximala löptiden för ramavtalet. </a:t>
            </a:r>
          </a:p>
          <a:p>
            <a:pPr fontAlgn="t"/>
            <a:r>
              <a:rPr lang="sv-SE" dirty="0"/>
              <a:t>Möjlighet att säga upp ramavtal efter 18 månader med 6 månaders uppsägningstid</a:t>
            </a:r>
          </a:p>
          <a:p>
            <a:pPr fontAlgn="t"/>
            <a:endParaRPr lang="sv-SE" dirty="0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822835"/>
            <a:ext cx="2040714" cy="309309"/>
          </a:xfrm>
        </p:spPr>
        <p:txBody>
          <a:bodyPr/>
          <a:lstStyle/>
          <a:p>
            <a:r>
              <a:rPr lang="sv-SE" dirty="0"/>
              <a:t>Avropsförfarande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2148144"/>
            <a:ext cx="2040714" cy="1037582"/>
          </a:xfrm>
        </p:spPr>
        <p:txBody>
          <a:bodyPr/>
          <a:lstStyle/>
          <a:p>
            <a:pPr algn="l"/>
            <a:r>
              <a:rPr lang="sv-SE" dirty="0"/>
              <a:t>Avrop enligt förnyad konkurrensutsättning.</a:t>
            </a:r>
          </a:p>
          <a:p>
            <a:pPr algn="l"/>
            <a:endParaRPr lang="sv-SE" dirty="0"/>
          </a:p>
          <a:p>
            <a:pPr algn="l"/>
            <a:r>
              <a:rPr lang="sv-SE" b="0" i="0" dirty="0">
                <a:solidFill>
                  <a:srgbClr val="000000"/>
                </a:solidFill>
                <a:effectLst/>
                <a:latin typeface="config"/>
              </a:rPr>
              <a:t>Efter att ni har tecknat ett kontrakt utförs bokningar löpande med avtalad leverantör.</a:t>
            </a:r>
            <a:endParaRPr lang="sv-SE" dirty="0"/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05522" y="4041163"/>
            <a:ext cx="2040714" cy="437827"/>
          </a:xfrm>
        </p:spPr>
        <p:txBody>
          <a:bodyPr/>
          <a:lstStyle/>
          <a:p>
            <a:r>
              <a:rPr lang="sv-SE" dirty="0"/>
              <a:t>Antagna leverantörer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4494991"/>
            <a:ext cx="2040714" cy="9000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DIB Services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Flight Centre Travel Group (</a:t>
            </a:r>
            <a:r>
              <a:rPr lang="sv-SE" dirty="0" err="1"/>
              <a:t>Europe</a:t>
            </a:r>
            <a:r>
              <a:rPr lang="sv-SE" dirty="0"/>
              <a:t>)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err="1"/>
              <a:t>Sydresor</a:t>
            </a:r>
            <a:r>
              <a:rPr lang="sv-SE" dirty="0"/>
              <a:t> 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Travel Team Sweden AB</a:t>
            </a:r>
          </a:p>
          <a:p>
            <a:endParaRPr lang="sv-SE" dirty="0"/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5522" y="5392245"/>
            <a:ext cx="2040714" cy="309309"/>
          </a:xfrm>
        </p:spPr>
        <p:txBody>
          <a:bodyPr/>
          <a:lstStyle/>
          <a:p>
            <a:r>
              <a:rPr lang="sv-SE" dirty="0"/>
              <a:t>Pris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699569"/>
            <a:ext cx="2040714" cy="592676"/>
          </a:xfrm>
        </p:spPr>
        <p:txBody>
          <a:bodyPr/>
          <a:lstStyle/>
          <a:p>
            <a:pPr fontAlgn="t"/>
            <a:r>
              <a:rPr lang="sv-SE" dirty="0"/>
              <a:t>Takpriser enligt ramavtal</a:t>
            </a:r>
          </a:p>
          <a:p>
            <a:pPr fontAlgn="t"/>
            <a:r>
              <a:rPr lang="sv-SE" dirty="0"/>
              <a:t>Leverantörer kan ge lägre priser i förnyad konkurrensutsättning</a:t>
            </a:r>
          </a:p>
          <a:p>
            <a:endParaRPr lang="sv-SE" dirty="0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704093" y="3714548"/>
            <a:ext cx="2198570" cy="309309"/>
          </a:xfrm>
        </p:spPr>
        <p:txBody>
          <a:bodyPr/>
          <a:lstStyle/>
          <a:p>
            <a:r>
              <a:rPr lang="sv-SE" dirty="0"/>
              <a:t>Avtalsuppföljning</a:t>
            </a:r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4023858"/>
            <a:ext cx="2198570" cy="167769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dirty="0">
                <a:solidFill>
                  <a:schemeClr val="dk1"/>
                </a:solidFill>
              </a:rPr>
              <a:t>Inköpscentralen följer upp ramavtalet när det löpt 6 månader, därefter var 12:e månad.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dirty="0">
                <a:solidFill>
                  <a:schemeClr val="dk1"/>
                </a:solidFill>
              </a:rPr>
              <a:t>Vi följer upp våra stöddokument, kvalitetskrav, kvalificeringsvillkor, avtalsvillkor, beställarsynpunkter och eventuella reklamationer och avvikelser.</a:t>
            </a:r>
          </a:p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40"/>
          </p:nvPr>
        </p:nvPicPr>
        <p:blipFill>
          <a:blip r:embed="rId3"/>
          <a:srcRect l="88" r="88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032980"/>
            <a:ext cx="4680000" cy="309309"/>
          </a:xfrm>
        </p:spPr>
        <p:txBody>
          <a:bodyPr/>
          <a:lstStyle/>
          <a:p>
            <a:r>
              <a:rPr lang="sv-SE" dirty="0"/>
              <a:t>Syfte och 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2260" y="1333364"/>
            <a:ext cx="4680000" cy="1633954"/>
          </a:xfrm>
        </p:spPr>
        <p:txBody>
          <a:bodyPr/>
          <a:lstStyle/>
          <a:p>
            <a:pPr marL="0" indent="0">
              <a:buNone/>
            </a:pPr>
            <a:r>
              <a:rPr lang="sv-SE" sz="1000" dirty="0"/>
              <a:t>Syftet med ramavtalet är att erbjuda kostnadseffektiva tjänster för bokningar av hållbara resor, övernattningar och möten utifrån era behov.</a:t>
            </a:r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r>
              <a:rPr lang="sv-SE" sz="1000" dirty="0"/>
              <a:t>Ramavtalet omfattar bokning av: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00" dirty="0"/>
              <a:t>flyg-, tåg-, buss- och båtresor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00" dirty="0"/>
              <a:t>anslutningstransport till flygplats, tågstation, busstation eller hamn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00" dirty="0"/>
              <a:t>hyra av fordon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00" dirty="0"/>
              <a:t>hotellrum/logi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00" dirty="0"/>
              <a:t>konferensanläggningar och lokaler</a:t>
            </a:r>
          </a:p>
          <a:p>
            <a:r>
              <a:rPr lang="sv-SE" sz="1000" dirty="0"/>
              <a:t>gruppresor för tio resenärer eller fler</a:t>
            </a:r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endParaRPr lang="sv-SE" sz="1000" dirty="0"/>
          </a:p>
          <a:p>
            <a:pPr marL="0" indent="0">
              <a:buNone/>
            </a:pPr>
            <a:endParaRPr lang="sv-SE" sz="1000" b="1" dirty="0">
              <a:solidFill>
                <a:schemeClr val="dk1"/>
              </a:solidFill>
            </a:endParaRPr>
          </a:p>
          <a:p>
            <a:endParaRPr lang="sv-SE" sz="1000" b="1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sv-SE" sz="1000" dirty="0">
              <a:solidFill>
                <a:schemeClr val="dk1"/>
              </a:solidFill>
            </a:endParaRPr>
          </a:p>
          <a:p>
            <a:endParaRPr lang="sv-SE" sz="1000" dirty="0">
              <a:solidFill>
                <a:schemeClr val="dk1"/>
              </a:solidFill>
            </a:endParaRPr>
          </a:p>
          <a:p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A81D6-25BC-498B-9656-0E853C9E85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2260" y="5825020"/>
            <a:ext cx="4680000" cy="41723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sz="1000" dirty="0">
                <a:solidFill>
                  <a:schemeClr val="dk1"/>
                </a:solidFill>
              </a:rPr>
              <a:t>Minst en revision genomförs under avtalsperioden</a:t>
            </a:r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2260" y="2985113"/>
            <a:ext cx="4680000" cy="273523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48744" y="3258636"/>
            <a:ext cx="4680000" cy="2366584"/>
          </a:xfrm>
        </p:spPr>
        <p:txBody>
          <a:bodyPr/>
          <a:lstStyle/>
          <a:p>
            <a:pPr marL="0" lvl="0" indent="0">
              <a:buNone/>
            </a:pPr>
            <a:r>
              <a:rPr lang="sv-SE" sz="1000" b="1" dirty="0"/>
              <a:t>Ramavtalet bidrar med följande mervärden: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000" b="1" dirty="0"/>
              <a:t>Statistik och datainsamling  </a:t>
            </a:r>
            <a:r>
              <a:rPr lang="sv-SE" sz="1000" dirty="0"/>
              <a:t>-öka er effektivitet och minimera utgifter, resebyrån levererar statistik över resor som möjliggör analyser för att hitta besparings-möjligheter.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000" b="1" dirty="0"/>
              <a:t>Säkerhet - </a:t>
            </a:r>
            <a:r>
              <a:rPr lang="sv-SE" sz="1000" dirty="0"/>
              <a:t>Minskad risk för att någonting ska hända medarbetarna. Resebyrån har system som klargör var resenärer förväntas befinna sig, så att rätt åtgärder kan vidtas om och när det behövs.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000" b="1" dirty="0"/>
              <a:t>Mervärde för resenärer </a:t>
            </a:r>
            <a:r>
              <a:rPr lang="sv-SE" sz="1000" dirty="0"/>
              <a:t>- En kontaktväg för resenären, enkelt att genomföra ombokningar vid oväntade trafikstörningar som kan uppstå eller boka specifik plats i tågvagn. Resebyrån hanterar de problem som resenärer kan stöta på, oavsett dag och klockslag. Resenärerna får omedelbar stöd och hjälp.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000" b="1" dirty="0"/>
              <a:t>Innehåll och tid -</a:t>
            </a:r>
            <a:r>
              <a:rPr lang="sv-SE" sz="1000" dirty="0"/>
              <a:t>Spar tid för resenären - Det kan vara mycket tidskrävande för enskilda resenärer att hitta flyg och hotell till rätt priser, vilket medför sänkt produktivitet 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68401" y="1024055"/>
            <a:ext cx="5094502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474884" y="1342289"/>
            <a:ext cx="5094503" cy="489997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000" b="1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Genom våra kravställningar i ramavtalet uppnås följande hållbarhetsnyttor:</a:t>
            </a:r>
            <a:endParaRPr lang="sv-SE" sz="10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1" i="1" dirty="0"/>
              <a:t>Arbetsmiljö</a:t>
            </a:r>
          </a:p>
          <a:p>
            <a:pPr marL="355600" lvl="1" indent="-171450">
              <a:spcBef>
                <a:spcPts val="0"/>
              </a:spcBef>
            </a:pPr>
            <a:r>
              <a:rPr lang="sv-SE" sz="1000" dirty="0"/>
              <a:t>Leverantören ska bedriva ett systematiskt arbetsmiljöarbete enligt AFS 2001:1 som omfattar fysiska, psykologiska och sociala förhållanden.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1" i="1" dirty="0"/>
              <a:t>Lika rättigheter och möjligheter</a:t>
            </a:r>
            <a:endParaRPr lang="sv-SE" sz="1000" dirty="0"/>
          </a:p>
          <a:p>
            <a:pPr marL="355600" lvl="1" indent="-171450">
              <a:spcBef>
                <a:spcPts val="0"/>
              </a:spcBef>
            </a:pPr>
            <a:r>
              <a:rPr lang="sv-SE" sz="1000" dirty="0"/>
              <a:t>Leverantören ska vidta aktiva åtgärder enligt diskrimineringslagen. </a:t>
            </a:r>
          </a:p>
          <a:p>
            <a:pPr marL="355600" lvl="1" indent="-171450">
              <a:spcBef>
                <a:spcPts val="0"/>
              </a:spcBef>
            </a:pPr>
            <a:r>
              <a:rPr lang="sv-SE" sz="1000" dirty="0"/>
              <a:t>Leverantören ska kunna besvara beställaren på både svenska och engelska.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1" i="1" dirty="0"/>
              <a:t>Tillgänglighet och samtliga användares behov</a:t>
            </a:r>
          </a:p>
          <a:p>
            <a:pPr marL="355600" lvl="1" indent="-171450">
              <a:spcBef>
                <a:spcPts val="0"/>
              </a:spcBef>
            </a:pPr>
            <a:r>
              <a:rPr lang="sv-SE" sz="1000" dirty="0"/>
              <a:t>Leverantören ska möjliggöra bokning, online eller per telefon, utifrån samtliga användares behov och funktionsförmåga. </a:t>
            </a:r>
          </a:p>
          <a:p>
            <a:pPr marL="355600" lvl="1" indent="-171450">
              <a:spcBef>
                <a:spcPts val="0"/>
              </a:spcBef>
            </a:pPr>
            <a:r>
              <a:rPr lang="sv-SE" sz="1000" dirty="0"/>
              <a:t>Leverantören ska senast 18 månader in på ramavtalstiden ha genomfört en analys av sitt självbokningssystem utifrån standarden WCAG (nivå AA).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000" b="1" i="1" dirty="0"/>
              <a:t>Klimatpåverkan</a:t>
            </a:r>
            <a:endParaRPr lang="sv-SE" sz="1000" dirty="0"/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vid bokning föreslå fördelaktigare prisalternativ och alternativ med lägre miljöbelastning till resebeställaren när sådana finns.</a:t>
            </a:r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så långt det är möjligt, med hänsyn till bl.a. pris och tillgänglighet, säkerställa att resenären förses med fordon som drivs på förnybara drivmedel.</a:t>
            </a:r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tillgodose den upphandlande myndighetens önskemål om att hotellrum/annan logi med enkelhet kan nås genom kollektivtrafik. </a:t>
            </a:r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tillhandahålla klimatkompensation om den upphandlande myndigheten så önskar.</a:t>
            </a:r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utan kostnad för den upphandlande myndigheten redovisa miljöstatistik för tillhandahållna tjänster inom kontraktet.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000" b="1" i="1" dirty="0"/>
              <a:t>Klimatpåverkan, Naturresurser, biologisk mångfald och ekosystem samt Miljö- och hälsoskadliga ämnen</a:t>
            </a:r>
            <a:endParaRPr lang="sv-SE" sz="1000" dirty="0"/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om möjligt tillgodose upphandlande myndighetens önskemål om hotell/logi, till exempel miljöcertifiering och ekologisk mat. </a:t>
            </a:r>
          </a:p>
          <a:p>
            <a:pPr marL="174625" lvl="1" indent="-174625">
              <a:lnSpc>
                <a:spcPct val="100000"/>
              </a:lnSpc>
              <a:spcBef>
                <a:spcPts val="0"/>
              </a:spcBef>
              <a:tabLst>
                <a:tab pos="87313" algn="l"/>
              </a:tabLst>
            </a:pPr>
            <a:r>
              <a:rPr lang="sv-SE" sz="1000" b="1" i="1" dirty="0"/>
              <a:t>Systematiskt miljöarbete</a:t>
            </a:r>
          </a:p>
          <a:p>
            <a:pPr lvl="1">
              <a:spcBef>
                <a:spcPts val="0"/>
              </a:spcBef>
            </a:pPr>
            <a:r>
              <a:rPr lang="sv-SE" sz="1000" dirty="0"/>
              <a:t>Leverantören ska bedriva ett systematiskt miljöarbete.</a:t>
            </a:r>
          </a:p>
          <a:p>
            <a:pPr marL="174625" lvl="1" indent="-174625">
              <a:lnSpc>
                <a:spcPct val="100000"/>
              </a:lnSpc>
              <a:spcBef>
                <a:spcPts val="0"/>
              </a:spcBef>
              <a:tabLst>
                <a:tab pos="87313" algn="l"/>
              </a:tabLst>
            </a:pPr>
            <a:r>
              <a:rPr lang="sv-SE" sz="1000" b="1" i="1" dirty="0"/>
              <a:t>Övrigt</a:t>
            </a:r>
          </a:p>
          <a:p>
            <a:pPr lvl="1">
              <a:spcBef>
                <a:spcPts val="0"/>
              </a:spcBef>
            </a:pPr>
            <a:r>
              <a:rPr lang="sv-SE" sz="1000" dirty="0"/>
              <a:t>Vid FKU kan krav ställas på att leverantören ska/bör vara certifierad enligt </a:t>
            </a:r>
            <a:r>
              <a:rPr lang="sv-SE" sz="1000" dirty="0" err="1"/>
              <a:t>Travelife</a:t>
            </a:r>
            <a:r>
              <a:rPr lang="sv-SE" sz="1000" dirty="0"/>
              <a:t> eller motsvarande, samt på att leverantörens självbokningssystem ska/bör ha inbyggd </a:t>
            </a:r>
            <a:r>
              <a:rPr lang="sv-SE" sz="1000" dirty="0" err="1"/>
              <a:t>nudging</a:t>
            </a:r>
            <a:r>
              <a:rPr lang="sv-SE" sz="1000" dirty="0"/>
              <a:t> vilket innebär att hållbara val hamnar som förstahandsval vid bokning.</a:t>
            </a:r>
          </a:p>
          <a:p>
            <a:pPr lvl="1">
              <a:spcBef>
                <a:spcPts val="0"/>
              </a:spcBef>
            </a:pPr>
            <a:endParaRPr lang="sv-SE" sz="1000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879CABA-694C-4401-BB70-6EBDB6E0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512" y="432842"/>
            <a:ext cx="8571693" cy="540001"/>
          </a:xfrm>
        </p:spPr>
        <p:txBody>
          <a:bodyPr/>
          <a:lstStyle/>
          <a:p>
            <a:r>
              <a:rPr lang="sv-SE" dirty="0"/>
              <a:t>Resebyråtjänster 2022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005B6E7-BBCA-4146-8EA9-DE68F1F6AE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5228" y="5541340"/>
            <a:ext cx="4680000" cy="309309"/>
          </a:xfrm>
        </p:spPr>
        <p:txBody>
          <a:bodyPr/>
          <a:lstStyle/>
          <a:p>
            <a:r>
              <a:rPr lang="sv-SE" dirty="0"/>
              <a:t>Revision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CDD41D70-46D6-449F-9774-61567A78C4B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E2642F0D-9965-41BE-8247-B30729417E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344266D6-287F-43AB-A8A7-25244F2C653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D91ED20C-0BD8-419E-A527-DDA6186F2D1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pic>
        <p:nvPicPr>
          <p:cNvPr id="5" name="Platshållare för bild 4"/>
          <p:cNvPicPr>
            <a:picLocks noGrp="1" noChangeAspect="1"/>
          </p:cNvPicPr>
          <p:nvPr>
            <p:ph type="pic" sz="quarter" idx="31"/>
          </p:nvPr>
        </p:nvPicPr>
        <p:blipFill>
          <a:blip r:embed="rId3"/>
          <a:srcRect t="289" b="289"/>
          <a:stretch>
            <a:fillRect/>
          </a:stretch>
        </p:blipFill>
        <p:spPr>
          <a:xfrm>
            <a:off x="10669777" y="2866919"/>
            <a:ext cx="540000" cy="540000"/>
          </a:xfrm>
          <a:prstGeom prst="rect">
            <a:avLst/>
          </a:prstGeom>
        </p:spPr>
      </p:pic>
      <p:pic>
        <p:nvPicPr>
          <p:cNvPr id="6" name="Platshållare för bild 5"/>
          <p:cNvPicPr>
            <a:picLocks noGrp="1" noChangeAspect="1"/>
          </p:cNvPicPr>
          <p:nvPr>
            <p:ph type="pic" sz="quarter" idx="33"/>
          </p:nvPr>
        </p:nvPicPr>
        <p:blipFill>
          <a:blip r:embed="rId4"/>
          <a:srcRect t="289" b="289"/>
          <a:stretch>
            <a:fillRect/>
          </a:stretch>
        </p:blipFill>
        <p:spPr>
          <a:xfrm>
            <a:off x="10660050" y="3419827"/>
            <a:ext cx="540000" cy="540000"/>
          </a:xfrm>
          <a:prstGeom prst="rect">
            <a:avLst/>
          </a:prstGeom>
        </p:spPr>
      </p:pic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1B2F8AA-5A24-4A5E-86EA-F3C698A3DE6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0682447" y="3404702"/>
            <a:ext cx="540000" cy="540000"/>
          </a:xfrm>
        </p:spPr>
      </p:sp>
      <p:pic>
        <p:nvPicPr>
          <p:cNvPr id="30" name="Platshållare för bild 29"/>
          <p:cNvPicPr>
            <a:picLocks noGrp="1" noChangeAspect="1"/>
          </p:cNvPicPr>
          <p:nvPr>
            <p:ph type="pic" sz="quarter" idx="36"/>
          </p:nvPr>
        </p:nvPicPr>
        <p:blipFill>
          <a:blip r:embed="rId5"/>
          <a:srcRect/>
          <a:stretch>
            <a:fillRect/>
          </a:stretch>
        </p:blipFill>
        <p:spPr>
          <a:xfrm>
            <a:off x="10666535" y="3958446"/>
            <a:ext cx="540000" cy="540000"/>
          </a:xfrm>
          <a:prstGeom prst="rect">
            <a:avLst/>
          </a:prstGeom>
        </p:spPr>
      </p:pic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076427F-C6A8-4AA7-A6D8-91DFEF79D02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pic>
        <p:nvPicPr>
          <p:cNvPr id="29" name="Platshållare för bild 28"/>
          <p:cNvPicPr>
            <a:picLocks noGrp="1" noChangeAspect="1"/>
          </p:cNvPicPr>
          <p:nvPr>
            <p:ph type="pic" sz="quarter" idx="39"/>
          </p:nvPr>
        </p:nvPicPr>
        <p:blipFill>
          <a:blip r:embed="rId6"/>
          <a:srcRect/>
          <a:stretch>
            <a:fillRect/>
          </a:stretch>
        </p:blipFill>
        <p:spPr>
          <a:xfrm>
            <a:off x="11222447" y="2901711"/>
            <a:ext cx="540000" cy="540000"/>
          </a:xfrm>
          <a:prstGeom prst="rect">
            <a:avLst/>
          </a:prstGeom>
        </p:spPr>
      </p:pic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6DEE6F3D-C651-445C-8B6B-8DAB1E969F0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1206535" y="2851874"/>
            <a:ext cx="540000" cy="540000"/>
          </a:xfrm>
        </p:spPr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6C829733-816F-4651-BA9E-333C03D83D8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17" name="Platshållare för bild 1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9" name="Platshållare för bild 18"/>
          <p:cNvSpPr>
            <a:spLocks noGrp="1"/>
          </p:cNvSpPr>
          <p:nvPr>
            <p:ph type="pic" sz="quarter" idx="32"/>
          </p:nvPr>
        </p:nvSpPr>
        <p:spPr/>
      </p:sp>
      <p:pic>
        <p:nvPicPr>
          <p:cNvPr id="4" name="Platshållare för bild 3"/>
          <p:cNvPicPr>
            <a:picLocks noGrp="1" noChangeAspect="1"/>
          </p:cNvPicPr>
          <p:nvPr>
            <p:ph type="pic" sz="quarter" idx="29"/>
          </p:nvPr>
        </p:nvPicPr>
        <p:blipFill>
          <a:blip r:embed="rId7"/>
          <a:srcRect l="147" r="147"/>
          <a:stretch>
            <a:fillRect/>
          </a:stretch>
        </p:blipFill>
        <p:spPr>
          <a:xfrm>
            <a:off x="10669777" y="1245372"/>
            <a:ext cx="540000" cy="540000"/>
          </a:xfrm>
          <a:prstGeom prst="rect">
            <a:avLst/>
          </a:prstGeom>
        </p:spPr>
      </p:pic>
      <p:pic>
        <p:nvPicPr>
          <p:cNvPr id="24" name="Platshållare för bild 23"/>
          <p:cNvPicPr>
            <a:picLocks noGrp="1" noChangeAspect="1"/>
          </p:cNvPicPr>
          <p:nvPr>
            <p:ph type="pic" sz="quarter" idx="37"/>
          </p:nvPr>
        </p:nvPicPr>
        <p:blipFill>
          <a:blip r:embed="rId8"/>
          <a:srcRect/>
          <a:stretch>
            <a:fillRect/>
          </a:stretch>
        </p:blipFill>
        <p:spPr>
          <a:xfrm>
            <a:off x="10660050" y="4499007"/>
            <a:ext cx="540000" cy="540000"/>
          </a:xfrm>
          <a:prstGeom prst="rect">
            <a:avLst/>
          </a:prstGeom>
        </p:spPr>
      </p:pic>
      <p:pic>
        <p:nvPicPr>
          <p:cNvPr id="36" name="Platshållare för bild 35"/>
          <p:cNvPicPr>
            <a:picLocks noGrp="1" noChangeAspect="1"/>
          </p:cNvPicPr>
          <p:nvPr>
            <p:ph type="pic" sz="quarter" idx="42"/>
          </p:nvPr>
        </p:nvPicPr>
        <p:blipFill>
          <a:blip r:embed="rId9"/>
          <a:srcRect l="88" r="88"/>
          <a:stretch>
            <a:fillRect/>
          </a:stretch>
        </p:blipFill>
        <p:spPr>
          <a:xfrm>
            <a:off x="614182" y="136011"/>
            <a:ext cx="900000" cy="90000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0520CD26-FF67-51DA-C8B2-F72BBC557B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73020" y="684160"/>
            <a:ext cx="533515" cy="548934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CA6E3689-6FED-232A-BE27-EB5D29045B5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050" y="1753457"/>
            <a:ext cx="546485" cy="588954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B792EFF3-FD5E-6A0B-B392-69216F1186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501" y="2337583"/>
            <a:ext cx="537098" cy="537098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8431538E-A85E-EE62-710F-161BA830BFA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050" y="5030969"/>
            <a:ext cx="547658" cy="547658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4237FF84-3113-3740-7869-C50FEE08105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504" y="2334759"/>
            <a:ext cx="545886" cy="54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mall.potx [Skrivskyddad]" id="{D2C24BEF-F559-46BA-B220-BDDB3C66B8DB}" vid="{F65310C4-9501-420A-9693-8C5C0BF6CE9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elements/1.1/"/>
    <ds:schemaRef ds:uri="http://schemas.microsoft.com/office/2006/metadata/properties"/>
    <ds:schemaRef ds:uri="17798c2e-8ec6-411a-92bf-42cada8c536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mall</Template>
  <TotalTime>952</TotalTime>
  <Words>878</Words>
  <Application>Microsoft Office PowerPoint</Application>
  <PresentationFormat>Bredbild</PresentationFormat>
  <Paragraphs>96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config</vt:lpstr>
      <vt:lpstr>Corbel</vt:lpstr>
      <vt:lpstr>Adda - Inköprscentral</vt:lpstr>
      <vt:lpstr>Resebyråtjänster 2022</vt:lpstr>
      <vt:lpstr>Resebyråtjänster 2022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Dagnäs Charlotte</dc:creator>
  <cp:lastModifiedBy>Holmén Tobias</cp:lastModifiedBy>
  <cp:revision>35</cp:revision>
  <dcterms:created xsi:type="dcterms:W3CDTF">2021-04-08T11:27:55Z</dcterms:created>
  <dcterms:modified xsi:type="dcterms:W3CDTF">2023-10-11T06:09:11Z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