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2" r:id="rId5"/>
    <p:sldId id="283" r:id="rId6"/>
    <p:sldId id="28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2"/>
          </p14:sldIdLst>
        </p14:section>
        <p14:section name="Avtal" id="{C0D6380D-8438-43FF-990C-735F5FC0CBA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A768681-DD75-AB18-6027-7C3064DEE678}" name="Lovén Fredrik" initials="LF" userId="S::Fredrik.Loven@adda.se::fce1fb29-fe47-4450-8162-16570437c00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25/09/2023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2023-09-25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sv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svg"/><Relationship Id="rId42" Type="http://schemas.openxmlformats.org/officeDocument/2006/relationships/image" Target="../media/image46.svg"/><Relationship Id="rId47" Type="http://schemas.openxmlformats.org/officeDocument/2006/relationships/image" Target="../media/image51.png"/><Relationship Id="rId50" Type="http://schemas.openxmlformats.org/officeDocument/2006/relationships/image" Target="../media/image54.sv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9" Type="http://schemas.openxmlformats.org/officeDocument/2006/relationships/image" Target="../media/image33.pn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32" Type="http://schemas.openxmlformats.org/officeDocument/2006/relationships/image" Target="../media/image36.svg"/><Relationship Id="rId37" Type="http://schemas.openxmlformats.org/officeDocument/2006/relationships/image" Target="../media/image41.png"/><Relationship Id="rId40" Type="http://schemas.openxmlformats.org/officeDocument/2006/relationships/image" Target="../media/image44.sv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svg"/><Relationship Id="rId5" Type="http://schemas.openxmlformats.org/officeDocument/2006/relationships/image" Target="../media/image9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svg"/><Relationship Id="rId56" Type="http://schemas.openxmlformats.org/officeDocument/2006/relationships/image" Target="../media/image60.sv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svg"/><Relationship Id="rId46" Type="http://schemas.openxmlformats.org/officeDocument/2006/relationships/image" Target="../media/image50.svg"/><Relationship Id="rId20" Type="http://schemas.openxmlformats.org/officeDocument/2006/relationships/image" Target="../media/image24.svg"/><Relationship Id="rId41" Type="http://schemas.openxmlformats.org/officeDocument/2006/relationships/image" Target="../media/image45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4.png"/><Relationship Id="rId31" Type="http://schemas.openxmlformats.org/officeDocument/2006/relationships/image" Target="../media/image35.png"/><Relationship Id="rId44" Type="http://schemas.openxmlformats.org/officeDocument/2006/relationships/image" Target="../media/image48.svg"/><Relationship Id="rId52" Type="http://schemas.openxmlformats.org/officeDocument/2006/relationships/image" Target="../media/image56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sv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6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2023-09-25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1</a:t>
            </a:fld>
            <a:endParaRPr lang="sv-SE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201" y="402974"/>
            <a:ext cx="5506644" cy="899071"/>
          </a:xfrm>
        </p:spPr>
        <p:txBody>
          <a:bodyPr/>
          <a:lstStyle/>
          <a:p>
            <a:r>
              <a:rPr lang="sv-SE" dirty="0"/>
              <a:t>Granskning- och rådgivningstjänster 2022 -Miljöuppföljning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00000"/>
          </a:xfrm>
        </p:spPr>
        <p:txBody>
          <a:bodyPr/>
          <a:lstStyle/>
          <a:p>
            <a:r>
              <a:rPr lang="sv-SE" sz="1300" dirty="0"/>
              <a:t>Enkelhet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85559" y="1431240"/>
            <a:ext cx="5506644" cy="899071"/>
          </a:xfrm>
        </p:spPr>
        <p:txBody>
          <a:bodyPr/>
          <a:lstStyle/>
          <a:p>
            <a:r>
              <a:rPr lang="sv-SE" sz="1000" dirty="0"/>
              <a:t>Ramavtalet erbjuder er möjlighet till strategiskt och operativt stöd både före och under genomförande av upphandling samt efter avtalstecknande.</a:t>
            </a:r>
          </a:p>
          <a:p>
            <a:r>
              <a:rPr lang="sv-SE" sz="1000" dirty="0"/>
              <a:t>Leverantörerna bidrar både med kompetens, erfarenhet och verktyg för kvalitativ kravställning och  uppföljning</a:t>
            </a:r>
            <a:endParaRPr lang="sv-SE" sz="1000" dirty="0">
              <a:highlight>
                <a:srgbClr val="FFFF00"/>
              </a:highlight>
            </a:endParaRPr>
          </a:p>
          <a:p>
            <a:endParaRPr lang="sv-SE" sz="1000" dirty="0">
              <a:highlight>
                <a:srgbClr val="FFFF00"/>
              </a:highlight>
            </a:endParaRP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397736"/>
            <a:ext cx="1176473" cy="900000"/>
          </a:xfrm>
        </p:spPr>
        <p:txBody>
          <a:bodyPr/>
          <a:lstStyle/>
          <a:p>
            <a:r>
              <a:rPr lang="sv-SE" sz="1300" dirty="0"/>
              <a:t>Hållbarhet</a:t>
            </a:r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96512" y="2383423"/>
            <a:ext cx="5506644" cy="911769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0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bedriva ett systematiskt arbetsmiljöarbete enligt AFS 2001:1 som omfattar fysiska, psykologiska och sociala förhållanden, samt vidta aktiva åtgärder enligt diskrimineringslagen.</a:t>
            </a:r>
            <a:r>
              <a:rPr lang="sv-SE" sz="1000" dirty="0">
                <a:solidFill>
                  <a:srgbClr val="FAB83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</a:t>
            </a:r>
            <a:endParaRPr lang="sv-SE" sz="1000" dirty="0">
              <a:solidFill>
                <a:srgbClr val="FAB837"/>
              </a:solidFill>
              <a:latin typeface="Corbel" panose="020B0503020204020204" pitchFamily="34" charset="0"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0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ha en policy om hur resor inom uppdragen sker med lägsta möjliga klimatpåverkan.</a:t>
            </a:r>
            <a:endParaRPr lang="sv-SE" sz="10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00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vidta förebyggande åtgärder mot korruption</a:t>
            </a:r>
            <a:r>
              <a:rPr lang="sv-SE" sz="1000" dirty="0">
                <a:latin typeface="Corbel" panose="020B05030202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00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 sz="1300" dirty="0"/>
              <a:t>Effektivisering</a:t>
            </a:r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48305"/>
            <a:ext cx="5578446" cy="89907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En systematisk avtalsuppföljning; </a:t>
            </a:r>
          </a:p>
          <a:p>
            <a:pPr lvl="1">
              <a:spcBef>
                <a:spcPts val="0"/>
              </a:spcBef>
            </a:pPr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säkerställer att resurser läggs på de mest prioriterade avtalen,</a:t>
            </a:r>
          </a:p>
          <a:p>
            <a:pPr lvl="1">
              <a:spcBef>
                <a:spcPts val="0"/>
              </a:spcBef>
            </a:pPr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säkerställer att skattemedel används på bästa möjliga sätt</a:t>
            </a:r>
          </a:p>
          <a:p>
            <a:pPr lvl="1">
              <a:spcBef>
                <a:spcPts val="0"/>
              </a:spcBef>
            </a:pPr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säkerställer att er leverantör uppfyller de krav ni ställt gällande hållbarhet</a:t>
            </a:r>
          </a:p>
          <a:p>
            <a:pPr marL="174625" lvl="1" indent="0">
              <a:spcBef>
                <a:spcPts val="0"/>
              </a:spcBef>
              <a:buNone/>
            </a:pPr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Avtalet har fastställda priser med målbild att värna sund konkurrens och hög kvalitet.</a:t>
            </a:r>
          </a:p>
          <a:p>
            <a:pPr marL="174625" lvl="1" indent="0">
              <a:spcBef>
                <a:spcPts val="0"/>
              </a:spcBef>
              <a:buNone/>
            </a:pPr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 </a:t>
            </a:r>
          </a:p>
          <a:p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 sz="1300" dirty="0"/>
              <a:t>Innovation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71987" y="4313186"/>
            <a:ext cx="5506644" cy="909232"/>
          </a:xfrm>
        </p:spPr>
        <p:txBody>
          <a:bodyPr/>
          <a:lstStyle/>
          <a:p>
            <a:r>
              <a:rPr lang="sv-SE" sz="1000" dirty="0">
                <a:latin typeface="Corbel" panose="020B0503020204020204" pitchFamily="34" charset="0"/>
                <a:cs typeface="Calibri Light" panose="020F0302020204030204" pitchFamily="34" charset="0"/>
              </a:rPr>
              <a:t>Ramavtalet hjälper er att vara i framkant inom områden som fått ett ökat fokus i samhället och svarar mot hållbarhetsaspekter enligt Agenda 2030.</a:t>
            </a:r>
          </a:p>
          <a:p>
            <a:r>
              <a:rPr lang="sv-SE" sz="1000" dirty="0">
                <a:solidFill>
                  <a:schemeClr val="dk1"/>
                </a:solidFill>
              </a:rPr>
              <a:t>Genom att krav i genomförd upphandling följs upp säkerställs </a:t>
            </a:r>
            <a:r>
              <a:rPr lang="sv-SE" sz="1000" dirty="0"/>
              <a:t>en god konkurrens och likabehandling för leverantörer. </a:t>
            </a:r>
            <a:r>
              <a:rPr lang="sv-SE" altLang="sv-SE" sz="1000" dirty="0">
                <a:solidFill>
                  <a:schemeClr val="dk1"/>
                </a:solidFill>
              </a:rPr>
              <a:t>En revision resulterar ofta i en åtgärdsplan med ev. avvikelser som leverantören ska åtgärda vilket innebär att förbättringar verkligen genomförs. </a:t>
            </a:r>
          </a:p>
          <a:p>
            <a:endParaRPr lang="sv-SE" sz="1000" dirty="0">
              <a:latin typeface="Corbel" panose="020B0503020204020204" pitchFamily="34" charset="0"/>
              <a:cs typeface="Calibri Light" panose="020F0302020204030204" pitchFamily="34" charset="0"/>
            </a:endParaRPr>
          </a:p>
          <a:p>
            <a:endParaRPr lang="sv-SE" sz="1100" dirty="0"/>
          </a:p>
          <a:p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 sz="1300" dirty="0"/>
              <a:t>Digitalisering</a:t>
            </a:r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899071"/>
          </a:xfrm>
        </p:spPr>
        <p:txBody>
          <a:bodyPr/>
          <a:lstStyle/>
          <a:p>
            <a:r>
              <a:rPr lang="sv-SE" sz="1000" dirty="0">
                <a:solidFill>
                  <a:schemeClr val="dk1"/>
                </a:solidFill>
              </a:rPr>
              <a:t>Genom att erbjuda relevanta tjänster, där leverantörer bidrar både med kompetens, erfarenhet och verktyg för att genomföra kvalitativa uppföljningar och revisioner fyller ramavtalet en viktig funktion i ert administrativa arbete med och i förlängningen även korrekta, säkra leveranser på upphandlade avtal.</a:t>
            </a:r>
          </a:p>
          <a:p>
            <a:endParaRPr lang="sv-SE" dirty="0">
              <a:highlight>
                <a:srgbClr val="FFFF00"/>
              </a:highlight>
            </a:endParaRPr>
          </a:p>
          <a:p>
            <a:endParaRPr lang="sv-SE" dirty="0"/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2" y="2019118"/>
            <a:ext cx="2040714" cy="309309"/>
          </a:xfrm>
        </p:spPr>
        <p:txBody>
          <a:bodyPr/>
          <a:lstStyle/>
          <a:p>
            <a:r>
              <a:rPr lang="sv-SE" dirty="0"/>
              <a:t>Avtalsuppföljning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694769" y="2351252"/>
            <a:ext cx="2040714" cy="1653269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dirty="0">
                <a:solidFill>
                  <a:schemeClr val="dk1"/>
                </a:solidFill>
              </a:rPr>
              <a:t>Inköpscentralen följer upp ramavtalet när det löpt 6 månader, därefter var 12:e månad.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sv-SE" dirty="0">
                <a:solidFill>
                  <a:schemeClr val="dk1"/>
                </a:solidFill>
              </a:rPr>
              <a:t>Vi följer upp våra stöddokument, kvalitetskrav, kvalificeringsvillkor, avtalsvillkor, beställarsynpunkter och eventuella reklamationer och avvikelser.</a:t>
            </a:r>
          </a:p>
          <a:p>
            <a:endParaRPr lang="sv-SE" dirty="0">
              <a:highlight>
                <a:srgbClr val="FFFF00"/>
              </a:highlight>
            </a:endParaRPr>
          </a:p>
          <a:p>
            <a:endParaRPr lang="sv-SE" dirty="0">
              <a:highlight>
                <a:srgbClr val="FFFF00"/>
              </a:highlight>
            </a:endParaRPr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94769" y="449270"/>
            <a:ext cx="2040714" cy="309309"/>
          </a:xfrm>
        </p:spPr>
        <p:txBody>
          <a:bodyPr/>
          <a:lstStyle/>
          <a:p>
            <a:r>
              <a:rPr lang="sv-SE" dirty="0"/>
              <a:t>Avtalstid</a:t>
            </a:r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694769" y="766655"/>
            <a:ext cx="2040714" cy="309309"/>
          </a:xfrm>
        </p:spPr>
        <p:txBody>
          <a:bodyPr/>
          <a:lstStyle/>
          <a:p>
            <a:r>
              <a:rPr lang="sv-SE" dirty="0"/>
              <a:t>2023-10-02 – 2027-10-01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30263" y="417031"/>
            <a:ext cx="2187093" cy="447035"/>
          </a:xfrm>
        </p:spPr>
        <p:txBody>
          <a:bodyPr/>
          <a:lstStyle/>
          <a:p>
            <a:r>
              <a:rPr lang="sv-SE" dirty="0"/>
              <a:t> Avropsförfarande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430261" y="864066"/>
            <a:ext cx="2187095" cy="2313821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Kombinerad avropsmodell</a:t>
            </a:r>
          </a:p>
          <a:p>
            <a:r>
              <a:rPr lang="sv-SE" b="1" dirty="0"/>
              <a:t>Rangordning</a:t>
            </a:r>
            <a:r>
              <a:rPr lang="sv-SE" dirty="0"/>
              <a:t> </a:t>
            </a:r>
          </a:p>
          <a:p>
            <a:pPr lvl="1"/>
            <a:r>
              <a:rPr lang="sv-SE" sz="1050" dirty="0"/>
              <a:t>uppdrag till ett värde av 120 000 kr 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Förnyad konkurrensutsättning</a:t>
            </a:r>
          </a:p>
          <a:p>
            <a:pPr lvl="1"/>
            <a:r>
              <a:rPr lang="sv-SE" sz="1050" dirty="0"/>
              <a:t>för uppdrag som överstiger 120 000 kr</a:t>
            </a:r>
          </a:p>
          <a:p>
            <a:pPr lvl="1"/>
            <a:r>
              <a:rPr lang="sv-SE" sz="1050" dirty="0"/>
              <a:t>för konsultrollen Expert </a:t>
            </a:r>
          </a:p>
          <a:p>
            <a:pPr lvl="1"/>
            <a:r>
              <a:rPr lang="sv-SE" sz="1050" dirty="0"/>
              <a:t>för granskning av produktionsanläggningar utomlands.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432331" y="3177887"/>
            <a:ext cx="2176226" cy="346862"/>
          </a:xfrm>
        </p:spPr>
        <p:txBody>
          <a:bodyPr/>
          <a:lstStyle/>
          <a:p>
            <a:r>
              <a:rPr lang="sv-SE" dirty="0"/>
              <a:t>Leverantörer 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417324" y="3499143"/>
            <a:ext cx="2191232" cy="2698742"/>
          </a:xfrm>
        </p:spPr>
        <p:txBody>
          <a:bodyPr/>
          <a:lstStyle/>
          <a:p>
            <a:r>
              <a:rPr lang="de-DE" dirty="0" err="1"/>
              <a:t>Goodpoint</a:t>
            </a:r>
            <a:r>
              <a:rPr lang="de-DE" dirty="0"/>
              <a:t> AB </a:t>
            </a:r>
          </a:p>
          <a:p>
            <a:r>
              <a:rPr lang="de-DE" dirty="0"/>
              <a:t>WSP </a:t>
            </a:r>
            <a:r>
              <a:rPr lang="de-DE" dirty="0" err="1"/>
              <a:t>Sverige</a:t>
            </a:r>
            <a:r>
              <a:rPr lang="de-DE" dirty="0"/>
              <a:t>)</a:t>
            </a:r>
          </a:p>
          <a:p>
            <a:r>
              <a:rPr lang="de-DE" dirty="0" err="1"/>
              <a:t>Ramboll</a:t>
            </a:r>
            <a:r>
              <a:rPr lang="de-DE" dirty="0"/>
              <a:t> Sweden AB</a:t>
            </a:r>
          </a:p>
          <a:p>
            <a:r>
              <a:rPr lang="de-DE" dirty="0" err="1"/>
              <a:t>Esam</a:t>
            </a:r>
            <a:r>
              <a:rPr lang="de-DE" dirty="0"/>
              <a:t> AB 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		</a:t>
            </a:r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94769" y="1084040"/>
            <a:ext cx="2040714" cy="309309"/>
          </a:xfrm>
        </p:spPr>
        <p:txBody>
          <a:bodyPr/>
          <a:lstStyle/>
          <a:p>
            <a:r>
              <a:rPr lang="sv-SE" dirty="0"/>
              <a:t>Prismodell</a:t>
            </a:r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7760" y="1411141"/>
            <a:ext cx="2031391" cy="602217"/>
          </a:xfrm>
        </p:spPr>
        <p:txBody>
          <a:bodyPr/>
          <a:lstStyle/>
          <a:p>
            <a:r>
              <a:rPr lang="sv-SE" dirty="0"/>
              <a:t> Avtalade timpriser enligt </a:t>
            </a:r>
            <a:r>
              <a:rPr lang="sv-SE" dirty="0" err="1"/>
              <a:t>prisbilaga</a:t>
            </a:r>
            <a:r>
              <a:rPr lang="sv-SE" dirty="0"/>
              <a:t> för olika konsultroller</a:t>
            </a:r>
            <a:endParaRPr lang="sv-SE" dirty="0">
              <a:highlight>
                <a:srgbClr val="FFFF00"/>
              </a:highlight>
            </a:endParaRPr>
          </a:p>
        </p:txBody>
      </p:sp>
      <p:pic>
        <p:nvPicPr>
          <p:cNvPr id="2" name="Platshållare för bild 1">
            <a:extLst>
              <a:ext uri="{FF2B5EF4-FFF2-40B4-BE49-F238E27FC236}">
                <a16:creationId xmlns:a16="http://schemas.microsoft.com/office/drawing/2014/main" id="{A4A38132-EDAF-8799-A957-DF564E6BFE84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8" r="88"/>
          <a:stretch>
            <a:fillRect/>
          </a:stretch>
        </p:blipFill>
        <p:spPr>
          <a:xfrm>
            <a:off x="576263" y="428625"/>
            <a:ext cx="898525" cy="900113"/>
          </a:xfrm>
          <a:prstGeom prst="rect">
            <a:avLst/>
          </a:prstGeom>
        </p:spPr>
      </p:pic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A8B303F-3E8A-03AE-EC3C-70CB20E5061A}"/>
              </a:ext>
            </a:extLst>
          </p:cNvPr>
          <p:cNvSpPr txBox="1">
            <a:spLocks/>
          </p:cNvSpPr>
          <p:nvPr/>
        </p:nvSpPr>
        <p:spPr>
          <a:xfrm>
            <a:off x="9683816" y="4298918"/>
            <a:ext cx="2038729" cy="1396762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vert="horz" wrap="square" lIns="72000" tIns="72000" rIns="72000" bIns="72000" rtlCol="0">
            <a:noAutofit/>
          </a:bodyPr>
          <a:lstStyle>
            <a:lvl1pPr marL="180975" indent="-18097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400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857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2175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Ekonomisk uppföljning</a:t>
            </a:r>
          </a:p>
          <a:p>
            <a:r>
              <a:rPr lang="sv-SE" dirty="0"/>
              <a:t>Systematiskt arbetsmiljöarbete</a:t>
            </a:r>
          </a:p>
          <a:p>
            <a:r>
              <a:rPr lang="sv-SE" dirty="0"/>
              <a:t>Lika rättigheter och möjligheter</a:t>
            </a:r>
          </a:p>
          <a:p>
            <a:r>
              <a:rPr lang="sv-SE" dirty="0"/>
              <a:t>Klimatpåverkan</a:t>
            </a:r>
          </a:p>
          <a:p>
            <a:r>
              <a:rPr lang="sv-SE" dirty="0"/>
              <a:t>Förebyggande åtgärder mot korruption</a:t>
            </a:r>
          </a:p>
        </p:txBody>
      </p:sp>
      <p:sp>
        <p:nvSpPr>
          <p:cNvPr id="8" name="Platshållare för text 30">
            <a:extLst>
              <a:ext uri="{FF2B5EF4-FFF2-40B4-BE49-F238E27FC236}">
                <a16:creationId xmlns:a16="http://schemas.microsoft.com/office/drawing/2014/main" id="{A72B6578-D75D-B818-690A-4EC7E20EF7D9}"/>
              </a:ext>
            </a:extLst>
          </p:cNvPr>
          <p:cNvSpPr txBox="1">
            <a:spLocks/>
          </p:cNvSpPr>
          <p:nvPr/>
        </p:nvSpPr>
        <p:spPr>
          <a:xfrm>
            <a:off x="9683816" y="3981533"/>
            <a:ext cx="2051667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4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58775" indent="-1841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400" indent="-1746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9138" indent="-1857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2175" indent="-173038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4"/>
              </a:buClr>
              <a:buFont typeface="Corbel" panose="020B0503020204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Revision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F834B7F0-1756-77CA-A51D-BB5CB253BB3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04092" y="417031"/>
            <a:ext cx="2040714" cy="309309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450406"/>
            <a:ext cx="4699380" cy="309309"/>
          </a:xfrm>
        </p:spPr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709070" cy="4652152"/>
          </a:xfrm>
        </p:spPr>
        <p:txBody>
          <a:bodyPr/>
          <a:lstStyle/>
          <a:p>
            <a:pPr marL="0" indent="0">
              <a:buNone/>
            </a:pPr>
            <a:r>
              <a:rPr lang="sv-SE" sz="1050" dirty="0"/>
              <a:t>Ramavtalet stödjer er med strategiskt och operativt stöd före, under och efter upphandling och avtalstecknande. </a:t>
            </a:r>
          </a:p>
          <a:p>
            <a:pPr marL="0" indent="0">
              <a:buNone/>
            </a:pPr>
            <a:endParaRPr lang="sv-SE" sz="1050" dirty="0"/>
          </a:p>
          <a:p>
            <a:pPr marL="0" indent="0">
              <a:buNone/>
            </a:pPr>
            <a:r>
              <a:rPr lang="sv-SE" sz="1050" dirty="0"/>
              <a:t>Antagna leverantörer ger kvalitativt stöd både genom rådgivning och granskning i ert arbete med miljöuppföljning. Genom att erbjuda relevanta tjänster, där leverantörerna bidrar både med kompetens, erfarenhet och verktyg för att genomföra kvalitativa uppföljningar och revisioner fyller ramavtalet en viktig funktion i ert  administrativa arbete med och i förlängningen även korrekta, säkra leveranser på upphandlade avtal</a:t>
            </a:r>
            <a:endParaRPr lang="sv-SE" sz="1050" b="1" dirty="0"/>
          </a:p>
          <a:p>
            <a:pPr marL="0" indent="0">
              <a:buNone/>
            </a:pPr>
            <a:endParaRPr lang="sv-SE" sz="1050" b="1" dirty="0"/>
          </a:p>
          <a:p>
            <a:pPr marL="0" indent="0">
              <a:buNone/>
            </a:pPr>
            <a:r>
              <a:rPr lang="sv-SE" sz="1050" dirty="0"/>
              <a:t>I ramavtalet ingår granskning, samt strategisk och operativt stöd inom miljöområdet som exempelvis:</a:t>
            </a:r>
          </a:p>
          <a:p>
            <a:endParaRPr lang="sv-SE" sz="105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Efterlevnad av miljölagstiftning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Miljömärkning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Systematiskt miljöarbete, t.ex. ISO 14001, FR2000, EMAS, Svensk Miljöbas (option systematiskt kvalitetsarbete)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Cirkulär ekonomi (t.ex. demonterbara produkter, andel återvunnet eller förnybart material i produkter, tjänster för återtag m.m.)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Miljövarudeklarationer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Energikrav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Transportkrav såsom fossilfria transporter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Kemiskt innehåll i varor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Hantering av avfall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sv-SE" sz="1050" dirty="0"/>
              <a:t>Livsmedelskrav</a:t>
            </a:r>
          </a:p>
          <a:p>
            <a:pPr marL="0" indent="0" algn="l">
              <a:buNone/>
            </a:pPr>
            <a:endParaRPr lang="sv-SE" sz="1000" dirty="0"/>
          </a:p>
          <a:p>
            <a:pPr marL="0" indent="0">
              <a:buNone/>
            </a:pPr>
            <a:br>
              <a:rPr lang="sv-SE" sz="1000" dirty="0"/>
            </a:br>
            <a:br>
              <a:rPr lang="sv-SE" sz="1000" dirty="0"/>
            </a:br>
            <a:endParaRPr lang="sv-SE" sz="1000" dirty="0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25918" y="1444702"/>
            <a:ext cx="4775398" cy="309309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8" y="1759714"/>
            <a:ext cx="4775398" cy="1656575"/>
          </a:xfrm>
        </p:spPr>
        <p:txBody>
          <a:bodyPr/>
          <a:lstStyle/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1050" dirty="0"/>
              <a:t>Vid förnyad konkurrensutsättning används lämpligen bilaga </a:t>
            </a:r>
            <a:r>
              <a:rPr lang="sv-SE" sz="1050" i="1" dirty="0"/>
              <a:t>Kravkatalog</a:t>
            </a:r>
            <a:r>
              <a:rPr lang="sv-SE" sz="1050" dirty="0"/>
              <a:t> (som villkor och utvärderingskriterier kan hämtas ur), samt bilaga </a:t>
            </a:r>
            <a:r>
              <a:rPr lang="sv-SE" sz="1050" i="1" dirty="0"/>
              <a:t>mall-FKU-Miljöuppföljning</a:t>
            </a:r>
            <a:r>
              <a:rPr lang="sv-SE" sz="1050" dirty="0"/>
              <a:t> (förfrågningsunderlaget för den förnyade konkurrensutsättningen).</a:t>
            </a:r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6228" y="3573160"/>
            <a:ext cx="4789933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3882469"/>
            <a:ext cx="4799622" cy="2402921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1050" b="1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Genom våra kravställningar i upphandlingen uppnås följande hållbarhetsnyttor:</a:t>
            </a:r>
            <a:endParaRPr lang="sv-SE" sz="105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05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Arbetsmiljö</a:t>
            </a:r>
            <a:endParaRPr lang="sv-SE" sz="1050" b="1" i="1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05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bedriva ett systematiskt arbetsmiljöarbete enligt AFS 2001:1 som omfattar fysiska, psykologiska och sociala förhållanden. </a:t>
            </a:r>
            <a:endParaRPr lang="sv-SE" sz="105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05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Lika rättigheter och möjligheter</a:t>
            </a:r>
            <a:endParaRPr lang="sv-SE" sz="1050" b="1" i="1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05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vidta aktiva åtgärder enligt diskrimineringslagen</a:t>
            </a:r>
            <a:r>
              <a:rPr lang="sv-SE" sz="1050" dirty="0">
                <a:solidFill>
                  <a:srgbClr val="FAB837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. </a:t>
            </a:r>
            <a:endParaRPr lang="sv-SE" sz="105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05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Klimatpåverkan</a:t>
            </a:r>
            <a:endParaRPr lang="sv-SE" sz="1050" b="1" i="1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05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ha en policy kring hur resor inom uppdragen sker med lägsta möjliga klimatpåverkan.</a:t>
            </a:r>
            <a:endParaRPr lang="sv-SE" sz="105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sv-SE" sz="105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på begäran av upphandlande myndighet redovisa statistik kring de resor som har gjorts inom uppdraget.</a:t>
            </a:r>
            <a:endParaRPr lang="sv-SE" sz="105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sz="1050" b="1" i="1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Ekonomisk brottslighet</a:t>
            </a:r>
            <a:endParaRPr lang="sv-SE" sz="1050" b="1" i="1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1050" dirty="0">
                <a:effectLst/>
                <a:latin typeface="Corbel" panose="020B050302020402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Leverantören ska vidta förebyggande åtgärder mot korruption</a:t>
            </a:r>
            <a:endParaRPr lang="sv-SE" sz="1050" dirty="0">
              <a:effectLst/>
              <a:latin typeface="Corbel" panose="020B05030202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pic>
        <p:nvPicPr>
          <p:cNvPr id="6" name="Platshållare för bild 5" descr="En bild som visar text, Teckensnitt, logotyp, Grafik&#10;&#10;Automatiskt genererad beskrivning">
            <a:extLst>
              <a:ext uri="{FF2B5EF4-FFF2-40B4-BE49-F238E27FC236}">
                <a16:creationId xmlns:a16="http://schemas.microsoft.com/office/drawing/2014/main" id="{9891B7E1-E174-3A55-B13C-E9D9C142766F}"/>
              </a:ext>
            </a:extLst>
          </p:cNvPr>
          <p:cNvPicPr>
            <a:picLocks noGrp="1" noChangeAspect="1"/>
          </p:cNvPicPr>
          <p:nvPr>
            <p:ph type="pic" sz="quarter" idx="2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" r="289"/>
          <a:stretch>
            <a:fillRect/>
          </a:stretch>
        </p:blipFill>
        <p:spPr/>
      </p:pic>
      <p:pic>
        <p:nvPicPr>
          <p:cNvPr id="9" name="Platshållare för bild 8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DC772EC9-D635-F365-3C12-0F2FCA0B4B0F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9" b="289"/>
          <a:stretch>
            <a:fillRect/>
          </a:stretch>
        </p:blipFill>
        <p:spPr/>
      </p:pic>
      <p:pic>
        <p:nvPicPr>
          <p:cNvPr id="30" name="Platshållare för bild 29" descr="En bild som visar text, Grafik, Teckensnitt, logotyp&#10;&#10;Automatiskt genererad beskrivning">
            <a:extLst>
              <a:ext uri="{FF2B5EF4-FFF2-40B4-BE49-F238E27FC236}">
                <a16:creationId xmlns:a16="http://schemas.microsoft.com/office/drawing/2014/main" id="{A31155B2-6E65-5943-A5B7-1BC340151AA4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2" name="Platshållare för bild 31" descr="En bild som visar text, Teckensnitt, logotyp, Grafik&#10;&#10;Automatiskt genererad beskrivning">
            <a:extLst>
              <a:ext uri="{FF2B5EF4-FFF2-40B4-BE49-F238E27FC236}">
                <a16:creationId xmlns:a16="http://schemas.microsoft.com/office/drawing/2014/main" id="{AC01B0FE-BF48-496D-2DD8-5D4DA11BA985}"/>
              </a:ext>
            </a:extLst>
          </p:cNvPr>
          <p:cNvPicPr>
            <a:picLocks noGrp="1" noChangeAspect="1"/>
          </p:cNvPicPr>
          <p:nvPr>
            <p:ph type="pic" sz="quarter" idx="28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6" name="Platshållare för bild 35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9F0D9F5D-AEC9-370B-8491-1CB683472C90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r="147"/>
          <a:stretch>
            <a:fillRect/>
          </a:stretch>
        </p:blipFill>
        <p:spPr/>
      </p:pic>
      <p:pic>
        <p:nvPicPr>
          <p:cNvPr id="38" name="Platshållare för bild 37" descr="En bild som visar fågel, text, design&#10;&#10;Automatiskt genererad beskrivning">
            <a:extLst>
              <a:ext uri="{FF2B5EF4-FFF2-40B4-BE49-F238E27FC236}">
                <a16:creationId xmlns:a16="http://schemas.microsoft.com/office/drawing/2014/main" id="{A511DF31-6762-9E8C-732D-744A9379532B}"/>
              </a:ext>
            </a:extLst>
          </p:cNvPr>
          <p:cNvPicPr>
            <a:picLocks noGrp="1" noChangeAspect="1"/>
          </p:cNvPicPr>
          <p:nvPr>
            <p:ph type="pic" sz="quarter" idx="30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Rubrik 13">
            <a:extLst>
              <a:ext uri="{FF2B5EF4-FFF2-40B4-BE49-F238E27FC236}">
                <a16:creationId xmlns:a16="http://schemas.microsoft.com/office/drawing/2014/main" id="{5A44DBE4-CFD2-30F1-D2EA-C68606EB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4013" y="433388"/>
            <a:ext cx="8572500" cy="898525"/>
          </a:xfrm>
        </p:spPr>
        <p:txBody>
          <a:bodyPr/>
          <a:lstStyle/>
          <a:p>
            <a:r>
              <a:rPr lang="sv-SE" dirty="0"/>
              <a:t>Granskning- och rådgivningstjänster 2022 - Miljöuppföljning</a:t>
            </a:r>
          </a:p>
        </p:txBody>
      </p:sp>
      <p:pic>
        <p:nvPicPr>
          <p:cNvPr id="4" name="Platshållare för bild 3">
            <a:extLst>
              <a:ext uri="{FF2B5EF4-FFF2-40B4-BE49-F238E27FC236}">
                <a16:creationId xmlns:a16="http://schemas.microsoft.com/office/drawing/2014/main" id="{2D029E7A-B1DA-F12C-5216-581091DB9800}"/>
              </a:ext>
            </a:extLst>
          </p:cNvPr>
          <p:cNvPicPr>
            <a:picLocks noGrp="1" noChangeAspect="1"/>
          </p:cNvPicPr>
          <p:nvPr>
            <p:ph type="pic" sz="quarter" idx="42"/>
          </p:nvPr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88" r="88"/>
          <a:stretch>
            <a:fillRect/>
          </a:stretch>
        </p:blipFill>
        <p:spPr>
          <a:xfrm>
            <a:off x="576263" y="428625"/>
            <a:ext cx="898525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mall.potx" id="{18ACA0A4-90AA-4935-B79A-899304D2EE78}" vid="{A404F9E9-3AFB-454B-821F-B7AF73B5333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17798c2e-8ec6-411a-92bf-42cada8c5360"/>
  </ds:schemaRefs>
</ds:datastoreItem>
</file>

<file path=customXml/itemProps3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mall_MASTER</Template>
  <TotalTime>1090</TotalTime>
  <Words>637</Words>
  <Application>Microsoft Office PowerPoint</Application>
  <PresentationFormat>Bredbild</PresentationFormat>
  <Paragraphs>84</Paragraphs>
  <Slides>3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Adda - Inköprscentral</vt:lpstr>
      <vt:lpstr>PowerPoint-presentation</vt:lpstr>
      <vt:lpstr>Granskning- och rådgivningstjänster 2022 -Miljöuppföljning</vt:lpstr>
      <vt:lpstr>Granskning- och rådgivningstjänster 2022 - Miljöuppföljning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Broniarczyk Emilia</dc:creator>
  <cp:lastModifiedBy>Anseus Viktor</cp:lastModifiedBy>
  <cp:revision>47</cp:revision>
  <dcterms:created xsi:type="dcterms:W3CDTF">2023-07-14T07:24:36Z</dcterms:created>
  <dcterms:modified xsi:type="dcterms:W3CDTF">2023-09-25T12:51:42Z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