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2" r:id="rId5"/>
    <p:sldId id="283" r:id="rId6"/>
    <p:sldId id="28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koner" id="{406AD02E-50CA-4DF7-BD77-0DDDA8385162}">
          <p14:sldIdLst>
            <p14:sldId id="282"/>
          </p14:sldIdLst>
        </p14:section>
        <p14:section name="Avtal" id="{C0D6380D-8438-43FF-990C-735F5FC0CBAF}">
          <p14:sldIdLst>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79" autoAdjust="0"/>
    <p:restoredTop sz="89728" autoAdjust="0"/>
  </p:normalViewPr>
  <p:slideViewPr>
    <p:cSldViewPr snapToGrid="0">
      <p:cViewPr varScale="1">
        <p:scale>
          <a:sx n="114" d="100"/>
          <a:sy n="114" d="100"/>
        </p:scale>
        <p:origin x="804" y="8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2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08/08/2024</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2024-08-08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highlight>
                  <a:srgbClr val="FFFF00"/>
                </a:highlight>
                <a:cs typeface="Calibri Light" panose="020F0302020204030204" pitchFamily="34" charset="0"/>
              </a:rPr>
              <a:t>Något annat som är innovativt – fråga PV . 1. </a:t>
            </a:r>
            <a:r>
              <a:rPr lang="sv-SE" dirty="0"/>
              <a:t>Upphandlande myndighet som är verksam över länsgräns, har möjlighet att genomföra ett samordnat avrop över länsgränserna. Vid ett sådant avrop, ska den upphandlande myndigheten i den förnyade konkurrensutsättningen tillfråga alla de ramavtalsleverantörer som är antagna inom avtalsområde 2, Bevakningstjänster i de län som är föremål för den överskridande verksamheten. Det innebär att kontrakt kan tilldelas en och samma leverantör över flera län samtidigt för bevakningstjänsterna. 2. </a:t>
            </a:r>
            <a:r>
              <a:rPr lang="sv-SE" sz="1200" dirty="0">
                <a:cs typeface="Calibri Light" panose="020F0302020204030204" pitchFamily="34" charset="0"/>
              </a:rPr>
              <a:t>Vet inte om det är innovativt, men UM kan tillämpa kriteriet hos de leverantörer som erbjuder ”Parkeringsövervakning på tomtmark eller gatumark” denna gången vilket inte finns med på nuvarande avtal. 3. En USP är ju annars det som många UM efterfrågat; att de kan ha </a:t>
            </a:r>
            <a:r>
              <a:rPr lang="sv-SE" sz="1200" u="sng" dirty="0">
                <a:cs typeface="Calibri Light" panose="020F0302020204030204" pitchFamily="34" charset="0"/>
              </a:rPr>
              <a:t>en och samma leverantör </a:t>
            </a:r>
            <a:r>
              <a:rPr lang="sv-SE" sz="1200" dirty="0">
                <a:cs typeface="Calibri Light" panose="020F0302020204030204" pitchFamily="34" charset="0"/>
              </a:rPr>
              <a:t>i båda avtalsområdena. Det är inte bra att nämna det här då det kan vara negativt för de leverantörer som endast är med på ett område.</a:t>
            </a:r>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2</a:t>
            </a:fld>
            <a:endParaRPr lang="sv-SE"/>
          </a:p>
        </p:txBody>
      </p:sp>
    </p:spTree>
    <p:extLst>
      <p:ext uri="{BB962C8B-B14F-4D97-AF65-F5344CB8AC3E}">
        <p14:creationId xmlns:p14="http://schemas.microsoft.com/office/powerpoint/2010/main" val="495222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vtalsmall sidan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1" y="432842"/>
            <a:ext cx="5506644" cy="899071"/>
          </a:xfrm>
        </p:spPr>
        <p:txBody>
          <a:bodyPr anchor="b"/>
          <a:lstStyle>
            <a:lvl1pPr>
              <a:defRPr sz="2800"/>
            </a:lvl1pPr>
          </a:lstStyle>
          <a:p>
            <a:r>
              <a:rPr lang="sv-SE" dirty="0"/>
              <a:t>Rubrik</a:t>
            </a:r>
          </a:p>
        </p:txBody>
      </p:sp>
      <p:sp>
        <p:nvSpPr>
          <p:cNvPr id="47" name="Platshållare för text 49">
            <a:extLst>
              <a:ext uri="{FF2B5EF4-FFF2-40B4-BE49-F238E27FC236}">
                <a16:creationId xmlns:a16="http://schemas.microsoft.com/office/drawing/2014/main" id="{AA219FD9-1935-47DD-8C30-4055ACFFC0FE}"/>
              </a:ext>
            </a:extLst>
          </p:cNvPr>
          <p:cNvSpPr>
            <a:spLocks noGrp="1"/>
          </p:cNvSpPr>
          <p:nvPr>
            <p:ph type="body" sz="quarter" idx="29" hasCustomPrompt="1"/>
          </p:nvPr>
        </p:nvSpPr>
        <p:spPr>
          <a:xfrm>
            <a:off x="431673" y="1435395"/>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2"/>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Enkelhet</a:t>
            </a:r>
          </a:p>
        </p:txBody>
      </p:sp>
      <p:sp>
        <p:nvSpPr>
          <p:cNvPr id="37" name="Platshållare för text 36">
            <a:extLst>
              <a:ext uri="{FF2B5EF4-FFF2-40B4-BE49-F238E27FC236}">
                <a16:creationId xmlns:a16="http://schemas.microsoft.com/office/drawing/2014/main" id="{908FD992-182C-4482-82C5-944AD44E24B9}"/>
              </a:ext>
            </a:extLst>
          </p:cNvPr>
          <p:cNvSpPr>
            <a:spLocks noGrp="1"/>
          </p:cNvSpPr>
          <p:nvPr>
            <p:ph type="body" sz="quarter" idx="10"/>
          </p:nvPr>
        </p:nvSpPr>
        <p:spPr>
          <a:xfrm>
            <a:off x="1628430" y="1435396"/>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9" name="Platshållare för text 49">
            <a:extLst>
              <a:ext uri="{FF2B5EF4-FFF2-40B4-BE49-F238E27FC236}">
                <a16:creationId xmlns:a16="http://schemas.microsoft.com/office/drawing/2014/main" id="{C6D39943-FF66-4D44-9D6D-517F422422A0}"/>
              </a:ext>
            </a:extLst>
          </p:cNvPr>
          <p:cNvSpPr>
            <a:spLocks noGrp="1"/>
          </p:cNvSpPr>
          <p:nvPr>
            <p:ph type="body" sz="quarter" idx="30" hasCustomPrompt="1"/>
          </p:nvPr>
        </p:nvSpPr>
        <p:spPr>
          <a:xfrm>
            <a:off x="431673" y="2397736"/>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3"/>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Hållbarhet</a:t>
            </a:r>
          </a:p>
        </p:txBody>
      </p:sp>
      <p:sp>
        <p:nvSpPr>
          <p:cNvPr id="39" name="Platshållare för text 38">
            <a:extLst>
              <a:ext uri="{FF2B5EF4-FFF2-40B4-BE49-F238E27FC236}">
                <a16:creationId xmlns:a16="http://schemas.microsoft.com/office/drawing/2014/main" id="{9856E560-735F-4D71-AB2C-B100E8D91F9B}"/>
              </a:ext>
            </a:extLst>
          </p:cNvPr>
          <p:cNvSpPr>
            <a:spLocks noGrp="1"/>
          </p:cNvSpPr>
          <p:nvPr>
            <p:ph type="body" sz="quarter" idx="11"/>
          </p:nvPr>
        </p:nvSpPr>
        <p:spPr>
          <a:xfrm>
            <a:off x="1636086" y="2397737"/>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4" name="Platshållare för text 49">
            <a:extLst>
              <a:ext uri="{FF2B5EF4-FFF2-40B4-BE49-F238E27FC236}">
                <a16:creationId xmlns:a16="http://schemas.microsoft.com/office/drawing/2014/main" id="{7D6CD46B-1572-4161-91E3-6AA108AEE3BE}"/>
              </a:ext>
            </a:extLst>
          </p:cNvPr>
          <p:cNvSpPr>
            <a:spLocks noGrp="1"/>
          </p:cNvSpPr>
          <p:nvPr>
            <p:ph type="body" sz="quarter" idx="31" hasCustomPrompt="1"/>
          </p:nvPr>
        </p:nvSpPr>
        <p:spPr>
          <a:xfrm>
            <a:off x="431673" y="3360077"/>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4"/>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Besparing</a:t>
            </a:r>
          </a:p>
        </p:txBody>
      </p:sp>
      <p:sp>
        <p:nvSpPr>
          <p:cNvPr id="40" name="Platshållare för text 39">
            <a:extLst>
              <a:ext uri="{FF2B5EF4-FFF2-40B4-BE49-F238E27FC236}">
                <a16:creationId xmlns:a16="http://schemas.microsoft.com/office/drawing/2014/main" id="{FF4E4C60-829E-40D1-B2D7-B26FAD0868B8}"/>
              </a:ext>
            </a:extLst>
          </p:cNvPr>
          <p:cNvSpPr>
            <a:spLocks noGrp="1"/>
          </p:cNvSpPr>
          <p:nvPr>
            <p:ph type="body" sz="quarter" idx="12"/>
          </p:nvPr>
        </p:nvSpPr>
        <p:spPr>
          <a:xfrm>
            <a:off x="1636086" y="3360078"/>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5" name="Platshållare för text 49">
            <a:extLst>
              <a:ext uri="{FF2B5EF4-FFF2-40B4-BE49-F238E27FC236}">
                <a16:creationId xmlns:a16="http://schemas.microsoft.com/office/drawing/2014/main" id="{DE00D6EC-6105-418C-88D8-A677378910A1}"/>
              </a:ext>
            </a:extLst>
          </p:cNvPr>
          <p:cNvSpPr>
            <a:spLocks noGrp="1"/>
          </p:cNvSpPr>
          <p:nvPr>
            <p:ph type="body" sz="quarter" idx="32" hasCustomPrompt="1"/>
          </p:nvPr>
        </p:nvSpPr>
        <p:spPr>
          <a:xfrm>
            <a:off x="431673" y="4322418"/>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5"/>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Innovation</a:t>
            </a:r>
          </a:p>
        </p:txBody>
      </p:sp>
      <p:sp>
        <p:nvSpPr>
          <p:cNvPr id="41" name="Platshållare för text 40">
            <a:extLst>
              <a:ext uri="{FF2B5EF4-FFF2-40B4-BE49-F238E27FC236}">
                <a16:creationId xmlns:a16="http://schemas.microsoft.com/office/drawing/2014/main" id="{63264183-49D5-49A0-B84A-6BC0DF51E527}"/>
              </a:ext>
            </a:extLst>
          </p:cNvPr>
          <p:cNvSpPr>
            <a:spLocks noGrp="1"/>
          </p:cNvSpPr>
          <p:nvPr>
            <p:ph type="body" sz="quarter" idx="13"/>
          </p:nvPr>
        </p:nvSpPr>
        <p:spPr>
          <a:xfrm>
            <a:off x="1636086" y="4322419"/>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6" name="Platshållare för text 49">
            <a:extLst>
              <a:ext uri="{FF2B5EF4-FFF2-40B4-BE49-F238E27FC236}">
                <a16:creationId xmlns:a16="http://schemas.microsoft.com/office/drawing/2014/main" id="{19634749-DE79-406C-AFC9-D94FAB214424}"/>
              </a:ext>
            </a:extLst>
          </p:cNvPr>
          <p:cNvSpPr>
            <a:spLocks noGrp="1"/>
          </p:cNvSpPr>
          <p:nvPr>
            <p:ph type="body" sz="quarter" idx="33" hasCustomPrompt="1"/>
          </p:nvPr>
        </p:nvSpPr>
        <p:spPr>
          <a:xfrm>
            <a:off x="431673" y="5284760"/>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6"/>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Digitalisering</a:t>
            </a:r>
          </a:p>
        </p:txBody>
      </p:sp>
      <p:sp>
        <p:nvSpPr>
          <p:cNvPr id="43" name="Platshållare för text 42">
            <a:extLst>
              <a:ext uri="{FF2B5EF4-FFF2-40B4-BE49-F238E27FC236}">
                <a16:creationId xmlns:a16="http://schemas.microsoft.com/office/drawing/2014/main" id="{D2687D84-3794-4DDB-AC95-819B96B15393}"/>
              </a:ext>
            </a:extLst>
          </p:cNvPr>
          <p:cNvSpPr>
            <a:spLocks noGrp="1"/>
          </p:cNvSpPr>
          <p:nvPr>
            <p:ph type="body" sz="quarter" idx="14"/>
          </p:nvPr>
        </p:nvSpPr>
        <p:spPr>
          <a:xfrm>
            <a:off x="1636086" y="5284760"/>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2" name="Platshållare för text 61">
            <a:extLst>
              <a:ext uri="{FF2B5EF4-FFF2-40B4-BE49-F238E27FC236}">
                <a16:creationId xmlns:a16="http://schemas.microsoft.com/office/drawing/2014/main" id="{96D62C6D-DE97-4C72-B741-851A4F37B239}"/>
              </a:ext>
            </a:extLst>
          </p:cNvPr>
          <p:cNvSpPr>
            <a:spLocks noGrp="1"/>
          </p:cNvSpPr>
          <p:nvPr>
            <p:ph type="body" sz="quarter" idx="27" hasCustomPrompt="1"/>
          </p:nvPr>
        </p:nvSpPr>
        <p:spPr>
          <a:xfrm>
            <a:off x="9704093" y="428332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Avtalsuppföljning</a:t>
            </a:r>
          </a:p>
        </p:txBody>
      </p:sp>
      <p:sp>
        <p:nvSpPr>
          <p:cNvPr id="63" name="Platshållare för text 62">
            <a:extLst>
              <a:ext uri="{FF2B5EF4-FFF2-40B4-BE49-F238E27FC236}">
                <a16:creationId xmlns:a16="http://schemas.microsoft.com/office/drawing/2014/main" id="{AF8E6400-64BB-4B7A-9F82-A0B0AA497F72}"/>
              </a:ext>
            </a:extLst>
          </p:cNvPr>
          <p:cNvSpPr>
            <a:spLocks noGrp="1"/>
          </p:cNvSpPr>
          <p:nvPr>
            <p:ph type="body" sz="quarter" idx="28"/>
          </p:nvPr>
        </p:nvSpPr>
        <p:spPr>
          <a:xfrm>
            <a:off x="9704092" y="4621685"/>
            <a:ext cx="2040714" cy="84641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8" name="Platshållare för text 57">
            <a:extLst>
              <a:ext uri="{FF2B5EF4-FFF2-40B4-BE49-F238E27FC236}">
                <a16:creationId xmlns:a16="http://schemas.microsoft.com/office/drawing/2014/main" id="{1D58BAE4-AC6C-410A-89C5-8DB47D990239}"/>
              </a:ext>
            </a:extLst>
          </p:cNvPr>
          <p:cNvSpPr>
            <a:spLocks noGrp="1"/>
          </p:cNvSpPr>
          <p:nvPr>
            <p:ph type="body" sz="quarter" idx="23" hasCustomPrompt="1"/>
          </p:nvPr>
        </p:nvSpPr>
        <p:spPr>
          <a:xfrm>
            <a:off x="9704093"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Anbudsområden</a:t>
            </a:r>
          </a:p>
        </p:txBody>
      </p:sp>
      <p:sp>
        <p:nvSpPr>
          <p:cNvPr id="59" name="Platshållare för text 58">
            <a:extLst>
              <a:ext uri="{FF2B5EF4-FFF2-40B4-BE49-F238E27FC236}">
                <a16:creationId xmlns:a16="http://schemas.microsoft.com/office/drawing/2014/main" id="{43863816-1B70-42AF-9B9B-41B0E97C8608}"/>
              </a:ext>
            </a:extLst>
          </p:cNvPr>
          <p:cNvSpPr>
            <a:spLocks noGrp="1"/>
          </p:cNvSpPr>
          <p:nvPr>
            <p:ph type="body" sz="quarter" idx="24"/>
          </p:nvPr>
        </p:nvSpPr>
        <p:spPr>
          <a:xfrm>
            <a:off x="9704093" y="779384"/>
            <a:ext cx="2040714" cy="203235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9388" indent="-179388">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0" name="Platshållare för text 49">
            <a:extLst>
              <a:ext uri="{FF2B5EF4-FFF2-40B4-BE49-F238E27FC236}">
                <a16:creationId xmlns:a16="http://schemas.microsoft.com/office/drawing/2014/main" id="{AE53ADFB-188E-4942-9E83-DA874B1E017D}"/>
              </a:ext>
            </a:extLst>
          </p:cNvPr>
          <p:cNvSpPr>
            <a:spLocks noGrp="1"/>
          </p:cNvSpPr>
          <p:nvPr>
            <p:ph type="body" sz="quarter" idx="15" hasCustomPrompt="1"/>
          </p:nvPr>
        </p:nvSpPr>
        <p:spPr>
          <a:xfrm>
            <a:off x="7505522"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Avtalstid</a:t>
            </a:r>
          </a:p>
        </p:txBody>
      </p:sp>
      <p:sp>
        <p:nvSpPr>
          <p:cNvPr id="51" name="Platshållare för text 50">
            <a:extLst>
              <a:ext uri="{FF2B5EF4-FFF2-40B4-BE49-F238E27FC236}">
                <a16:creationId xmlns:a16="http://schemas.microsoft.com/office/drawing/2014/main" id="{C14C6910-4EEA-4B2C-AF7E-BCB0FC12D5CC}"/>
              </a:ext>
            </a:extLst>
          </p:cNvPr>
          <p:cNvSpPr>
            <a:spLocks noGrp="1"/>
          </p:cNvSpPr>
          <p:nvPr>
            <p:ph type="body" sz="quarter" idx="16"/>
          </p:nvPr>
        </p:nvSpPr>
        <p:spPr>
          <a:xfrm>
            <a:off x="7505522" y="779383"/>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cxnSp>
        <p:nvCxnSpPr>
          <p:cNvPr id="28" name="Rak koppling 27">
            <a:extLst>
              <a:ext uri="{FF2B5EF4-FFF2-40B4-BE49-F238E27FC236}">
                <a16:creationId xmlns:a16="http://schemas.microsoft.com/office/drawing/2014/main" id="{883B8140-BDA1-49C1-A524-806BC84FD861}"/>
              </a:ext>
            </a:extLst>
          </p:cNvPr>
          <p:cNvCxnSpPr>
            <a:cxnSpLocks/>
          </p:cNvCxnSpPr>
          <p:nvPr userDrawn="1"/>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5" name="Platshållare för sidfot 3">
            <a:extLst>
              <a:ext uri="{FF2B5EF4-FFF2-40B4-BE49-F238E27FC236}">
                <a16:creationId xmlns:a16="http://schemas.microsoft.com/office/drawing/2014/main" id="{CD5B92C8-E142-4DC1-8FAB-8059F0DA193E}"/>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52" name="Platshållare för text 51">
            <a:extLst>
              <a:ext uri="{FF2B5EF4-FFF2-40B4-BE49-F238E27FC236}">
                <a16:creationId xmlns:a16="http://schemas.microsoft.com/office/drawing/2014/main" id="{2E300EBC-4B31-4632-B279-1A94ED66A5E5}"/>
              </a:ext>
            </a:extLst>
          </p:cNvPr>
          <p:cNvSpPr>
            <a:spLocks noGrp="1"/>
          </p:cNvSpPr>
          <p:nvPr>
            <p:ph type="body" sz="quarter" idx="17" hasCustomPrompt="1"/>
          </p:nvPr>
        </p:nvSpPr>
        <p:spPr>
          <a:xfrm>
            <a:off x="7505522" y="1495443"/>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Avropsförfarande</a:t>
            </a:r>
          </a:p>
        </p:txBody>
      </p:sp>
      <p:sp>
        <p:nvSpPr>
          <p:cNvPr id="53" name="Platshållare för text 52">
            <a:extLst>
              <a:ext uri="{FF2B5EF4-FFF2-40B4-BE49-F238E27FC236}">
                <a16:creationId xmlns:a16="http://schemas.microsoft.com/office/drawing/2014/main" id="{D71E3BCC-4DA4-4190-80B5-94A1A77F54BE}"/>
              </a:ext>
            </a:extLst>
          </p:cNvPr>
          <p:cNvSpPr>
            <a:spLocks noGrp="1"/>
          </p:cNvSpPr>
          <p:nvPr>
            <p:ph type="body" sz="quarter" idx="18"/>
          </p:nvPr>
        </p:nvSpPr>
        <p:spPr>
          <a:xfrm>
            <a:off x="7505522" y="1837817"/>
            <a:ext cx="2040714" cy="97391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B55885AB-2B23-4475-A1FE-C4508FC0479A}"/>
              </a:ext>
            </a:extLst>
          </p:cNvPr>
          <p:cNvSpPr>
            <a:spLocks noGrp="1"/>
          </p:cNvSpPr>
          <p:nvPr>
            <p:ph type="body" sz="quarter" idx="19" hasCustomPrompt="1"/>
          </p:nvPr>
        </p:nvSpPr>
        <p:spPr>
          <a:xfrm>
            <a:off x="7505522"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Leverantörer (X)</a:t>
            </a:r>
          </a:p>
        </p:txBody>
      </p:sp>
      <p:sp>
        <p:nvSpPr>
          <p:cNvPr id="55" name="Platshållare för text 54">
            <a:extLst>
              <a:ext uri="{FF2B5EF4-FFF2-40B4-BE49-F238E27FC236}">
                <a16:creationId xmlns:a16="http://schemas.microsoft.com/office/drawing/2014/main" id="{E7726555-EEFC-4E01-BE40-0B7E97C062BE}"/>
              </a:ext>
            </a:extLst>
          </p:cNvPr>
          <p:cNvSpPr>
            <a:spLocks noGrp="1"/>
          </p:cNvSpPr>
          <p:nvPr>
            <p:ph type="body" sz="quarter" idx="20"/>
          </p:nvPr>
        </p:nvSpPr>
        <p:spPr>
          <a:xfrm>
            <a:off x="7505522" y="3169509"/>
            <a:ext cx="2040714" cy="2029019"/>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80975" indent="-180975">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6" name="Platshållare för text 55">
            <a:extLst>
              <a:ext uri="{FF2B5EF4-FFF2-40B4-BE49-F238E27FC236}">
                <a16:creationId xmlns:a16="http://schemas.microsoft.com/office/drawing/2014/main" id="{9BA206DD-F258-4CD7-8BE6-0132BDF1128F}"/>
              </a:ext>
            </a:extLst>
          </p:cNvPr>
          <p:cNvSpPr>
            <a:spLocks noGrp="1"/>
          </p:cNvSpPr>
          <p:nvPr>
            <p:ph type="body" sz="quarter" idx="21" hasCustomPrompt="1"/>
          </p:nvPr>
        </p:nvSpPr>
        <p:spPr>
          <a:xfrm>
            <a:off x="7505522" y="519852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Pris och sortiment</a:t>
            </a:r>
          </a:p>
        </p:txBody>
      </p:sp>
      <p:sp>
        <p:nvSpPr>
          <p:cNvPr id="57" name="Platshållare för text 56">
            <a:extLst>
              <a:ext uri="{FF2B5EF4-FFF2-40B4-BE49-F238E27FC236}">
                <a16:creationId xmlns:a16="http://schemas.microsoft.com/office/drawing/2014/main" id="{5B8FF462-4230-4737-95D2-23B96A778C6E}"/>
              </a:ext>
            </a:extLst>
          </p:cNvPr>
          <p:cNvSpPr>
            <a:spLocks noGrp="1"/>
          </p:cNvSpPr>
          <p:nvPr>
            <p:ph type="body" sz="quarter" idx="22"/>
          </p:nvPr>
        </p:nvSpPr>
        <p:spPr>
          <a:xfrm>
            <a:off x="7505522" y="5528771"/>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tabLst>
                <a:tab pos="87313" algn="l"/>
              </a:tabLst>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0" name="Platshållare för text 59">
            <a:extLst>
              <a:ext uri="{FF2B5EF4-FFF2-40B4-BE49-F238E27FC236}">
                <a16:creationId xmlns:a16="http://schemas.microsoft.com/office/drawing/2014/main" id="{77C359DC-859E-4DC2-BF7E-B485FF0CBB60}"/>
              </a:ext>
            </a:extLst>
          </p:cNvPr>
          <p:cNvSpPr>
            <a:spLocks noGrp="1"/>
          </p:cNvSpPr>
          <p:nvPr>
            <p:ph type="body" sz="quarter" idx="25" hasCustomPrompt="1"/>
          </p:nvPr>
        </p:nvSpPr>
        <p:spPr>
          <a:xfrm>
            <a:off x="9704093"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Leveransvillkor</a:t>
            </a:r>
          </a:p>
        </p:txBody>
      </p:sp>
      <p:sp>
        <p:nvSpPr>
          <p:cNvPr id="61" name="Platshållare för text 60">
            <a:extLst>
              <a:ext uri="{FF2B5EF4-FFF2-40B4-BE49-F238E27FC236}">
                <a16:creationId xmlns:a16="http://schemas.microsoft.com/office/drawing/2014/main" id="{32D1AECF-E945-4A00-9158-7D7EB6D3DE75}"/>
              </a:ext>
            </a:extLst>
          </p:cNvPr>
          <p:cNvSpPr>
            <a:spLocks noGrp="1"/>
          </p:cNvSpPr>
          <p:nvPr>
            <p:ph type="body" sz="quarter" idx="26"/>
          </p:nvPr>
        </p:nvSpPr>
        <p:spPr>
          <a:xfrm>
            <a:off x="9704093" y="3169509"/>
            <a:ext cx="2040714" cy="1069541"/>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2" name="Platshållare för bild 41">
            <a:extLst>
              <a:ext uri="{FF2B5EF4-FFF2-40B4-BE49-F238E27FC236}">
                <a16:creationId xmlns:a16="http://schemas.microsoft.com/office/drawing/2014/main" id="{7B083E8C-9717-4BED-AC64-617DE161D3EE}"/>
              </a:ext>
            </a:extLst>
          </p:cNvPr>
          <p:cNvSpPr>
            <a:spLocks noGrp="1"/>
          </p:cNvSpPr>
          <p:nvPr>
            <p:ph type="pic" sz="quarter" idx="40"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393356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n 2">
    <p:spTree>
      <p:nvGrpSpPr>
        <p:cNvPr id="1" name=""/>
        <p:cNvGrpSpPr/>
        <p:nvPr/>
      </p:nvGrpSpPr>
      <p:grpSpPr>
        <a:xfrm>
          <a:off x="0" y="0"/>
          <a:ext cx="0" cy="0"/>
          <a:chOff x="0" y="0"/>
          <a:chExt cx="0" cy="0"/>
        </a:xfrm>
      </p:grpSpPr>
      <p:sp>
        <p:nvSpPr>
          <p:cNvPr id="50" name="Platshållare för text 49">
            <a:extLst>
              <a:ext uri="{FF2B5EF4-FFF2-40B4-BE49-F238E27FC236}">
                <a16:creationId xmlns:a16="http://schemas.microsoft.com/office/drawing/2014/main" id="{43E7B103-CDED-4F6B-882B-85BCD09D4AED}"/>
              </a:ext>
            </a:extLst>
          </p:cNvPr>
          <p:cNvSpPr>
            <a:spLocks noGrp="1"/>
          </p:cNvSpPr>
          <p:nvPr>
            <p:ph type="body" sz="quarter" idx="15" hasCustomPrompt="1"/>
          </p:nvPr>
        </p:nvSpPr>
        <p:spPr>
          <a:xfrm>
            <a:off x="435775"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Omfattning</a:t>
            </a:r>
          </a:p>
        </p:txBody>
      </p:sp>
      <p:sp>
        <p:nvSpPr>
          <p:cNvPr id="51" name="Platshållare för text 50">
            <a:extLst>
              <a:ext uri="{FF2B5EF4-FFF2-40B4-BE49-F238E27FC236}">
                <a16:creationId xmlns:a16="http://schemas.microsoft.com/office/drawing/2014/main" id="{F3651281-ACD0-4D3F-ABF1-1CDE8319BDDF}"/>
              </a:ext>
            </a:extLst>
          </p:cNvPr>
          <p:cNvSpPr>
            <a:spLocks noGrp="1"/>
          </p:cNvSpPr>
          <p:nvPr>
            <p:ph type="body" sz="quarter" idx="16"/>
          </p:nvPr>
        </p:nvSpPr>
        <p:spPr>
          <a:xfrm>
            <a:off x="435775" y="1772460"/>
            <a:ext cx="4680000" cy="2761113"/>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0BE7DE30-0700-429D-9820-1325B8DA1A95}"/>
              </a:ext>
            </a:extLst>
          </p:cNvPr>
          <p:cNvSpPr>
            <a:spLocks noGrp="1"/>
          </p:cNvSpPr>
          <p:nvPr>
            <p:ph type="body" sz="quarter" idx="20"/>
          </p:nvPr>
        </p:nvSpPr>
        <p:spPr>
          <a:xfrm>
            <a:off x="435775" y="4943475"/>
            <a:ext cx="4680000" cy="1241426"/>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5" name="Platshållare för text 54">
            <a:extLst>
              <a:ext uri="{FF2B5EF4-FFF2-40B4-BE49-F238E27FC236}">
                <a16:creationId xmlns:a16="http://schemas.microsoft.com/office/drawing/2014/main" id="{ABF05006-22E5-436B-ADAC-21DEC28B298E}"/>
              </a:ext>
            </a:extLst>
          </p:cNvPr>
          <p:cNvSpPr>
            <a:spLocks noGrp="1"/>
          </p:cNvSpPr>
          <p:nvPr>
            <p:ph type="body" sz="quarter" idx="21" hasCustomPrompt="1"/>
          </p:nvPr>
        </p:nvSpPr>
        <p:spPr>
          <a:xfrm>
            <a:off x="5516223"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Fördjupning av nyttor</a:t>
            </a:r>
          </a:p>
        </p:txBody>
      </p:sp>
      <p:sp>
        <p:nvSpPr>
          <p:cNvPr id="56" name="Platshållare för text 55">
            <a:extLst>
              <a:ext uri="{FF2B5EF4-FFF2-40B4-BE49-F238E27FC236}">
                <a16:creationId xmlns:a16="http://schemas.microsoft.com/office/drawing/2014/main" id="{5D2E19DB-20BE-4F89-A219-2D9821FF37A1}"/>
              </a:ext>
            </a:extLst>
          </p:cNvPr>
          <p:cNvSpPr>
            <a:spLocks noGrp="1"/>
          </p:cNvSpPr>
          <p:nvPr>
            <p:ph type="body" sz="quarter" idx="22"/>
          </p:nvPr>
        </p:nvSpPr>
        <p:spPr>
          <a:xfrm>
            <a:off x="5516229" y="1772459"/>
            <a:ext cx="4680000" cy="210554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7" name="Platshållare för text 56">
            <a:extLst>
              <a:ext uri="{FF2B5EF4-FFF2-40B4-BE49-F238E27FC236}">
                <a16:creationId xmlns:a16="http://schemas.microsoft.com/office/drawing/2014/main" id="{DAB0C25C-708F-41B8-8546-728202F5F245}"/>
              </a:ext>
            </a:extLst>
          </p:cNvPr>
          <p:cNvSpPr>
            <a:spLocks noGrp="1"/>
          </p:cNvSpPr>
          <p:nvPr>
            <p:ph type="body" sz="quarter" idx="23" hasCustomPrompt="1"/>
          </p:nvPr>
        </p:nvSpPr>
        <p:spPr>
          <a:xfrm>
            <a:off x="5516223" y="395705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Hållbarhet</a:t>
            </a:r>
          </a:p>
        </p:txBody>
      </p:sp>
      <p:sp>
        <p:nvSpPr>
          <p:cNvPr id="58" name="Platshållare för text 57">
            <a:extLst>
              <a:ext uri="{FF2B5EF4-FFF2-40B4-BE49-F238E27FC236}">
                <a16:creationId xmlns:a16="http://schemas.microsoft.com/office/drawing/2014/main" id="{2AD12ED4-7A57-4A1A-94B0-EB8F8B22EF74}"/>
              </a:ext>
            </a:extLst>
          </p:cNvPr>
          <p:cNvSpPr>
            <a:spLocks noGrp="1"/>
          </p:cNvSpPr>
          <p:nvPr>
            <p:ph type="body" sz="quarter" idx="24"/>
          </p:nvPr>
        </p:nvSpPr>
        <p:spPr>
          <a:xfrm>
            <a:off x="5516229" y="4323153"/>
            <a:ext cx="4680000" cy="186174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tabLst>
                <a:tab pos="87313" algn="l"/>
              </a:tabLst>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2" y="432842"/>
            <a:ext cx="8571693" cy="899071"/>
          </a:xfrm>
        </p:spPr>
        <p:txBody>
          <a:bodyPr anchor="b"/>
          <a:lstStyle>
            <a:lvl1pPr>
              <a:defRPr sz="2800"/>
            </a:lvl1pPr>
          </a:lstStyle>
          <a:p>
            <a:r>
              <a:rPr lang="sv-SE" dirty="0"/>
              <a:t>Rubrik</a:t>
            </a:r>
          </a:p>
        </p:txBody>
      </p:sp>
      <p:cxnSp>
        <p:nvCxnSpPr>
          <p:cNvPr id="44" name="Rak koppling 43">
            <a:extLst>
              <a:ext uri="{FF2B5EF4-FFF2-40B4-BE49-F238E27FC236}">
                <a16:creationId xmlns:a16="http://schemas.microsoft.com/office/drawing/2014/main" id="{23FF755A-DA8C-41DE-983D-76F83373D6DD}"/>
              </a:ext>
            </a:extLst>
          </p:cNvPr>
          <p:cNvCxnSpPr>
            <a:cxnSpLocks/>
          </p:cNvCxnSpPr>
          <p:nvPr userDrawn="1"/>
        </p:nvCxnSpPr>
        <p:spPr>
          <a:xfrm flipV="1">
            <a:off x="5315999" y="1450406"/>
            <a:ext cx="1" cy="47495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Platshållare för text 51">
            <a:extLst>
              <a:ext uri="{FF2B5EF4-FFF2-40B4-BE49-F238E27FC236}">
                <a16:creationId xmlns:a16="http://schemas.microsoft.com/office/drawing/2014/main" id="{DA2629B3-B702-4B05-AEA4-EB71496E24DE}"/>
              </a:ext>
            </a:extLst>
          </p:cNvPr>
          <p:cNvSpPr>
            <a:spLocks noGrp="1"/>
          </p:cNvSpPr>
          <p:nvPr>
            <p:ph type="body" sz="quarter" idx="17" hasCustomPrompt="1"/>
          </p:nvPr>
        </p:nvSpPr>
        <p:spPr>
          <a:xfrm>
            <a:off x="435775" y="4594616"/>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Revision</a:t>
            </a:r>
          </a:p>
        </p:txBody>
      </p:sp>
      <p:sp>
        <p:nvSpPr>
          <p:cNvPr id="5" name="Platshållare för bild 4">
            <a:extLst>
              <a:ext uri="{FF2B5EF4-FFF2-40B4-BE49-F238E27FC236}">
                <a16:creationId xmlns:a16="http://schemas.microsoft.com/office/drawing/2014/main" id="{C4DD984D-961C-407C-B7E5-2D8034D67DB7}"/>
              </a:ext>
            </a:extLst>
          </p:cNvPr>
          <p:cNvSpPr>
            <a:spLocks noGrp="1"/>
          </p:cNvSpPr>
          <p:nvPr>
            <p:ph type="pic" sz="quarter" idx="25" hasCustomPrompt="1"/>
          </p:nvPr>
        </p:nvSpPr>
        <p:spPr>
          <a:xfrm>
            <a:off x="10660050" y="698870"/>
            <a:ext cx="540000" cy="540000"/>
          </a:xfrm>
        </p:spPr>
        <p:txBody>
          <a:bodyPr anchor="ctr"/>
          <a:lstStyle>
            <a:lvl1pPr marL="0" indent="0" algn="ctr">
              <a:buFontTx/>
              <a:buNone/>
              <a:defRPr sz="1200"/>
            </a:lvl1pPr>
          </a:lstStyle>
          <a:p>
            <a:r>
              <a:rPr lang="sv-SE" dirty="0"/>
              <a:t>Mål</a:t>
            </a:r>
          </a:p>
        </p:txBody>
      </p:sp>
      <p:sp>
        <p:nvSpPr>
          <p:cNvPr id="49" name="Platshållare för bild 4">
            <a:extLst>
              <a:ext uri="{FF2B5EF4-FFF2-40B4-BE49-F238E27FC236}">
                <a16:creationId xmlns:a16="http://schemas.microsoft.com/office/drawing/2014/main" id="{3FC96E5A-F55A-4093-B11C-D16EBDFFA6FA}"/>
              </a:ext>
            </a:extLst>
          </p:cNvPr>
          <p:cNvSpPr>
            <a:spLocks noGrp="1"/>
          </p:cNvSpPr>
          <p:nvPr>
            <p:ph type="pic" sz="quarter" idx="26" hasCustomPrompt="1"/>
          </p:nvPr>
        </p:nvSpPr>
        <p:spPr>
          <a:xfrm>
            <a:off x="11206535" y="698870"/>
            <a:ext cx="540000" cy="540000"/>
          </a:xfrm>
        </p:spPr>
        <p:txBody>
          <a:bodyPr anchor="ctr"/>
          <a:lstStyle>
            <a:lvl1pPr marL="0" indent="0" algn="ctr">
              <a:buFontTx/>
              <a:buNone/>
              <a:defRPr sz="1200"/>
            </a:lvl1pPr>
          </a:lstStyle>
          <a:p>
            <a:r>
              <a:rPr lang="sv-SE" dirty="0"/>
              <a:t>Mål</a:t>
            </a:r>
          </a:p>
        </p:txBody>
      </p:sp>
      <p:sp>
        <p:nvSpPr>
          <p:cNvPr id="53" name="Platshållare för bild 4">
            <a:extLst>
              <a:ext uri="{FF2B5EF4-FFF2-40B4-BE49-F238E27FC236}">
                <a16:creationId xmlns:a16="http://schemas.microsoft.com/office/drawing/2014/main" id="{C15EE235-3355-4AEA-945D-F861E0345494}"/>
              </a:ext>
            </a:extLst>
          </p:cNvPr>
          <p:cNvSpPr>
            <a:spLocks noGrp="1"/>
          </p:cNvSpPr>
          <p:nvPr>
            <p:ph type="pic" sz="quarter" idx="27" hasCustomPrompt="1"/>
          </p:nvPr>
        </p:nvSpPr>
        <p:spPr>
          <a:xfrm>
            <a:off x="10660050" y="1245095"/>
            <a:ext cx="540000" cy="540000"/>
          </a:xfrm>
        </p:spPr>
        <p:txBody>
          <a:bodyPr anchor="ctr"/>
          <a:lstStyle>
            <a:lvl1pPr marL="0" indent="0" algn="ctr">
              <a:buFontTx/>
              <a:buNone/>
              <a:defRPr sz="1200"/>
            </a:lvl1pPr>
          </a:lstStyle>
          <a:p>
            <a:r>
              <a:rPr lang="sv-SE" dirty="0"/>
              <a:t>Mål</a:t>
            </a:r>
          </a:p>
        </p:txBody>
      </p:sp>
      <p:sp>
        <p:nvSpPr>
          <p:cNvPr id="90" name="Platshållare för bild 4">
            <a:extLst>
              <a:ext uri="{FF2B5EF4-FFF2-40B4-BE49-F238E27FC236}">
                <a16:creationId xmlns:a16="http://schemas.microsoft.com/office/drawing/2014/main" id="{6FF93070-7136-4D87-B77D-F635D41A5623}"/>
              </a:ext>
            </a:extLst>
          </p:cNvPr>
          <p:cNvSpPr>
            <a:spLocks noGrp="1"/>
          </p:cNvSpPr>
          <p:nvPr>
            <p:ph type="pic" sz="quarter" idx="28" hasCustomPrompt="1"/>
          </p:nvPr>
        </p:nvSpPr>
        <p:spPr>
          <a:xfrm>
            <a:off x="11206535" y="1243225"/>
            <a:ext cx="540000" cy="540000"/>
          </a:xfrm>
        </p:spPr>
        <p:txBody>
          <a:bodyPr anchor="ctr"/>
          <a:lstStyle>
            <a:lvl1pPr marL="0" indent="0" algn="ctr">
              <a:buFontTx/>
              <a:buNone/>
              <a:defRPr sz="1200"/>
            </a:lvl1pPr>
          </a:lstStyle>
          <a:p>
            <a:r>
              <a:rPr lang="sv-SE" dirty="0"/>
              <a:t>Mål</a:t>
            </a:r>
          </a:p>
        </p:txBody>
      </p:sp>
      <p:sp>
        <p:nvSpPr>
          <p:cNvPr id="91" name="Platshållare för bild 4">
            <a:extLst>
              <a:ext uri="{FF2B5EF4-FFF2-40B4-BE49-F238E27FC236}">
                <a16:creationId xmlns:a16="http://schemas.microsoft.com/office/drawing/2014/main" id="{E00F0AEF-A17F-49CC-B7EA-EEBF2BF0ACE6}"/>
              </a:ext>
            </a:extLst>
          </p:cNvPr>
          <p:cNvSpPr>
            <a:spLocks noGrp="1"/>
          </p:cNvSpPr>
          <p:nvPr>
            <p:ph type="pic" sz="quarter" idx="29" hasCustomPrompt="1"/>
          </p:nvPr>
        </p:nvSpPr>
        <p:spPr>
          <a:xfrm>
            <a:off x="10660050" y="1791320"/>
            <a:ext cx="540000" cy="540000"/>
          </a:xfrm>
        </p:spPr>
        <p:txBody>
          <a:bodyPr anchor="ctr"/>
          <a:lstStyle>
            <a:lvl1pPr marL="0" indent="0" algn="ctr">
              <a:buFontTx/>
              <a:buNone/>
              <a:defRPr sz="1200"/>
            </a:lvl1pPr>
          </a:lstStyle>
          <a:p>
            <a:r>
              <a:rPr lang="sv-SE" dirty="0"/>
              <a:t>Mål</a:t>
            </a:r>
          </a:p>
        </p:txBody>
      </p:sp>
      <p:sp>
        <p:nvSpPr>
          <p:cNvPr id="92" name="Platshållare för bild 4">
            <a:extLst>
              <a:ext uri="{FF2B5EF4-FFF2-40B4-BE49-F238E27FC236}">
                <a16:creationId xmlns:a16="http://schemas.microsoft.com/office/drawing/2014/main" id="{A14185B3-3B79-42F8-8E25-F35DB4766E9C}"/>
              </a:ext>
            </a:extLst>
          </p:cNvPr>
          <p:cNvSpPr>
            <a:spLocks noGrp="1"/>
          </p:cNvSpPr>
          <p:nvPr>
            <p:ph type="pic" sz="quarter" idx="30" hasCustomPrompt="1"/>
          </p:nvPr>
        </p:nvSpPr>
        <p:spPr>
          <a:xfrm>
            <a:off x="11206535" y="1787580"/>
            <a:ext cx="540000" cy="540000"/>
          </a:xfrm>
        </p:spPr>
        <p:txBody>
          <a:bodyPr anchor="ctr"/>
          <a:lstStyle>
            <a:lvl1pPr marL="0" indent="0" algn="ctr">
              <a:buFontTx/>
              <a:buNone/>
              <a:defRPr sz="1200"/>
            </a:lvl1pPr>
          </a:lstStyle>
          <a:p>
            <a:r>
              <a:rPr lang="sv-SE" dirty="0"/>
              <a:t>Mål</a:t>
            </a:r>
          </a:p>
        </p:txBody>
      </p:sp>
      <p:sp>
        <p:nvSpPr>
          <p:cNvPr id="93" name="Platshållare för bild 4">
            <a:extLst>
              <a:ext uri="{FF2B5EF4-FFF2-40B4-BE49-F238E27FC236}">
                <a16:creationId xmlns:a16="http://schemas.microsoft.com/office/drawing/2014/main" id="{D6450F7A-B7E2-49B7-9E79-4F298948B26E}"/>
              </a:ext>
            </a:extLst>
          </p:cNvPr>
          <p:cNvSpPr>
            <a:spLocks noGrp="1"/>
          </p:cNvSpPr>
          <p:nvPr>
            <p:ph type="pic" sz="quarter" idx="31" hasCustomPrompt="1"/>
          </p:nvPr>
        </p:nvSpPr>
        <p:spPr>
          <a:xfrm>
            <a:off x="10660050" y="2337670"/>
            <a:ext cx="540000" cy="540000"/>
          </a:xfrm>
        </p:spPr>
        <p:txBody>
          <a:bodyPr anchor="ctr"/>
          <a:lstStyle>
            <a:lvl1pPr marL="0" indent="0" algn="ctr">
              <a:buFontTx/>
              <a:buNone/>
              <a:defRPr sz="1200"/>
            </a:lvl1pPr>
          </a:lstStyle>
          <a:p>
            <a:r>
              <a:rPr lang="sv-SE" dirty="0"/>
              <a:t>Mål</a:t>
            </a:r>
          </a:p>
        </p:txBody>
      </p:sp>
      <p:sp>
        <p:nvSpPr>
          <p:cNvPr id="94" name="Platshållare för bild 4">
            <a:extLst>
              <a:ext uri="{FF2B5EF4-FFF2-40B4-BE49-F238E27FC236}">
                <a16:creationId xmlns:a16="http://schemas.microsoft.com/office/drawing/2014/main" id="{5D4A7B9F-B72C-4AAF-9189-CF28FA8440B1}"/>
              </a:ext>
            </a:extLst>
          </p:cNvPr>
          <p:cNvSpPr>
            <a:spLocks noGrp="1"/>
          </p:cNvSpPr>
          <p:nvPr>
            <p:ph type="pic" sz="quarter" idx="32" hasCustomPrompt="1"/>
          </p:nvPr>
        </p:nvSpPr>
        <p:spPr>
          <a:xfrm>
            <a:off x="11206535" y="2331935"/>
            <a:ext cx="540000" cy="540000"/>
          </a:xfrm>
        </p:spPr>
        <p:txBody>
          <a:bodyPr anchor="ctr"/>
          <a:lstStyle>
            <a:lvl1pPr marL="0" indent="0" algn="ctr">
              <a:buFontTx/>
              <a:buNone/>
              <a:defRPr sz="1200"/>
            </a:lvl1pPr>
          </a:lstStyle>
          <a:p>
            <a:r>
              <a:rPr lang="sv-SE" dirty="0"/>
              <a:t>Mål</a:t>
            </a:r>
          </a:p>
        </p:txBody>
      </p:sp>
      <p:sp>
        <p:nvSpPr>
          <p:cNvPr id="95" name="Platshållare för bild 4">
            <a:extLst>
              <a:ext uri="{FF2B5EF4-FFF2-40B4-BE49-F238E27FC236}">
                <a16:creationId xmlns:a16="http://schemas.microsoft.com/office/drawing/2014/main" id="{BEEBE3DF-28A7-4CA5-9D53-4FFFD9343573}"/>
              </a:ext>
            </a:extLst>
          </p:cNvPr>
          <p:cNvSpPr>
            <a:spLocks noGrp="1"/>
          </p:cNvSpPr>
          <p:nvPr>
            <p:ph type="pic" sz="quarter" idx="33" hasCustomPrompt="1"/>
          </p:nvPr>
        </p:nvSpPr>
        <p:spPr>
          <a:xfrm>
            <a:off x="10660050" y="2880051"/>
            <a:ext cx="540000" cy="540000"/>
          </a:xfrm>
        </p:spPr>
        <p:txBody>
          <a:bodyPr anchor="ctr"/>
          <a:lstStyle>
            <a:lvl1pPr marL="0" indent="0" algn="ctr">
              <a:buFontTx/>
              <a:buNone/>
              <a:defRPr sz="1200"/>
            </a:lvl1pPr>
          </a:lstStyle>
          <a:p>
            <a:r>
              <a:rPr lang="sv-SE" dirty="0"/>
              <a:t>Mål</a:t>
            </a:r>
          </a:p>
        </p:txBody>
      </p:sp>
      <p:sp>
        <p:nvSpPr>
          <p:cNvPr id="96" name="Platshållare för bild 4">
            <a:extLst>
              <a:ext uri="{FF2B5EF4-FFF2-40B4-BE49-F238E27FC236}">
                <a16:creationId xmlns:a16="http://schemas.microsoft.com/office/drawing/2014/main" id="{3FD8FC2F-875E-4678-BF57-4B03DB6BD90E}"/>
              </a:ext>
            </a:extLst>
          </p:cNvPr>
          <p:cNvSpPr>
            <a:spLocks noGrp="1"/>
          </p:cNvSpPr>
          <p:nvPr>
            <p:ph type="pic" sz="quarter" idx="34" hasCustomPrompt="1"/>
          </p:nvPr>
        </p:nvSpPr>
        <p:spPr>
          <a:xfrm>
            <a:off x="11206535" y="2876290"/>
            <a:ext cx="540000" cy="540000"/>
          </a:xfrm>
        </p:spPr>
        <p:txBody>
          <a:bodyPr anchor="ctr"/>
          <a:lstStyle>
            <a:lvl1pPr marL="0" indent="0" algn="ctr">
              <a:buFontTx/>
              <a:buNone/>
              <a:defRPr sz="1200"/>
            </a:lvl1pPr>
          </a:lstStyle>
          <a:p>
            <a:r>
              <a:rPr lang="sv-SE" dirty="0"/>
              <a:t>Mål</a:t>
            </a:r>
          </a:p>
        </p:txBody>
      </p:sp>
      <p:sp>
        <p:nvSpPr>
          <p:cNvPr id="97" name="Platshållare för bild 4">
            <a:extLst>
              <a:ext uri="{FF2B5EF4-FFF2-40B4-BE49-F238E27FC236}">
                <a16:creationId xmlns:a16="http://schemas.microsoft.com/office/drawing/2014/main" id="{01EE0C08-2F95-4422-B2AE-8D8B1D955A64}"/>
              </a:ext>
            </a:extLst>
          </p:cNvPr>
          <p:cNvSpPr>
            <a:spLocks noGrp="1"/>
          </p:cNvSpPr>
          <p:nvPr>
            <p:ph type="pic" sz="quarter" idx="35" hasCustomPrompt="1"/>
          </p:nvPr>
        </p:nvSpPr>
        <p:spPr>
          <a:xfrm>
            <a:off x="10660050" y="3420051"/>
            <a:ext cx="540000" cy="540000"/>
          </a:xfrm>
        </p:spPr>
        <p:txBody>
          <a:bodyPr anchor="ctr"/>
          <a:lstStyle>
            <a:lvl1pPr marL="0" indent="0" algn="ctr">
              <a:buFontTx/>
              <a:buNone/>
              <a:defRPr sz="1200"/>
            </a:lvl1pPr>
          </a:lstStyle>
          <a:p>
            <a:r>
              <a:rPr lang="sv-SE" dirty="0"/>
              <a:t>Mål</a:t>
            </a:r>
          </a:p>
        </p:txBody>
      </p:sp>
      <p:sp>
        <p:nvSpPr>
          <p:cNvPr id="98" name="Platshållare för bild 4">
            <a:extLst>
              <a:ext uri="{FF2B5EF4-FFF2-40B4-BE49-F238E27FC236}">
                <a16:creationId xmlns:a16="http://schemas.microsoft.com/office/drawing/2014/main" id="{BB16C71D-3E5D-40E0-9BDD-72237B8E1B66}"/>
              </a:ext>
            </a:extLst>
          </p:cNvPr>
          <p:cNvSpPr>
            <a:spLocks noGrp="1"/>
          </p:cNvSpPr>
          <p:nvPr>
            <p:ph type="pic" sz="quarter" idx="36" hasCustomPrompt="1"/>
          </p:nvPr>
        </p:nvSpPr>
        <p:spPr>
          <a:xfrm>
            <a:off x="11206535" y="3420645"/>
            <a:ext cx="540000" cy="540000"/>
          </a:xfrm>
        </p:spPr>
        <p:txBody>
          <a:bodyPr anchor="ctr"/>
          <a:lstStyle>
            <a:lvl1pPr marL="0" indent="0" algn="ctr">
              <a:buFontTx/>
              <a:buNone/>
              <a:defRPr sz="1200"/>
            </a:lvl1pPr>
          </a:lstStyle>
          <a:p>
            <a:r>
              <a:rPr lang="sv-SE" dirty="0"/>
              <a:t>Mål</a:t>
            </a:r>
          </a:p>
        </p:txBody>
      </p:sp>
      <p:sp>
        <p:nvSpPr>
          <p:cNvPr id="99" name="Platshållare för bild 4">
            <a:extLst>
              <a:ext uri="{FF2B5EF4-FFF2-40B4-BE49-F238E27FC236}">
                <a16:creationId xmlns:a16="http://schemas.microsoft.com/office/drawing/2014/main" id="{DFCC6829-3976-4780-8ADD-804DB97F7A97}"/>
              </a:ext>
            </a:extLst>
          </p:cNvPr>
          <p:cNvSpPr>
            <a:spLocks noGrp="1"/>
          </p:cNvSpPr>
          <p:nvPr>
            <p:ph type="pic" sz="quarter" idx="37" hasCustomPrompt="1"/>
          </p:nvPr>
        </p:nvSpPr>
        <p:spPr>
          <a:xfrm>
            <a:off x="10660050" y="3960051"/>
            <a:ext cx="540000" cy="540000"/>
          </a:xfrm>
        </p:spPr>
        <p:txBody>
          <a:bodyPr anchor="ctr"/>
          <a:lstStyle>
            <a:lvl1pPr marL="0" indent="0" algn="ctr">
              <a:buFontTx/>
              <a:buNone/>
              <a:defRPr sz="1200"/>
            </a:lvl1pPr>
          </a:lstStyle>
          <a:p>
            <a:r>
              <a:rPr lang="sv-SE" dirty="0"/>
              <a:t>Mål</a:t>
            </a:r>
          </a:p>
        </p:txBody>
      </p:sp>
      <p:sp>
        <p:nvSpPr>
          <p:cNvPr id="100" name="Platshållare för bild 4">
            <a:extLst>
              <a:ext uri="{FF2B5EF4-FFF2-40B4-BE49-F238E27FC236}">
                <a16:creationId xmlns:a16="http://schemas.microsoft.com/office/drawing/2014/main" id="{4E6921C9-C9D1-4409-9E48-3454E2B7F479}"/>
              </a:ext>
            </a:extLst>
          </p:cNvPr>
          <p:cNvSpPr>
            <a:spLocks noGrp="1"/>
          </p:cNvSpPr>
          <p:nvPr>
            <p:ph type="pic" sz="quarter" idx="38" hasCustomPrompt="1"/>
          </p:nvPr>
        </p:nvSpPr>
        <p:spPr>
          <a:xfrm>
            <a:off x="11206535" y="3965000"/>
            <a:ext cx="540000" cy="540000"/>
          </a:xfrm>
        </p:spPr>
        <p:txBody>
          <a:bodyPr anchor="ctr"/>
          <a:lstStyle>
            <a:lvl1pPr marL="0" indent="0" algn="ctr">
              <a:buFontTx/>
              <a:buNone/>
              <a:defRPr sz="1200"/>
            </a:lvl1pPr>
          </a:lstStyle>
          <a:p>
            <a:r>
              <a:rPr lang="sv-SE" dirty="0"/>
              <a:t>Mål</a:t>
            </a:r>
          </a:p>
        </p:txBody>
      </p:sp>
      <p:sp>
        <p:nvSpPr>
          <p:cNvPr id="101" name="Platshållare för bild 4">
            <a:extLst>
              <a:ext uri="{FF2B5EF4-FFF2-40B4-BE49-F238E27FC236}">
                <a16:creationId xmlns:a16="http://schemas.microsoft.com/office/drawing/2014/main" id="{D0D444A7-A2B9-4918-AD46-55859C8B64F9}"/>
              </a:ext>
            </a:extLst>
          </p:cNvPr>
          <p:cNvSpPr>
            <a:spLocks noGrp="1"/>
          </p:cNvSpPr>
          <p:nvPr>
            <p:ph type="pic" sz="quarter" idx="39" hasCustomPrompt="1"/>
          </p:nvPr>
        </p:nvSpPr>
        <p:spPr>
          <a:xfrm>
            <a:off x="10660050" y="4506401"/>
            <a:ext cx="540000" cy="540000"/>
          </a:xfrm>
        </p:spPr>
        <p:txBody>
          <a:bodyPr anchor="ctr"/>
          <a:lstStyle>
            <a:lvl1pPr marL="0" indent="0" algn="ctr">
              <a:buFontTx/>
              <a:buNone/>
              <a:defRPr sz="1200"/>
            </a:lvl1pPr>
          </a:lstStyle>
          <a:p>
            <a:r>
              <a:rPr lang="sv-SE" dirty="0"/>
              <a:t>Mål</a:t>
            </a:r>
          </a:p>
        </p:txBody>
      </p:sp>
      <p:sp>
        <p:nvSpPr>
          <p:cNvPr id="102" name="Platshållare för bild 4">
            <a:extLst>
              <a:ext uri="{FF2B5EF4-FFF2-40B4-BE49-F238E27FC236}">
                <a16:creationId xmlns:a16="http://schemas.microsoft.com/office/drawing/2014/main" id="{2938E9B7-1DEE-415F-9864-E2DA656D7C0C}"/>
              </a:ext>
            </a:extLst>
          </p:cNvPr>
          <p:cNvSpPr>
            <a:spLocks noGrp="1"/>
          </p:cNvSpPr>
          <p:nvPr>
            <p:ph type="pic" sz="quarter" idx="40" hasCustomPrompt="1"/>
          </p:nvPr>
        </p:nvSpPr>
        <p:spPr>
          <a:xfrm>
            <a:off x="11206535" y="4509357"/>
            <a:ext cx="540000" cy="540000"/>
          </a:xfrm>
        </p:spPr>
        <p:txBody>
          <a:bodyPr anchor="ctr"/>
          <a:lstStyle>
            <a:lvl1pPr marL="0" indent="0" algn="ctr">
              <a:buFontTx/>
              <a:buNone/>
              <a:defRPr sz="1200"/>
            </a:lvl1pPr>
          </a:lstStyle>
          <a:p>
            <a:r>
              <a:rPr lang="sv-SE" dirty="0"/>
              <a:t>Mål</a:t>
            </a:r>
          </a:p>
        </p:txBody>
      </p:sp>
      <p:sp>
        <p:nvSpPr>
          <p:cNvPr id="103" name="Platshållare för bild 4">
            <a:extLst>
              <a:ext uri="{FF2B5EF4-FFF2-40B4-BE49-F238E27FC236}">
                <a16:creationId xmlns:a16="http://schemas.microsoft.com/office/drawing/2014/main" id="{F2C0F6B1-C799-42B0-BE05-A50841798824}"/>
              </a:ext>
            </a:extLst>
          </p:cNvPr>
          <p:cNvSpPr>
            <a:spLocks noGrp="1"/>
          </p:cNvSpPr>
          <p:nvPr>
            <p:ph type="pic" sz="quarter" idx="41" hasCustomPrompt="1"/>
          </p:nvPr>
        </p:nvSpPr>
        <p:spPr>
          <a:xfrm>
            <a:off x="10660050" y="5052751"/>
            <a:ext cx="540000" cy="540000"/>
          </a:xfrm>
        </p:spPr>
        <p:txBody>
          <a:bodyPr anchor="ctr"/>
          <a:lstStyle>
            <a:lvl1pPr marL="0" indent="0" algn="ctr">
              <a:buFontTx/>
              <a:buNone/>
              <a:defRPr sz="1200"/>
            </a:lvl1pPr>
          </a:lstStyle>
          <a:p>
            <a:r>
              <a:rPr lang="sv-SE" dirty="0"/>
              <a:t>Mål</a:t>
            </a:r>
          </a:p>
        </p:txBody>
      </p:sp>
      <p:sp>
        <p:nvSpPr>
          <p:cNvPr id="7" name="Rektangel 6">
            <a:extLst>
              <a:ext uri="{FF2B5EF4-FFF2-40B4-BE49-F238E27FC236}">
                <a16:creationId xmlns:a16="http://schemas.microsoft.com/office/drawing/2014/main" id="{4264D557-F3A9-4663-9CB7-B622E99098E1}"/>
              </a:ext>
            </a:extLst>
          </p:cNvPr>
          <p:cNvSpPr/>
          <p:nvPr userDrawn="1"/>
        </p:nvSpPr>
        <p:spPr>
          <a:xfrm>
            <a:off x="10061583" y="-1346165"/>
            <a:ext cx="2130417" cy="13319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l"/>
            <a:r>
              <a:rPr lang="sv-SE" dirty="0"/>
              <a:t>Lägg till ikonen för det globala mål ditt avtal uppfyller från sidan 1</a:t>
            </a:r>
          </a:p>
        </p:txBody>
      </p:sp>
      <p:sp>
        <p:nvSpPr>
          <p:cNvPr id="34" name="Platshållare för sidfot 3">
            <a:extLst>
              <a:ext uri="{FF2B5EF4-FFF2-40B4-BE49-F238E27FC236}">
                <a16:creationId xmlns:a16="http://schemas.microsoft.com/office/drawing/2014/main" id="{5470B3C7-4220-4016-A3C9-74443325E422}"/>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33" name="Platshållare för bild 32">
            <a:extLst>
              <a:ext uri="{FF2B5EF4-FFF2-40B4-BE49-F238E27FC236}">
                <a16:creationId xmlns:a16="http://schemas.microsoft.com/office/drawing/2014/main" id="{4F483588-C678-417C-BD54-0FB8E1940844}"/>
              </a:ext>
            </a:extLst>
          </p:cNvPr>
          <p:cNvSpPr>
            <a:spLocks noGrp="1"/>
          </p:cNvSpPr>
          <p:nvPr>
            <p:ph type="pic" sz="quarter" idx="42"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182928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2024-08-08</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4038600" y="6599583"/>
            <a:ext cx="4114800" cy="258417"/>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5" name="Rektangel 4">
            <a:extLst>
              <a:ext uri="{FF2B5EF4-FFF2-40B4-BE49-F238E27FC236}">
                <a16:creationId xmlns:a16="http://schemas.microsoft.com/office/drawing/2014/main" id="{03C6E2E3-491F-433A-8879-4246908B20B9}"/>
              </a:ext>
            </a:extLst>
          </p:cNvPr>
          <p:cNvSpPr/>
          <p:nvPr userDrawn="1"/>
        </p:nvSpPr>
        <p:spPr>
          <a:xfrm>
            <a:off x="615761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Bygg och fastighet</a:t>
            </a:r>
          </a:p>
        </p:txBody>
      </p:sp>
      <p:sp>
        <p:nvSpPr>
          <p:cNvPr id="6" name="Rektangel 5">
            <a:extLst>
              <a:ext uri="{FF2B5EF4-FFF2-40B4-BE49-F238E27FC236}">
                <a16:creationId xmlns:a16="http://schemas.microsoft.com/office/drawing/2014/main" id="{FCA1E68C-D867-4475-9F44-47595C56751A}"/>
              </a:ext>
            </a:extLst>
          </p:cNvPr>
          <p:cNvSpPr/>
          <p:nvPr userDrawn="1"/>
        </p:nvSpPr>
        <p:spPr>
          <a:xfrm>
            <a:off x="7655224"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tjänster</a:t>
            </a:r>
          </a:p>
        </p:txBody>
      </p:sp>
      <p:sp>
        <p:nvSpPr>
          <p:cNvPr id="7" name="Rektangel 6">
            <a:extLst>
              <a:ext uri="{FF2B5EF4-FFF2-40B4-BE49-F238E27FC236}">
                <a16:creationId xmlns:a16="http://schemas.microsoft.com/office/drawing/2014/main" id="{5E2DAB37-96B2-4578-B109-278E0E293DE6}"/>
              </a:ext>
            </a:extLst>
          </p:cNvPr>
          <p:cNvSpPr/>
          <p:nvPr userDrawn="1"/>
        </p:nvSpPr>
        <p:spPr>
          <a:xfrm>
            <a:off x="915282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varor</a:t>
            </a:r>
          </a:p>
        </p:txBody>
      </p:sp>
      <p:sp>
        <p:nvSpPr>
          <p:cNvPr id="8" name="Rektangel 7">
            <a:extLst>
              <a:ext uri="{FF2B5EF4-FFF2-40B4-BE49-F238E27FC236}">
                <a16:creationId xmlns:a16="http://schemas.microsoft.com/office/drawing/2014/main" id="{7D7AB4E9-2C26-4785-9B4C-C3E26A0F301A}"/>
              </a:ext>
            </a:extLst>
          </p:cNvPr>
          <p:cNvSpPr/>
          <p:nvPr userDrawn="1"/>
        </p:nvSpPr>
        <p:spPr>
          <a:xfrm>
            <a:off x="10650433"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Gata och park</a:t>
            </a:r>
          </a:p>
        </p:txBody>
      </p:sp>
      <p:sp>
        <p:nvSpPr>
          <p:cNvPr id="9" name="Rektangel 8">
            <a:extLst>
              <a:ext uri="{FF2B5EF4-FFF2-40B4-BE49-F238E27FC236}">
                <a16:creationId xmlns:a16="http://schemas.microsoft.com/office/drawing/2014/main" id="{46492A9E-54EC-4D10-B26B-211C55EA1DC7}"/>
              </a:ext>
            </a:extLst>
          </p:cNvPr>
          <p:cNvSpPr/>
          <p:nvPr userDrawn="1"/>
        </p:nvSpPr>
        <p:spPr>
          <a:xfrm>
            <a:off x="615761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Energi</a:t>
            </a:r>
          </a:p>
        </p:txBody>
      </p:sp>
      <p:sp>
        <p:nvSpPr>
          <p:cNvPr id="10" name="Rektangel 9">
            <a:extLst>
              <a:ext uri="{FF2B5EF4-FFF2-40B4-BE49-F238E27FC236}">
                <a16:creationId xmlns:a16="http://schemas.microsoft.com/office/drawing/2014/main" id="{31F49E73-C0E4-4A90-92E9-A7E7414AC78A}"/>
              </a:ext>
            </a:extLst>
          </p:cNvPr>
          <p:cNvSpPr/>
          <p:nvPr userDrawn="1"/>
        </p:nvSpPr>
        <p:spPr>
          <a:xfrm>
            <a:off x="7655224"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Fordon</a:t>
            </a:r>
          </a:p>
        </p:txBody>
      </p:sp>
      <p:sp>
        <p:nvSpPr>
          <p:cNvPr id="11" name="Rektangel 10">
            <a:extLst>
              <a:ext uri="{FF2B5EF4-FFF2-40B4-BE49-F238E27FC236}">
                <a16:creationId xmlns:a16="http://schemas.microsoft.com/office/drawing/2014/main" id="{44D414A8-33C2-4B75-A0F6-7D3572C0567F}"/>
              </a:ext>
            </a:extLst>
          </p:cNvPr>
          <p:cNvSpPr/>
          <p:nvPr userDrawn="1"/>
        </p:nvSpPr>
        <p:spPr>
          <a:xfrm>
            <a:off x="915282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Kontor och förbrukning</a:t>
            </a:r>
          </a:p>
        </p:txBody>
      </p:sp>
      <p:sp>
        <p:nvSpPr>
          <p:cNvPr id="12" name="Rektangel 11">
            <a:extLst>
              <a:ext uri="{FF2B5EF4-FFF2-40B4-BE49-F238E27FC236}">
                <a16:creationId xmlns:a16="http://schemas.microsoft.com/office/drawing/2014/main" id="{97190158-A9B0-44F1-B420-B2DFA7AB290C}"/>
              </a:ext>
            </a:extLst>
          </p:cNvPr>
          <p:cNvSpPr/>
          <p:nvPr userDrawn="1"/>
        </p:nvSpPr>
        <p:spPr>
          <a:xfrm>
            <a:off x="10650433"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Förbruknings-material</a:t>
            </a:r>
          </a:p>
        </p:txBody>
      </p:sp>
      <p:sp>
        <p:nvSpPr>
          <p:cNvPr id="13" name="Rektangel 12">
            <a:extLst>
              <a:ext uri="{FF2B5EF4-FFF2-40B4-BE49-F238E27FC236}">
                <a16:creationId xmlns:a16="http://schemas.microsoft.com/office/drawing/2014/main" id="{D00130AD-CEA4-4710-A4D0-A053F6EE7C7C}"/>
              </a:ext>
            </a:extLst>
          </p:cNvPr>
          <p:cNvSpPr/>
          <p:nvPr userDrawn="1"/>
        </p:nvSpPr>
        <p:spPr>
          <a:xfrm>
            <a:off x="615761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IT-produkter och tjänster</a:t>
            </a:r>
          </a:p>
        </p:txBody>
      </p:sp>
      <p:sp>
        <p:nvSpPr>
          <p:cNvPr id="14" name="Rektangel 13">
            <a:extLst>
              <a:ext uri="{FF2B5EF4-FFF2-40B4-BE49-F238E27FC236}">
                <a16:creationId xmlns:a16="http://schemas.microsoft.com/office/drawing/2014/main" id="{2B177758-224A-4224-987B-63F376528A3B}"/>
              </a:ext>
            </a:extLst>
          </p:cNvPr>
          <p:cNvSpPr/>
          <p:nvPr userDrawn="1"/>
        </p:nvSpPr>
        <p:spPr>
          <a:xfrm>
            <a:off x="7655224"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Programvaror</a:t>
            </a:r>
          </a:p>
        </p:txBody>
      </p:sp>
      <p:sp>
        <p:nvSpPr>
          <p:cNvPr id="15" name="Rektangel 14">
            <a:extLst>
              <a:ext uri="{FF2B5EF4-FFF2-40B4-BE49-F238E27FC236}">
                <a16:creationId xmlns:a16="http://schemas.microsoft.com/office/drawing/2014/main" id="{7563B4DC-A43E-4D36-8CE7-E024BDCD721D}"/>
              </a:ext>
            </a:extLst>
          </p:cNvPr>
          <p:cNvSpPr/>
          <p:nvPr userDrawn="1"/>
        </p:nvSpPr>
        <p:spPr>
          <a:xfrm>
            <a:off x="915282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Välfärds-teknologi</a:t>
            </a:r>
          </a:p>
        </p:txBody>
      </p:sp>
      <p:sp>
        <p:nvSpPr>
          <p:cNvPr id="16" name="Rektangel 15">
            <a:extLst>
              <a:ext uri="{FF2B5EF4-FFF2-40B4-BE49-F238E27FC236}">
                <a16:creationId xmlns:a16="http://schemas.microsoft.com/office/drawing/2014/main" id="{57F55F0B-8EE0-4818-A053-9F8555DE6B21}"/>
              </a:ext>
            </a:extLst>
          </p:cNvPr>
          <p:cNvSpPr/>
          <p:nvPr userDrawn="1"/>
        </p:nvSpPr>
        <p:spPr>
          <a:xfrm>
            <a:off x="10650433"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Digitala tjänster</a:t>
            </a:r>
          </a:p>
        </p:txBody>
      </p:sp>
      <p:sp>
        <p:nvSpPr>
          <p:cNvPr id="17" name="Rektangel 16">
            <a:extLst>
              <a:ext uri="{FF2B5EF4-FFF2-40B4-BE49-F238E27FC236}">
                <a16:creationId xmlns:a16="http://schemas.microsoft.com/office/drawing/2014/main" id="{FFAF2838-DC7C-4AB3-BE29-EA304DA6ED34}"/>
              </a:ext>
            </a:extLst>
          </p:cNvPr>
          <p:cNvSpPr/>
          <p:nvPr userDrawn="1"/>
        </p:nvSpPr>
        <p:spPr>
          <a:xfrm>
            <a:off x="615761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Utbildning och lärande</a:t>
            </a:r>
          </a:p>
        </p:txBody>
      </p:sp>
      <p:sp>
        <p:nvSpPr>
          <p:cNvPr id="18" name="Rektangel 17">
            <a:extLst>
              <a:ext uri="{FF2B5EF4-FFF2-40B4-BE49-F238E27FC236}">
                <a16:creationId xmlns:a16="http://schemas.microsoft.com/office/drawing/2014/main" id="{7BA7E5DA-3296-437B-BBF1-ADD126AB9891}"/>
              </a:ext>
            </a:extLst>
          </p:cNvPr>
          <p:cNvSpPr/>
          <p:nvPr userDrawn="1"/>
        </p:nvSpPr>
        <p:spPr>
          <a:xfrm>
            <a:off x="7655224"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Professionella tjänster</a:t>
            </a:r>
          </a:p>
        </p:txBody>
      </p:sp>
      <p:sp>
        <p:nvSpPr>
          <p:cNvPr id="19" name="Rektangel 18">
            <a:extLst>
              <a:ext uri="{FF2B5EF4-FFF2-40B4-BE49-F238E27FC236}">
                <a16:creationId xmlns:a16="http://schemas.microsoft.com/office/drawing/2014/main" id="{829C2EF7-3ED7-4847-A969-F089A9E79BCD}"/>
              </a:ext>
            </a:extLst>
          </p:cNvPr>
          <p:cNvSpPr/>
          <p:nvPr userDrawn="1"/>
        </p:nvSpPr>
        <p:spPr>
          <a:xfrm>
            <a:off x="915282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HR</a:t>
            </a:r>
          </a:p>
        </p:txBody>
      </p:sp>
      <p:sp>
        <p:nvSpPr>
          <p:cNvPr id="20" name="Rektangel 19">
            <a:extLst>
              <a:ext uri="{FF2B5EF4-FFF2-40B4-BE49-F238E27FC236}">
                <a16:creationId xmlns:a16="http://schemas.microsoft.com/office/drawing/2014/main" id="{F61E1320-9380-4099-918D-640DC44ACB6B}"/>
              </a:ext>
            </a:extLst>
          </p:cNvPr>
          <p:cNvSpPr/>
          <p:nvPr userDrawn="1"/>
        </p:nvSpPr>
        <p:spPr>
          <a:xfrm>
            <a:off x="10650433"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Resor</a:t>
            </a:r>
          </a:p>
        </p:txBody>
      </p:sp>
      <p:sp>
        <p:nvSpPr>
          <p:cNvPr id="21" name="Rektangel 20">
            <a:extLst>
              <a:ext uri="{FF2B5EF4-FFF2-40B4-BE49-F238E27FC236}">
                <a16:creationId xmlns:a16="http://schemas.microsoft.com/office/drawing/2014/main" id="{F9D7BE53-2CED-4593-BF53-BA7899D84227}"/>
              </a:ext>
            </a:extLst>
          </p:cNvPr>
          <p:cNvSpPr/>
          <p:nvPr userDrawn="1"/>
        </p:nvSpPr>
        <p:spPr>
          <a:xfrm>
            <a:off x="615761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Vårdrelaterad förbrukning och läkemedel</a:t>
            </a:r>
          </a:p>
        </p:txBody>
      </p:sp>
      <p:sp>
        <p:nvSpPr>
          <p:cNvPr id="22" name="Rektangel 21">
            <a:extLst>
              <a:ext uri="{FF2B5EF4-FFF2-40B4-BE49-F238E27FC236}">
                <a16:creationId xmlns:a16="http://schemas.microsoft.com/office/drawing/2014/main" id="{7A966CAF-E747-4A97-A07D-2CE378EFA548}"/>
              </a:ext>
            </a:extLst>
          </p:cNvPr>
          <p:cNvSpPr/>
          <p:nvPr userDrawn="1"/>
        </p:nvSpPr>
        <p:spPr>
          <a:xfrm>
            <a:off x="7655224"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Läkemedel</a:t>
            </a:r>
          </a:p>
        </p:txBody>
      </p:sp>
      <p:sp>
        <p:nvSpPr>
          <p:cNvPr id="23" name="Rektangel 22">
            <a:extLst>
              <a:ext uri="{FF2B5EF4-FFF2-40B4-BE49-F238E27FC236}">
                <a16:creationId xmlns:a16="http://schemas.microsoft.com/office/drawing/2014/main" id="{365A2B77-2B96-44CE-8930-6B1DA5379A7F}"/>
              </a:ext>
            </a:extLst>
          </p:cNvPr>
          <p:cNvSpPr/>
          <p:nvPr userDrawn="1"/>
        </p:nvSpPr>
        <p:spPr>
          <a:xfrm>
            <a:off x="915282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Sociala tjänster</a:t>
            </a:r>
          </a:p>
        </p:txBody>
      </p:sp>
      <p:sp>
        <p:nvSpPr>
          <p:cNvPr id="24" name="Rektangel 23">
            <a:extLst>
              <a:ext uri="{FF2B5EF4-FFF2-40B4-BE49-F238E27FC236}">
                <a16:creationId xmlns:a16="http://schemas.microsoft.com/office/drawing/2014/main" id="{40B3A792-C648-47EC-A7EC-907DC2F0309F}"/>
              </a:ext>
            </a:extLst>
          </p:cNvPr>
          <p:cNvSpPr/>
          <p:nvPr userDrawn="1"/>
        </p:nvSpPr>
        <p:spPr>
          <a:xfrm>
            <a:off x="10650433"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Stockholms inköpscentral STIC</a:t>
            </a:r>
          </a:p>
        </p:txBody>
      </p:sp>
    </p:spTree>
    <p:extLst>
      <p:ext uri="{BB962C8B-B14F-4D97-AF65-F5344CB8AC3E}">
        <p14:creationId xmlns:p14="http://schemas.microsoft.com/office/powerpoint/2010/main" val="1800422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2024-08-08</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5" r:id="rId3"/>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174625" indent="-174625" algn="l" defTabSz="914400" rtl="0" eaLnBrk="1" latinLnBrk="0" hangingPunct="1">
        <a:lnSpc>
          <a:spcPct val="100000"/>
        </a:lnSpc>
        <a:spcBef>
          <a:spcPts val="1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5" pos="7399"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guide id="13" pos="576" userDrawn="1">
          <p15:clr>
            <a:srgbClr val="F26B43"/>
          </p15:clr>
        </p15:guide>
        <p15:guide id="18" orient="horz" pos="839" userDrawn="1">
          <p15:clr>
            <a:srgbClr val="F26B43"/>
          </p15:clr>
        </p15:guide>
        <p15:guide id="20" orient="horz" pos="267" userDrawn="1">
          <p15:clr>
            <a:srgbClr val="F26B43"/>
          </p15:clr>
        </p15:guide>
        <p15:guide id="21" pos="271"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svg"/><Relationship Id="rId39" Type="http://schemas.openxmlformats.org/officeDocument/2006/relationships/image" Target="../media/image43.png"/><Relationship Id="rId21" Type="http://schemas.openxmlformats.org/officeDocument/2006/relationships/image" Target="../media/image25.png"/><Relationship Id="rId34" Type="http://schemas.openxmlformats.org/officeDocument/2006/relationships/image" Target="../media/image38.svg"/><Relationship Id="rId42" Type="http://schemas.openxmlformats.org/officeDocument/2006/relationships/image" Target="../media/image46.svg"/><Relationship Id="rId47" Type="http://schemas.openxmlformats.org/officeDocument/2006/relationships/image" Target="../media/image51.png"/><Relationship Id="rId50" Type="http://schemas.openxmlformats.org/officeDocument/2006/relationships/image" Target="../media/image54.svg"/><Relationship Id="rId55" Type="http://schemas.openxmlformats.org/officeDocument/2006/relationships/image" Target="../media/image59.png"/><Relationship Id="rId7" Type="http://schemas.openxmlformats.org/officeDocument/2006/relationships/image" Target="../media/image11.png"/><Relationship Id="rId2" Type="http://schemas.openxmlformats.org/officeDocument/2006/relationships/image" Target="../media/image6.png"/><Relationship Id="rId16" Type="http://schemas.openxmlformats.org/officeDocument/2006/relationships/image" Target="../media/image20.png"/><Relationship Id="rId29" Type="http://schemas.openxmlformats.org/officeDocument/2006/relationships/image" Target="../media/image33.png"/><Relationship Id="rId11" Type="http://schemas.openxmlformats.org/officeDocument/2006/relationships/image" Target="../media/image15.png"/><Relationship Id="rId24" Type="http://schemas.openxmlformats.org/officeDocument/2006/relationships/image" Target="../media/image28.svg"/><Relationship Id="rId32" Type="http://schemas.openxmlformats.org/officeDocument/2006/relationships/image" Target="../media/image36.svg"/><Relationship Id="rId37" Type="http://schemas.openxmlformats.org/officeDocument/2006/relationships/image" Target="../media/image41.png"/><Relationship Id="rId40" Type="http://schemas.openxmlformats.org/officeDocument/2006/relationships/image" Target="../media/image44.svg"/><Relationship Id="rId45" Type="http://schemas.openxmlformats.org/officeDocument/2006/relationships/image" Target="../media/image49.png"/><Relationship Id="rId53" Type="http://schemas.openxmlformats.org/officeDocument/2006/relationships/image" Target="../media/image57.png"/><Relationship Id="rId58" Type="http://schemas.openxmlformats.org/officeDocument/2006/relationships/image" Target="../media/image62.svg"/><Relationship Id="rId5" Type="http://schemas.openxmlformats.org/officeDocument/2006/relationships/image" Target="../media/image9.pn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svg"/><Relationship Id="rId27" Type="http://schemas.openxmlformats.org/officeDocument/2006/relationships/image" Target="../media/image31.png"/><Relationship Id="rId30" Type="http://schemas.openxmlformats.org/officeDocument/2006/relationships/image" Target="../media/image34.svg"/><Relationship Id="rId35"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image" Target="../media/image52.svg"/><Relationship Id="rId56" Type="http://schemas.openxmlformats.org/officeDocument/2006/relationships/image" Target="../media/image60.svg"/><Relationship Id="rId8" Type="http://schemas.openxmlformats.org/officeDocument/2006/relationships/image" Target="../media/image12.png"/><Relationship Id="rId51" Type="http://schemas.openxmlformats.org/officeDocument/2006/relationships/image" Target="../media/image55.png"/><Relationship Id="rId3" Type="http://schemas.openxmlformats.org/officeDocument/2006/relationships/image" Target="../media/image7.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33" Type="http://schemas.openxmlformats.org/officeDocument/2006/relationships/image" Target="../media/image37.png"/><Relationship Id="rId38" Type="http://schemas.openxmlformats.org/officeDocument/2006/relationships/image" Target="../media/image42.svg"/><Relationship Id="rId46" Type="http://schemas.openxmlformats.org/officeDocument/2006/relationships/image" Target="../media/image50.svg"/><Relationship Id="rId20" Type="http://schemas.openxmlformats.org/officeDocument/2006/relationships/image" Target="../media/image24.svg"/><Relationship Id="rId41" Type="http://schemas.openxmlformats.org/officeDocument/2006/relationships/image" Target="../media/image45.png"/><Relationship Id="rId54" Type="http://schemas.openxmlformats.org/officeDocument/2006/relationships/image" Target="../media/image58.svg"/><Relationship Id="rId1" Type="http://schemas.openxmlformats.org/officeDocument/2006/relationships/slideLayout" Target="../slideLayouts/slideLayout3.xml"/><Relationship Id="rId6" Type="http://schemas.openxmlformats.org/officeDocument/2006/relationships/image" Target="../media/image10.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svg"/><Relationship Id="rId36" Type="http://schemas.openxmlformats.org/officeDocument/2006/relationships/image" Target="../media/image40.svg"/><Relationship Id="rId49" Type="http://schemas.openxmlformats.org/officeDocument/2006/relationships/image" Target="../media/image53.png"/><Relationship Id="rId57" Type="http://schemas.openxmlformats.org/officeDocument/2006/relationships/image" Target="../media/image61.png"/><Relationship Id="rId10" Type="http://schemas.openxmlformats.org/officeDocument/2006/relationships/image" Target="../media/image14.png"/><Relationship Id="rId31" Type="http://schemas.openxmlformats.org/officeDocument/2006/relationships/image" Target="../media/image35.png"/><Relationship Id="rId44" Type="http://schemas.openxmlformats.org/officeDocument/2006/relationships/image" Target="../media/image48.svg"/><Relationship Id="rId52" Type="http://schemas.openxmlformats.org/officeDocument/2006/relationships/image" Target="../media/image56.svg"/></Relationships>
</file>

<file path=ppt/slides/_rels/slide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4.svg"/></Relationships>
</file>

<file path=ppt/slides/_rels/slide3.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24.svg"/><Relationship Id="rId7" Type="http://schemas.openxmlformats.org/officeDocument/2006/relationships/image" Target="../media/image66.png"/><Relationship Id="rId12" Type="http://schemas.openxmlformats.org/officeDocument/2006/relationships/image" Target="../media/image70.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65.png"/><Relationship Id="rId11" Type="http://schemas.openxmlformats.org/officeDocument/2006/relationships/image" Target="../media/image18.png"/><Relationship Id="rId5" Type="http://schemas.openxmlformats.org/officeDocument/2006/relationships/image" Target="../media/image64.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52D637B-2EEA-4ED6-9039-20DFFA2CBD5A}"/>
              </a:ext>
            </a:extLst>
          </p:cNvPr>
          <p:cNvSpPr>
            <a:spLocks noGrp="1"/>
          </p:cNvSpPr>
          <p:nvPr>
            <p:ph type="dt" sz="half" idx="10"/>
          </p:nvPr>
        </p:nvSpPr>
        <p:spPr/>
        <p:txBody>
          <a:bodyPr/>
          <a:lstStyle/>
          <a:p>
            <a:fld id="{8E2ADC28-92A4-4CA6-8C79-4E478C3FD03B}" type="datetime1">
              <a:rPr lang="sv-SE" smtClean="0"/>
              <a:t>2024-08-08</a:t>
            </a:fld>
            <a:endParaRPr lang="sv-SE"/>
          </a:p>
        </p:txBody>
      </p:sp>
      <p:sp>
        <p:nvSpPr>
          <p:cNvPr id="3" name="Platshållare för sidfot 2">
            <a:extLst>
              <a:ext uri="{FF2B5EF4-FFF2-40B4-BE49-F238E27FC236}">
                <a16:creationId xmlns:a16="http://schemas.microsoft.com/office/drawing/2014/main" id="{9C8F5F7B-9BC9-49CD-9B7E-71FB6B0711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1B7894-FB16-4499-822B-C9AC9ED2A9D4}"/>
              </a:ext>
            </a:extLst>
          </p:cNvPr>
          <p:cNvSpPr>
            <a:spLocks noGrp="1"/>
          </p:cNvSpPr>
          <p:nvPr>
            <p:ph type="sldNum" sz="quarter" idx="12"/>
          </p:nvPr>
        </p:nvSpPr>
        <p:spPr/>
        <p:txBody>
          <a:bodyPr/>
          <a:lstStyle/>
          <a:p>
            <a:fld id="{AE086683-F536-42AB-ABBC-F4803DFE8DBC}" type="slidenum">
              <a:rPr lang="sv-SE" smtClean="0"/>
              <a:t>1</a:t>
            </a:fld>
            <a:endParaRPr lang="sv-SE"/>
          </a:p>
        </p:txBody>
      </p:sp>
      <p:pic>
        <p:nvPicPr>
          <p:cNvPr id="1026"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E3CBF564-7FFF-4311-A7EA-3159D1ED412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30213"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Ingen hunger. Senapsgul kvadrat, text och symbol i vitt.  En rund matskål som det ångar ur.">
            <a:extLst>
              <a:ext uri="{FF2B5EF4-FFF2-40B4-BE49-F238E27FC236}">
                <a16:creationId xmlns:a16="http://schemas.microsoft.com/office/drawing/2014/main" id="{1804F347-FF21-4105-9BE2-A4F192B1961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58386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3. God hälsa och välbefinnande. Grön kvadrat, text och symbol i vitt.  En EKG-kurva som avslutas med ett hjärta.">
            <a:extLst>
              <a:ext uri="{FF2B5EF4-FFF2-40B4-BE49-F238E27FC236}">
                <a16:creationId xmlns:a16="http://schemas.microsoft.com/office/drawing/2014/main" id="{07FA4205-27A6-44D6-A32B-D23A03C0CEFA}"/>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737507"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4. God utbildning för alla.  Mörkröd kvadrat, text och symbol i vitt.  En uppslagen bok med en penna bredvid.">
            <a:extLst>
              <a:ext uri="{FF2B5EF4-FFF2-40B4-BE49-F238E27FC236}">
                <a16:creationId xmlns:a16="http://schemas.microsoft.com/office/drawing/2014/main" id="{143F9392-C02E-4A73-A47A-F92FECE94E52}"/>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891154"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D3A98127-2510-4261-8968-37E4C7C85001}"/>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04462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6DCB27AD-9ADF-4643-9D75-10AAAA62A404}"/>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30213"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 Hållbar energi för alla. Gul kvadrat, text och symbol i vitt.  En sol med en powersymbol i mitten. Solen har tolv strålar.">
            <a:extLst>
              <a:ext uri="{FF2B5EF4-FFF2-40B4-BE49-F238E27FC236}">
                <a16:creationId xmlns:a16="http://schemas.microsoft.com/office/drawing/2014/main" id="{1600DC21-073B-4FB5-BD99-C3410C0C81B2}"/>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583815"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CAC266E0-DE81-468A-BE36-E4BB07E648CC}"/>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2737417"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1C6B676-668B-48C6-A91C-ACC70500917E}"/>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3891019"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10. Minskad ojämlikhet. Cerise kvadrat, text och symbol i vitt. Ett likhetstecken omgivet av fyra trianglar pekande i de fyra väderstrecken">
            <a:extLst>
              <a:ext uri="{FF2B5EF4-FFF2-40B4-BE49-F238E27FC236}">
                <a16:creationId xmlns:a16="http://schemas.microsoft.com/office/drawing/2014/main" id="{0CC1D35B-CB31-45C3-B925-9C2F843B24DE}"/>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5044620"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1. Hållbara städer och samhällen. Guldgul kvadrat, text och symbol i vitt. En rad av fyra olika hustyper.">
            <a:extLst>
              <a:ext uri="{FF2B5EF4-FFF2-40B4-BE49-F238E27FC236}">
                <a16:creationId xmlns:a16="http://schemas.microsoft.com/office/drawing/2014/main" id="{9F2FE7C1-5ABF-49CA-9169-F801DF50157D}"/>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30213"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B4935247-E091-4D9C-BBAC-6D9C1635B1FD}"/>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583815"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13. Bekämpa klimatförändringarna. Mörkgrön kvadrat, text och symbol i vitt. Ett öga, där irisen är ett jordklot.">
            <a:extLst>
              <a:ext uri="{FF2B5EF4-FFF2-40B4-BE49-F238E27FC236}">
                <a16:creationId xmlns:a16="http://schemas.microsoft.com/office/drawing/2014/main" id="{78715597-0AB1-4432-BEAA-1190B1C57A8F}"/>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2737417"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14. Hav och marina resurser. Blå kvadrat, text och symbol i vitt. En fisk under två våglinjer.">
            <a:extLst>
              <a:ext uri="{FF2B5EF4-FFF2-40B4-BE49-F238E27FC236}">
                <a16:creationId xmlns:a16="http://schemas.microsoft.com/office/drawing/2014/main" id="{B1C28F2D-40BE-490E-AC74-F615A1C72F69}"/>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3891019"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D932BE61-0E88-4A06-B1A6-7F7E1CB8BD61}"/>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5044620"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7033EE5E-1337-40DF-A6A0-541B65026140}"/>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430213"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17. Genomförande och globalt partnerskap. Marinblå kvadrat, text och symbol i vitt. Fem ringar överlappar varandra i en cirkel.">
            <a:extLst>
              <a:ext uri="{FF2B5EF4-FFF2-40B4-BE49-F238E27FC236}">
                <a16:creationId xmlns:a16="http://schemas.microsoft.com/office/drawing/2014/main" id="{508EF3C2-91C0-4B1D-8DC1-41BD45AFEBE0}"/>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1583815"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a:extLst>
              <a:ext uri="{FF2B5EF4-FFF2-40B4-BE49-F238E27FC236}">
                <a16:creationId xmlns:a16="http://schemas.microsoft.com/office/drawing/2014/main" id="{4ACAC946-D3AB-47EF-9FE4-A5ADCEF782B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863411" y="467327"/>
            <a:ext cx="540000" cy="540000"/>
          </a:xfrm>
          <a:prstGeom prst="rect">
            <a:avLst/>
          </a:prstGeom>
        </p:spPr>
      </p:pic>
      <p:pic>
        <p:nvPicPr>
          <p:cNvPr id="9" name="Bild 8">
            <a:extLst>
              <a:ext uri="{FF2B5EF4-FFF2-40B4-BE49-F238E27FC236}">
                <a16:creationId xmlns:a16="http://schemas.microsoft.com/office/drawing/2014/main" id="{1ED063B2-3B52-4DD7-A0DF-13BE4C228D86}"/>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853924" y="467327"/>
            <a:ext cx="540000" cy="540000"/>
          </a:xfrm>
          <a:prstGeom prst="rect">
            <a:avLst/>
          </a:prstGeom>
        </p:spPr>
      </p:pic>
      <p:pic>
        <p:nvPicPr>
          <p:cNvPr id="13" name="Bild 12">
            <a:extLst>
              <a:ext uri="{FF2B5EF4-FFF2-40B4-BE49-F238E27FC236}">
                <a16:creationId xmlns:a16="http://schemas.microsoft.com/office/drawing/2014/main" id="{DF95BE67-F120-4B42-A1F5-A0B336C9F49D}"/>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358667" y="467327"/>
            <a:ext cx="540000" cy="540000"/>
          </a:xfrm>
          <a:prstGeom prst="rect">
            <a:avLst/>
          </a:prstGeom>
        </p:spPr>
      </p:pic>
      <p:pic>
        <p:nvPicPr>
          <p:cNvPr id="19" name="Bild 18">
            <a:extLst>
              <a:ext uri="{FF2B5EF4-FFF2-40B4-BE49-F238E27FC236}">
                <a16:creationId xmlns:a16="http://schemas.microsoft.com/office/drawing/2014/main" id="{619D8A11-90C3-4D02-BB71-7A8B482A5BD1}"/>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357830" y="1659611"/>
            <a:ext cx="540000" cy="540000"/>
          </a:xfrm>
          <a:prstGeom prst="rect">
            <a:avLst/>
          </a:prstGeom>
        </p:spPr>
      </p:pic>
      <p:pic>
        <p:nvPicPr>
          <p:cNvPr id="35" name="Bild 34">
            <a:extLst>
              <a:ext uri="{FF2B5EF4-FFF2-40B4-BE49-F238E27FC236}">
                <a16:creationId xmlns:a16="http://schemas.microsoft.com/office/drawing/2014/main" id="{BF7F3B0B-873B-4CDD-B8DA-033BF393989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357830" y="2851894"/>
            <a:ext cx="540000" cy="540000"/>
          </a:xfrm>
          <a:prstGeom prst="rect">
            <a:avLst/>
          </a:prstGeom>
        </p:spPr>
      </p:pic>
      <p:pic>
        <p:nvPicPr>
          <p:cNvPr id="41" name="Bild 40">
            <a:extLst>
              <a:ext uri="{FF2B5EF4-FFF2-40B4-BE49-F238E27FC236}">
                <a16:creationId xmlns:a16="http://schemas.microsoft.com/office/drawing/2014/main" id="{71EC7006-EACF-4F87-B40E-AABD1BC485D4}"/>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6365640" y="5236461"/>
            <a:ext cx="540000" cy="540000"/>
          </a:xfrm>
          <a:prstGeom prst="rect">
            <a:avLst/>
          </a:prstGeom>
        </p:spPr>
      </p:pic>
      <p:pic>
        <p:nvPicPr>
          <p:cNvPr id="43" name="Bild 42">
            <a:extLst>
              <a:ext uri="{FF2B5EF4-FFF2-40B4-BE49-F238E27FC236}">
                <a16:creationId xmlns:a16="http://schemas.microsoft.com/office/drawing/2014/main" id="{A6D68A47-F007-4292-AFB0-485D292CBA3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57830" y="5236461"/>
            <a:ext cx="540000" cy="540000"/>
          </a:xfrm>
          <a:prstGeom prst="rect">
            <a:avLst/>
          </a:prstGeom>
        </p:spPr>
      </p:pic>
      <p:pic>
        <p:nvPicPr>
          <p:cNvPr id="45" name="Bild 44">
            <a:extLst>
              <a:ext uri="{FF2B5EF4-FFF2-40B4-BE49-F238E27FC236}">
                <a16:creationId xmlns:a16="http://schemas.microsoft.com/office/drawing/2014/main" id="{FC543EC3-88D6-4229-9E3F-8ABAB2C2C7B0}"/>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7861735" y="5236461"/>
            <a:ext cx="540000" cy="540000"/>
          </a:xfrm>
          <a:prstGeom prst="rect">
            <a:avLst/>
          </a:prstGeom>
        </p:spPr>
      </p:pic>
      <p:pic>
        <p:nvPicPr>
          <p:cNvPr id="49" name="Bild 48">
            <a:extLst>
              <a:ext uri="{FF2B5EF4-FFF2-40B4-BE49-F238E27FC236}">
                <a16:creationId xmlns:a16="http://schemas.microsoft.com/office/drawing/2014/main" id="{A31413AB-92E6-4C8C-9D74-D7447B8D146A}"/>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7861735" y="2851893"/>
            <a:ext cx="540000" cy="540000"/>
          </a:xfrm>
          <a:prstGeom prst="rect">
            <a:avLst/>
          </a:prstGeom>
        </p:spPr>
      </p:pic>
      <p:pic>
        <p:nvPicPr>
          <p:cNvPr id="56" name="Bild 55">
            <a:extLst>
              <a:ext uri="{FF2B5EF4-FFF2-40B4-BE49-F238E27FC236}">
                <a16:creationId xmlns:a16="http://schemas.microsoft.com/office/drawing/2014/main" id="{5CA782E1-5D9A-4F0C-9100-9179D8BECF99}"/>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9357830" y="4044177"/>
            <a:ext cx="540000" cy="540000"/>
          </a:xfrm>
          <a:prstGeom prst="rect">
            <a:avLst/>
          </a:prstGeom>
        </p:spPr>
      </p:pic>
      <p:pic>
        <p:nvPicPr>
          <p:cNvPr id="58" name="Bild 57">
            <a:extLst>
              <a:ext uri="{FF2B5EF4-FFF2-40B4-BE49-F238E27FC236}">
                <a16:creationId xmlns:a16="http://schemas.microsoft.com/office/drawing/2014/main" id="{CA0CDD81-CCA0-4F35-B327-EC6D186ED0C0}"/>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10853924" y="4044176"/>
            <a:ext cx="540000" cy="540000"/>
          </a:xfrm>
          <a:prstGeom prst="rect">
            <a:avLst/>
          </a:prstGeom>
        </p:spPr>
      </p:pic>
      <p:pic>
        <p:nvPicPr>
          <p:cNvPr id="60" name="Bild 59">
            <a:extLst>
              <a:ext uri="{FF2B5EF4-FFF2-40B4-BE49-F238E27FC236}">
                <a16:creationId xmlns:a16="http://schemas.microsoft.com/office/drawing/2014/main" id="{DFF6D5D2-F5C6-4C86-9464-666EFF6E1E19}"/>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10853924" y="5236461"/>
            <a:ext cx="540000" cy="540000"/>
          </a:xfrm>
          <a:prstGeom prst="rect">
            <a:avLst/>
          </a:prstGeom>
        </p:spPr>
      </p:pic>
      <p:pic>
        <p:nvPicPr>
          <p:cNvPr id="62" name="Bild 61">
            <a:extLst>
              <a:ext uri="{FF2B5EF4-FFF2-40B4-BE49-F238E27FC236}">
                <a16:creationId xmlns:a16="http://schemas.microsoft.com/office/drawing/2014/main" id="{E9D2CF38-2FB2-47BC-BEEE-E60C9F480DE9}"/>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6365640" y="1659611"/>
            <a:ext cx="540000" cy="540000"/>
          </a:xfrm>
          <a:prstGeom prst="rect">
            <a:avLst/>
          </a:prstGeom>
        </p:spPr>
      </p:pic>
      <p:pic>
        <p:nvPicPr>
          <p:cNvPr id="64" name="Bild 63">
            <a:extLst>
              <a:ext uri="{FF2B5EF4-FFF2-40B4-BE49-F238E27FC236}">
                <a16:creationId xmlns:a16="http://schemas.microsoft.com/office/drawing/2014/main" id="{BC6A94BE-0BA6-479A-B71A-A3E03CA1E46D}"/>
              </a:ext>
            </a:extLst>
          </p:cNvPr>
          <p:cNvPicPr>
            <a:picLocks noChangeAspect="1"/>
          </p:cNvPicPr>
          <p:nvPr/>
        </p:nvPicPr>
        <p:blipFill>
          <a:blip r:embed="rId45">
            <a:extLst>
              <a:ext uri="{96DAC541-7B7A-43D3-8B79-37D633B846F1}">
                <asvg:svgBlip xmlns:asvg="http://schemas.microsoft.com/office/drawing/2016/SVG/main" r:embed="rId46"/>
              </a:ext>
            </a:extLst>
          </a:blip>
          <a:stretch>
            <a:fillRect/>
          </a:stretch>
        </p:blipFill>
        <p:spPr>
          <a:xfrm>
            <a:off x="6365640" y="467327"/>
            <a:ext cx="540000" cy="540000"/>
          </a:xfrm>
          <a:prstGeom prst="rect">
            <a:avLst/>
          </a:prstGeom>
        </p:spPr>
      </p:pic>
      <p:pic>
        <p:nvPicPr>
          <p:cNvPr id="66" name="Bild 65">
            <a:extLst>
              <a:ext uri="{FF2B5EF4-FFF2-40B4-BE49-F238E27FC236}">
                <a16:creationId xmlns:a16="http://schemas.microsoft.com/office/drawing/2014/main" id="{1B3F5200-A1AE-4628-A552-BDBD64BFDEB9}"/>
              </a:ext>
            </a:extLst>
          </p:cNvPr>
          <p:cNvPicPr>
            <a:picLocks noChangeAspect="1"/>
          </p:cNvPicPr>
          <p:nvPr/>
        </p:nvPicPr>
        <p:blipFill>
          <a:blip r:embed="rId47">
            <a:extLst>
              <a:ext uri="{96DAC541-7B7A-43D3-8B79-37D633B846F1}">
                <asvg:svgBlip xmlns:asvg="http://schemas.microsoft.com/office/drawing/2016/SVG/main" r:embed="rId48"/>
              </a:ext>
            </a:extLst>
          </a:blip>
          <a:stretch>
            <a:fillRect/>
          </a:stretch>
        </p:blipFill>
        <p:spPr>
          <a:xfrm>
            <a:off x="7861735" y="1659610"/>
            <a:ext cx="540000" cy="540000"/>
          </a:xfrm>
          <a:prstGeom prst="rect">
            <a:avLst/>
          </a:prstGeom>
        </p:spPr>
      </p:pic>
      <p:pic>
        <p:nvPicPr>
          <p:cNvPr id="68" name="Bild 67">
            <a:extLst>
              <a:ext uri="{FF2B5EF4-FFF2-40B4-BE49-F238E27FC236}">
                <a16:creationId xmlns:a16="http://schemas.microsoft.com/office/drawing/2014/main" id="{0F4504B1-84E4-4D87-AEE9-ED0B57F848D9}"/>
              </a:ext>
            </a:extLst>
          </p:cNvPr>
          <p:cNvPicPr>
            <a:picLocks noChangeAspect="1"/>
          </p:cNvPicPr>
          <p:nvPr/>
        </p:nvPicPr>
        <p:blipFill>
          <a:blip r:embed="rId49">
            <a:extLst>
              <a:ext uri="{96DAC541-7B7A-43D3-8B79-37D633B846F1}">
                <asvg:svgBlip xmlns:asvg="http://schemas.microsoft.com/office/drawing/2016/SVG/main" r:embed="rId50"/>
              </a:ext>
            </a:extLst>
          </a:blip>
          <a:stretch>
            <a:fillRect/>
          </a:stretch>
        </p:blipFill>
        <p:spPr>
          <a:xfrm>
            <a:off x="10853924" y="1659610"/>
            <a:ext cx="540000" cy="540000"/>
          </a:xfrm>
          <a:prstGeom prst="rect">
            <a:avLst/>
          </a:prstGeom>
        </p:spPr>
      </p:pic>
      <p:pic>
        <p:nvPicPr>
          <p:cNvPr id="90" name="Bild 89">
            <a:extLst>
              <a:ext uri="{FF2B5EF4-FFF2-40B4-BE49-F238E27FC236}">
                <a16:creationId xmlns:a16="http://schemas.microsoft.com/office/drawing/2014/main" id="{4FF9017A-18FF-47BA-A717-F2006AECD994}"/>
              </a:ext>
            </a:extLst>
          </p:cNvPr>
          <p:cNvPicPr>
            <a:picLocks noChangeAspect="1"/>
          </p:cNvPicPr>
          <p:nvPr/>
        </p:nvPicPr>
        <p:blipFill>
          <a:blip r:embed="rId51">
            <a:extLst>
              <a:ext uri="{96DAC541-7B7A-43D3-8B79-37D633B846F1}">
                <asvg:svgBlip xmlns:asvg="http://schemas.microsoft.com/office/drawing/2016/SVG/main" r:embed="rId52"/>
              </a:ext>
            </a:extLst>
          </a:blip>
          <a:stretch>
            <a:fillRect/>
          </a:stretch>
        </p:blipFill>
        <p:spPr>
          <a:xfrm>
            <a:off x="6365640" y="2851895"/>
            <a:ext cx="540000" cy="540000"/>
          </a:xfrm>
          <a:prstGeom prst="rect">
            <a:avLst/>
          </a:prstGeom>
        </p:spPr>
      </p:pic>
      <p:pic>
        <p:nvPicPr>
          <p:cNvPr id="92" name="Bild 91">
            <a:extLst>
              <a:ext uri="{FF2B5EF4-FFF2-40B4-BE49-F238E27FC236}">
                <a16:creationId xmlns:a16="http://schemas.microsoft.com/office/drawing/2014/main" id="{318F6DF0-4B19-4465-9687-C961D8472A9D}"/>
              </a:ext>
            </a:extLst>
          </p:cNvPr>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10853924" y="2851893"/>
            <a:ext cx="540000" cy="540000"/>
          </a:xfrm>
          <a:prstGeom prst="rect">
            <a:avLst/>
          </a:prstGeom>
        </p:spPr>
      </p:pic>
      <p:pic>
        <p:nvPicPr>
          <p:cNvPr id="94" name="Bild 93">
            <a:extLst>
              <a:ext uri="{FF2B5EF4-FFF2-40B4-BE49-F238E27FC236}">
                <a16:creationId xmlns:a16="http://schemas.microsoft.com/office/drawing/2014/main" id="{02B1605D-FFBA-41F5-89C3-2D4741BD4A0B}"/>
              </a:ext>
            </a:extLst>
          </p:cNvPr>
          <p:cNvPicPr>
            <a:picLocks noChangeAspect="1"/>
          </p:cNvPicPr>
          <p:nvPr/>
        </p:nvPicPr>
        <p:blipFill>
          <a:blip r:embed="rId55">
            <a:extLst>
              <a:ext uri="{96DAC541-7B7A-43D3-8B79-37D633B846F1}">
                <asvg:svgBlip xmlns:asvg="http://schemas.microsoft.com/office/drawing/2016/SVG/main" r:embed="rId56"/>
              </a:ext>
            </a:extLst>
          </a:blip>
          <a:stretch>
            <a:fillRect/>
          </a:stretch>
        </p:blipFill>
        <p:spPr>
          <a:xfrm>
            <a:off x="7861735" y="4044177"/>
            <a:ext cx="540000" cy="540000"/>
          </a:xfrm>
          <a:prstGeom prst="rect">
            <a:avLst/>
          </a:prstGeom>
        </p:spPr>
      </p:pic>
      <p:pic>
        <p:nvPicPr>
          <p:cNvPr id="99" name="Bild 98">
            <a:extLst>
              <a:ext uri="{FF2B5EF4-FFF2-40B4-BE49-F238E27FC236}">
                <a16:creationId xmlns:a16="http://schemas.microsoft.com/office/drawing/2014/main" id="{554C8E65-6208-455F-8F0C-B187C7901189}"/>
              </a:ext>
            </a:extLst>
          </p:cNvPr>
          <p:cNvPicPr>
            <a:picLocks noChangeAspect="1"/>
          </p:cNvPicPr>
          <p:nvPr/>
        </p:nvPicPr>
        <p:blipFill>
          <a:blip r:embed="rId57">
            <a:extLst>
              <a:ext uri="{96DAC541-7B7A-43D3-8B79-37D633B846F1}">
                <asvg:svgBlip xmlns:asvg="http://schemas.microsoft.com/office/drawing/2016/SVG/main" r:embed="rId58"/>
              </a:ext>
            </a:extLst>
          </a:blip>
          <a:stretch>
            <a:fillRect/>
          </a:stretch>
        </p:blipFill>
        <p:spPr>
          <a:xfrm>
            <a:off x="6365640" y="4044179"/>
            <a:ext cx="540000" cy="540000"/>
          </a:xfrm>
          <a:prstGeom prst="rect">
            <a:avLst/>
          </a:prstGeom>
        </p:spPr>
      </p:pic>
    </p:spTree>
    <p:extLst>
      <p:ext uri="{BB962C8B-B14F-4D97-AF65-F5344CB8AC3E}">
        <p14:creationId xmlns:p14="http://schemas.microsoft.com/office/powerpoint/2010/main" val="35928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3">
            <a:extLst>
              <a:ext uri="{FF2B5EF4-FFF2-40B4-BE49-F238E27FC236}">
                <a16:creationId xmlns:a16="http://schemas.microsoft.com/office/drawing/2014/main" id="{F8167FA6-F411-4DF3-B287-B69000277DBC}"/>
              </a:ext>
            </a:extLst>
          </p:cNvPr>
          <p:cNvSpPr>
            <a:spLocks noGrp="1"/>
          </p:cNvSpPr>
          <p:nvPr>
            <p:ph type="title"/>
          </p:nvPr>
        </p:nvSpPr>
        <p:spPr/>
        <p:txBody>
          <a:bodyPr/>
          <a:lstStyle/>
          <a:p>
            <a:r>
              <a:rPr lang="sv-SE" dirty="0"/>
              <a:t>Bevaknings- och larmcentraltjänster 2023</a:t>
            </a:r>
          </a:p>
        </p:txBody>
      </p:sp>
      <p:sp>
        <p:nvSpPr>
          <p:cNvPr id="52" name="Platshållare för text 51">
            <a:extLst>
              <a:ext uri="{FF2B5EF4-FFF2-40B4-BE49-F238E27FC236}">
                <a16:creationId xmlns:a16="http://schemas.microsoft.com/office/drawing/2014/main" id="{47552E10-819C-4902-BA5C-2DD77B7D33D0}"/>
              </a:ext>
            </a:extLst>
          </p:cNvPr>
          <p:cNvSpPr>
            <a:spLocks noGrp="1"/>
          </p:cNvSpPr>
          <p:nvPr>
            <p:ph type="body" sz="quarter" idx="29"/>
          </p:nvPr>
        </p:nvSpPr>
        <p:spPr>
          <a:xfrm>
            <a:off x="431673" y="1522845"/>
            <a:ext cx="1160108" cy="962340"/>
          </a:xfrm>
        </p:spPr>
        <p:txBody>
          <a:bodyPr/>
          <a:lstStyle/>
          <a:p>
            <a:r>
              <a:rPr lang="sv-SE" dirty="0"/>
              <a:t>Enkelhet</a:t>
            </a:r>
          </a:p>
        </p:txBody>
      </p:sp>
      <p:sp>
        <p:nvSpPr>
          <p:cNvPr id="15" name="Platshållare för text 14">
            <a:extLst>
              <a:ext uri="{FF2B5EF4-FFF2-40B4-BE49-F238E27FC236}">
                <a16:creationId xmlns:a16="http://schemas.microsoft.com/office/drawing/2014/main" id="{CD752C5C-5102-461F-833C-A1ED7A5F30F0}"/>
              </a:ext>
            </a:extLst>
          </p:cNvPr>
          <p:cNvSpPr>
            <a:spLocks noGrp="1"/>
          </p:cNvSpPr>
          <p:nvPr>
            <p:ph type="body" sz="quarter" idx="10"/>
          </p:nvPr>
        </p:nvSpPr>
        <p:spPr>
          <a:xfrm>
            <a:off x="1624511" y="1518761"/>
            <a:ext cx="5506644" cy="966424"/>
          </a:xfrm>
        </p:spPr>
        <p:txBody>
          <a:bodyPr/>
          <a:lstStyle/>
          <a:p>
            <a:r>
              <a:rPr lang="sv-SE" sz="900" dirty="0"/>
              <a:t>Ramavtalet erbjuder dig en stor flexibilitet av tjänsterna inom varje område. Du får stöd av auktoriserad leverantör på marknaden, för att kunna arbeta strategiskt med förebyggande insatser. </a:t>
            </a:r>
          </a:p>
          <a:p>
            <a:r>
              <a:rPr lang="sv-SE" sz="900" dirty="0"/>
              <a:t>Möjlighet att använda ärendehanteringssystem/kundportal eller kundkonto som ger en god överblick och möjliggör enkel uppföljning av uppdragen. I prislistan är det takpris för larmcentraltjänster och för </a:t>
            </a:r>
            <a:r>
              <a:rPr lang="sv-SE" sz="900" dirty="0" err="1"/>
              <a:t>ronderande</a:t>
            </a:r>
            <a:r>
              <a:rPr lang="sv-SE" sz="900" dirty="0"/>
              <a:t> väktare schemalagd bevakning dagtid.</a:t>
            </a:r>
            <a:endParaRPr lang="sv-SE" sz="900" strike="sngStrike" dirty="0"/>
          </a:p>
        </p:txBody>
      </p:sp>
      <p:sp>
        <p:nvSpPr>
          <p:cNvPr id="53" name="Platshållare för text 52">
            <a:extLst>
              <a:ext uri="{FF2B5EF4-FFF2-40B4-BE49-F238E27FC236}">
                <a16:creationId xmlns:a16="http://schemas.microsoft.com/office/drawing/2014/main" id="{7AE7378C-43B9-47A3-83AA-EA39DF486208}"/>
              </a:ext>
            </a:extLst>
          </p:cNvPr>
          <p:cNvSpPr>
            <a:spLocks noGrp="1"/>
          </p:cNvSpPr>
          <p:nvPr>
            <p:ph type="body" sz="quarter" idx="30"/>
          </p:nvPr>
        </p:nvSpPr>
        <p:spPr>
          <a:xfrm>
            <a:off x="439854" y="2524982"/>
            <a:ext cx="1151927" cy="794706"/>
          </a:xfrm>
        </p:spPr>
        <p:txBody>
          <a:bodyPr/>
          <a:lstStyle/>
          <a:p>
            <a:r>
              <a:rPr lang="sv-SE" dirty="0"/>
              <a:t>Hållbarhet</a:t>
            </a:r>
          </a:p>
        </p:txBody>
      </p:sp>
      <p:sp>
        <p:nvSpPr>
          <p:cNvPr id="16" name="Platshållare för text 15">
            <a:extLst>
              <a:ext uri="{FF2B5EF4-FFF2-40B4-BE49-F238E27FC236}">
                <a16:creationId xmlns:a16="http://schemas.microsoft.com/office/drawing/2014/main" id="{E2A9987C-525E-4A74-9D1C-00D26945D2B8}"/>
              </a:ext>
            </a:extLst>
          </p:cNvPr>
          <p:cNvSpPr>
            <a:spLocks noGrp="1"/>
          </p:cNvSpPr>
          <p:nvPr>
            <p:ph type="body" sz="quarter" idx="11"/>
          </p:nvPr>
        </p:nvSpPr>
        <p:spPr>
          <a:xfrm>
            <a:off x="1624511" y="2529000"/>
            <a:ext cx="5506644" cy="790688"/>
          </a:xfrm>
        </p:spPr>
        <p:txBody>
          <a:bodyPr/>
          <a:lstStyle/>
          <a:p>
            <a:pPr marL="0" indent="0">
              <a:buNone/>
            </a:pPr>
            <a:r>
              <a:rPr lang="sv-SE" sz="900" dirty="0"/>
              <a:t>Hållbarhetskraven i ramavtalet syftar huvudsakligen till att:</a:t>
            </a:r>
          </a:p>
          <a:p>
            <a:pPr lvl="0"/>
            <a:r>
              <a:rPr lang="sv-SE" sz="900" dirty="0"/>
              <a:t>säkerställa etiskt korrekt och likabehandlande bemötande vid utförande av tjänsterna</a:t>
            </a:r>
          </a:p>
          <a:p>
            <a:pPr lvl="0"/>
            <a:r>
              <a:rPr lang="sv-SE" sz="900" dirty="0"/>
              <a:t>främja en god arbetsmiljö för personalen</a:t>
            </a:r>
          </a:p>
          <a:p>
            <a:endParaRPr lang="sv-SE" dirty="0"/>
          </a:p>
        </p:txBody>
      </p:sp>
      <p:sp>
        <p:nvSpPr>
          <p:cNvPr id="54" name="Platshållare för text 53">
            <a:extLst>
              <a:ext uri="{FF2B5EF4-FFF2-40B4-BE49-F238E27FC236}">
                <a16:creationId xmlns:a16="http://schemas.microsoft.com/office/drawing/2014/main" id="{D43035ED-38B5-4407-852E-DA4A144024B4}"/>
              </a:ext>
            </a:extLst>
          </p:cNvPr>
          <p:cNvSpPr>
            <a:spLocks noGrp="1"/>
          </p:cNvSpPr>
          <p:nvPr>
            <p:ph type="body" sz="quarter" idx="31"/>
          </p:nvPr>
        </p:nvSpPr>
        <p:spPr>
          <a:xfrm>
            <a:off x="431672" y="3359483"/>
            <a:ext cx="1151927" cy="900000"/>
          </a:xfrm>
        </p:spPr>
        <p:txBody>
          <a:bodyPr/>
          <a:lstStyle/>
          <a:p>
            <a:r>
              <a:rPr lang="sv-SE" dirty="0"/>
              <a:t>Besparing</a:t>
            </a:r>
          </a:p>
        </p:txBody>
      </p:sp>
      <p:sp>
        <p:nvSpPr>
          <p:cNvPr id="17" name="Platshållare för text 16">
            <a:extLst>
              <a:ext uri="{FF2B5EF4-FFF2-40B4-BE49-F238E27FC236}">
                <a16:creationId xmlns:a16="http://schemas.microsoft.com/office/drawing/2014/main" id="{0E4EC1F8-2CE4-4C3E-9038-C585BAF808F5}"/>
              </a:ext>
            </a:extLst>
          </p:cNvPr>
          <p:cNvSpPr>
            <a:spLocks noGrp="1"/>
          </p:cNvSpPr>
          <p:nvPr>
            <p:ph type="body" sz="quarter" idx="12"/>
          </p:nvPr>
        </p:nvSpPr>
        <p:spPr>
          <a:xfrm>
            <a:off x="1624511" y="3359483"/>
            <a:ext cx="5506644" cy="866763"/>
          </a:xfrm>
        </p:spPr>
        <p:txBody>
          <a:bodyPr/>
          <a:lstStyle/>
          <a:p>
            <a:r>
              <a:rPr lang="sv-SE" sz="900" dirty="0">
                <a:cs typeface="Calibri Light" panose="020F0302020204030204" pitchFamily="34" charset="0"/>
              </a:rPr>
              <a:t>Att kunna konkurrensutsätta leverantörerna när man ska beställa möjliggör att ni vid varje beställningstillfälle får det bästa totalpriset. </a:t>
            </a:r>
          </a:p>
          <a:p>
            <a:r>
              <a:rPr lang="sv-SE" sz="900" dirty="0">
                <a:cs typeface="Calibri Light" panose="020F0302020204030204" pitchFamily="34" charset="0"/>
              </a:rPr>
              <a:t>Leverantörerna får inte lämna priser som överstiger de takpriser som finns i avtalet, dessa priser är konkurrenskraftiga men möjlighet finns att få ännu bättre priser vid avropstillfället.</a:t>
            </a:r>
          </a:p>
        </p:txBody>
      </p:sp>
      <p:sp>
        <p:nvSpPr>
          <p:cNvPr id="55" name="Platshållare för text 54">
            <a:extLst>
              <a:ext uri="{FF2B5EF4-FFF2-40B4-BE49-F238E27FC236}">
                <a16:creationId xmlns:a16="http://schemas.microsoft.com/office/drawing/2014/main" id="{2947B106-1FB7-43D1-B0AD-97403EFDD59A}"/>
              </a:ext>
            </a:extLst>
          </p:cNvPr>
          <p:cNvSpPr>
            <a:spLocks noGrp="1"/>
          </p:cNvSpPr>
          <p:nvPr>
            <p:ph type="body" sz="quarter" idx="32"/>
          </p:nvPr>
        </p:nvSpPr>
        <p:spPr>
          <a:xfrm>
            <a:off x="430914" y="4299277"/>
            <a:ext cx="1160108" cy="1163814"/>
          </a:xfrm>
        </p:spPr>
        <p:txBody>
          <a:bodyPr/>
          <a:lstStyle/>
          <a:p>
            <a:r>
              <a:rPr lang="sv-SE" dirty="0"/>
              <a:t>Innovation</a:t>
            </a:r>
          </a:p>
        </p:txBody>
      </p:sp>
      <p:sp>
        <p:nvSpPr>
          <p:cNvPr id="18" name="Platshållare för text 17">
            <a:extLst>
              <a:ext uri="{FF2B5EF4-FFF2-40B4-BE49-F238E27FC236}">
                <a16:creationId xmlns:a16="http://schemas.microsoft.com/office/drawing/2014/main" id="{E39088C5-C057-42F6-B4A1-33FBC5F49514}"/>
              </a:ext>
            </a:extLst>
          </p:cNvPr>
          <p:cNvSpPr>
            <a:spLocks noGrp="1"/>
          </p:cNvSpPr>
          <p:nvPr>
            <p:ph type="body" sz="quarter" idx="13"/>
          </p:nvPr>
        </p:nvSpPr>
        <p:spPr>
          <a:xfrm>
            <a:off x="1624511" y="4281489"/>
            <a:ext cx="5506644" cy="1163813"/>
          </a:xfrm>
        </p:spPr>
        <p:txBody>
          <a:bodyPr/>
          <a:lstStyle/>
          <a:p>
            <a:r>
              <a:rPr lang="sv-SE" sz="900" dirty="0">
                <a:cs typeface="Calibri Light" panose="020F0302020204030204" pitchFamily="34" charset="0"/>
              </a:rPr>
              <a:t>Möjlighet till förebyggande brottsåtgärder, tillsammans med antagna leverantörer kan ni arbeta mer strategiskt med förebyggande åtgärder för ett tryggare samhälle.</a:t>
            </a:r>
          </a:p>
          <a:p>
            <a:r>
              <a:rPr lang="sv-SE" sz="900" dirty="0"/>
              <a:t>Upphandlande myndighet som är verksam över länsgräns, har möjlighet att genomföra ett samordnat avrop över länsgränserna. Vid ett sådant avrop, ska den upphandlande myndigheten i den förnyade konkurrensutsättningen tillfråga alla de ramavtalsleverantörer som är antagna inom avtalsområde </a:t>
            </a:r>
            <a:r>
              <a:rPr lang="sv-SE" sz="1000" dirty="0"/>
              <a:t>2</a:t>
            </a:r>
            <a:r>
              <a:rPr lang="sv-SE" sz="900" dirty="0"/>
              <a:t>, Bevakningstjänster i de län som är föremål för den överskridande verksamheten. Det innebär att kontrakt kan tilldelas en och samma leverantör över flera län samtidigt för bevakningstjänsterna.</a:t>
            </a:r>
          </a:p>
        </p:txBody>
      </p:sp>
      <p:sp>
        <p:nvSpPr>
          <p:cNvPr id="56" name="Platshållare för text 55">
            <a:extLst>
              <a:ext uri="{FF2B5EF4-FFF2-40B4-BE49-F238E27FC236}">
                <a16:creationId xmlns:a16="http://schemas.microsoft.com/office/drawing/2014/main" id="{38BA9BE9-1477-4543-A52E-4833BA01D516}"/>
              </a:ext>
            </a:extLst>
          </p:cNvPr>
          <p:cNvSpPr>
            <a:spLocks noGrp="1"/>
          </p:cNvSpPr>
          <p:nvPr>
            <p:ph type="body" sz="quarter" idx="33"/>
          </p:nvPr>
        </p:nvSpPr>
        <p:spPr>
          <a:xfrm>
            <a:off x="431672" y="5502885"/>
            <a:ext cx="1176473" cy="900000"/>
          </a:xfrm>
        </p:spPr>
        <p:txBody>
          <a:bodyPr/>
          <a:lstStyle/>
          <a:p>
            <a:r>
              <a:rPr lang="sv-SE" dirty="0"/>
              <a:t>Digitalisering</a:t>
            </a:r>
          </a:p>
        </p:txBody>
      </p:sp>
      <p:sp>
        <p:nvSpPr>
          <p:cNvPr id="19" name="Platshållare för text 18">
            <a:extLst>
              <a:ext uri="{FF2B5EF4-FFF2-40B4-BE49-F238E27FC236}">
                <a16:creationId xmlns:a16="http://schemas.microsoft.com/office/drawing/2014/main" id="{9F30C0AE-B4D6-4D11-A57F-6FDF8CF48BEF}"/>
              </a:ext>
            </a:extLst>
          </p:cNvPr>
          <p:cNvSpPr>
            <a:spLocks noGrp="1"/>
          </p:cNvSpPr>
          <p:nvPr>
            <p:ph type="body" sz="quarter" idx="14"/>
          </p:nvPr>
        </p:nvSpPr>
        <p:spPr>
          <a:xfrm>
            <a:off x="1624511" y="5500546"/>
            <a:ext cx="5506644" cy="900000"/>
          </a:xfrm>
        </p:spPr>
        <p:txBody>
          <a:bodyPr/>
          <a:lstStyle/>
          <a:p>
            <a:r>
              <a:rPr lang="sv-SE" sz="900" dirty="0"/>
              <a:t>Direktkommunikation mellan larmcentraler är viktigt, speciellt om ni har olika leverantörer inom bevakning och larmcentral. Detta kan man säkerställa och vikta högt när man konkurrensutsätter sin beställning. </a:t>
            </a:r>
          </a:p>
          <a:p>
            <a:r>
              <a:rPr lang="sv-SE" sz="900" dirty="0"/>
              <a:t>Möjlighet att använda rapporteringssystem och kundportal som ger en god överblick och möjliggör enkel uppföljning av uppdragen</a:t>
            </a:r>
          </a:p>
        </p:txBody>
      </p:sp>
      <p:sp>
        <p:nvSpPr>
          <p:cNvPr id="50" name="Platshållare för text 49">
            <a:extLst>
              <a:ext uri="{FF2B5EF4-FFF2-40B4-BE49-F238E27FC236}">
                <a16:creationId xmlns:a16="http://schemas.microsoft.com/office/drawing/2014/main" id="{6A6F19D1-7291-4313-A62C-B7F83D1405F6}"/>
              </a:ext>
            </a:extLst>
          </p:cNvPr>
          <p:cNvSpPr>
            <a:spLocks noGrp="1"/>
          </p:cNvSpPr>
          <p:nvPr>
            <p:ph type="body" sz="quarter" idx="27"/>
          </p:nvPr>
        </p:nvSpPr>
        <p:spPr>
          <a:xfrm>
            <a:off x="9704092" y="4551371"/>
            <a:ext cx="2040714" cy="309309"/>
          </a:xfrm>
        </p:spPr>
        <p:txBody>
          <a:bodyPr/>
          <a:lstStyle/>
          <a:p>
            <a:r>
              <a:rPr lang="sv-SE" dirty="0"/>
              <a:t>Avtalsuppföljning</a:t>
            </a:r>
          </a:p>
        </p:txBody>
      </p:sp>
      <p:sp>
        <p:nvSpPr>
          <p:cNvPr id="26" name="Platshållare för text 25">
            <a:extLst>
              <a:ext uri="{FF2B5EF4-FFF2-40B4-BE49-F238E27FC236}">
                <a16:creationId xmlns:a16="http://schemas.microsoft.com/office/drawing/2014/main" id="{DDC24303-28EA-4DE2-A351-3DAB6DA59196}"/>
              </a:ext>
            </a:extLst>
          </p:cNvPr>
          <p:cNvSpPr>
            <a:spLocks noGrp="1"/>
          </p:cNvSpPr>
          <p:nvPr>
            <p:ph type="body" sz="quarter" idx="28"/>
          </p:nvPr>
        </p:nvSpPr>
        <p:spPr>
          <a:xfrm>
            <a:off x="9704092" y="4897702"/>
            <a:ext cx="2040714" cy="837058"/>
          </a:xfrm>
        </p:spPr>
        <p:txBody>
          <a:bodyPr/>
          <a:lstStyle/>
          <a:p>
            <a:r>
              <a:rPr lang="sv-SE" sz="900" dirty="0"/>
              <a:t> 6 månader </a:t>
            </a:r>
          </a:p>
          <a:p>
            <a:r>
              <a:rPr lang="sv-SE" sz="900" dirty="0"/>
              <a:t>18 månader </a:t>
            </a:r>
          </a:p>
          <a:p>
            <a:r>
              <a:rPr lang="sv-SE" sz="900" dirty="0"/>
              <a:t>Därefter uppföljning var 12:e månad</a:t>
            </a:r>
          </a:p>
        </p:txBody>
      </p:sp>
      <p:sp>
        <p:nvSpPr>
          <p:cNvPr id="46" name="Platshållare för text 45">
            <a:extLst>
              <a:ext uri="{FF2B5EF4-FFF2-40B4-BE49-F238E27FC236}">
                <a16:creationId xmlns:a16="http://schemas.microsoft.com/office/drawing/2014/main" id="{2CEC137B-1EAD-4CEC-9B12-6AD1DB6DE58C}"/>
              </a:ext>
            </a:extLst>
          </p:cNvPr>
          <p:cNvSpPr>
            <a:spLocks noGrp="1"/>
          </p:cNvSpPr>
          <p:nvPr>
            <p:ph type="body" sz="quarter" idx="23"/>
          </p:nvPr>
        </p:nvSpPr>
        <p:spPr>
          <a:xfrm>
            <a:off x="9704092" y="2173399"/>
            <a:ext cx="2040714" cy="309309"/>
          </a:xfrm>
        </p:spPr>
        <p:txBody>
          <a:bodyPr/>
          <a:lstStyle/>
          <a:p>
            <a:r>
              <a:rPr lang="sv-SE" dirty="0"/>
              <a:t>Anbudsområden</a:t>
            </a:r>
          </a:p>
        </p:txBody>
      </p:sp>
      <p:sp>
        <p:nvSpPr>
          <p:cNvPr id="24" name="Platshållare för text 23">
            <a:extLst>
              <a:ext uri="{FF2B5EF4-FFF2-40B4-BE49-F238E27FC236}">
                <a16:creationId xmlns:a16="http://schemas.microsoft.com/office/drawing/2014/main" id="{BFA7E6E6-0234-489D-B12F-5604C0857E11}"/>
              </a:ext>
            </a:extLst>
          </p:cNvPr>
          <p:cNvSpPr>
            <a:spLocks noGrp="1"/>
          </p:cNvSpPr>
          <p:nvPr>
            <p:ph type="body" sz="quarter" idx="24"/>
          </p:nvPr>
        </p:nvSpPr>
        <p:spPr>
          <a:xfrm>
            <a:off x="9704092" y="2519730"/>
            <a:ext cx="2040714" cy="656011"/>
          </a:xfrm>
        </p:spPr>
        <p:txBody>
          <a:bodyPr/>
          <a:lstStyle/>
          <a:p>
            <a:r>
              <a:rPr lang="sv-SE" sz="900" dirty="0"/>
              <a:t>Larmcentraltjänster – Rikstäckande</a:t>
            </a:r>
          </a:p>
          <a:p>
            <a:endParaRPr lang="sv-SE" sz="900" dirty="0"/>
          </a:p>
          <a:p>
            <a:r>
              <a:rPr lang="sv-SE" sz="900" dirty="0"/>
              <a:t>Bevakningstjänster – 21 geografiska delområden, ett för varje län</a:t>
            </a:r>
          </a:p>
        </p:txBody>
      </p:sp>
      <p:sp>
        <p:nvSpPr>
          <p:cNvPr id="38" name="Platshållare för text 37">
            <a:extLst>
              <a:ext uri="{FF2B5EF4-FFF2-40B4-BE49-F238E27FC236}">
                <a16:creationId xmlns:a16="http://schemas.microsoft.com/office/drawing/2014/main" id="{CA7A4312-E4F7-4D2B-AB45-A3A19831814F}"/>
              </a:ext>
            </a:extLst>
          </p:cNvPr>
          <p:cNvSpPr>
            <a:spLocks noGrp="1"/>
          </p:cNvSpPr>
          <p:nvPr>
            <p:ph type="body" sz="quarter" idx="15"/>
          </p:nvPr>
        </p:nvSpPr>
        <p:spPr>
          <a:xfrm>
            <a:off x="7530020" y="1123240"/>
            <a:ext cx="2040714" cy="309309"/>
          </a:xfrm>
        </p:spPr>
        <p:txBody>
          <a:bodyPr/>
          <a:lstStyle/>
          <a:p>
            <a:r>
              <a:rPr lang="sv-SE"/>
              <a:t>Avtalstid</a:t>
            </a:r>
            <a:endParaRPr lang="sv-SE" dirty="0"/>
          </a:p>
        </p:txBody>
      </p:sp>
      <p:sp>
        <p:nvSpPr>
          <p:cNvPr id="20" name="Platshållare för text 19">
            <a:extLst>
              <a:ext uri="{FF2B5EF4-FFF2-40B4-BE49-F238E27FC236}">
                <a16:creationId xmlns:a16="http://schemas.microsoft.com/office/drawing/2014/main" id="{49AB0AAE-118E-4E7F-8696-03C4E43A7891}"/>
              </a:ext>
            </a:extLst>
          </p:cNvPr>
          <p:cNvSpPr>
            <a:spLocks noGrp="1"/>
          </p:cNvSpPr>
          <p:nvPr>
            <p:ph type="body" sz="quarter" idx="16"/>
          </p:nvPr>
        </p:nvSpPr>
        <p:spPr>
          <a:xfrm>
            <a:off x="7530020" y="1482103"/>
            <a:ext cx="2040714" cy="656012"/>
          </a:xfrm>
        </p:spPr>
        <p:txBody>
          <a:bodyPr/>
          <a:lstStyle/>
          <a:p>
            <a:r>
              <a:rPr lang="sv-SE" sz="900" dirty="0"/>
              <a:t>2024-08-21 –2028-08-20</a:t>
            </a:r>
          </a:p>
          <a:p>
            <a:r>
              <a:rPr lang="sv-SE" sz="900" dirty="0"/>
              <a:t>När ramavtalet löpt i 18 månader, kan inköpscentralen säga upp ramavtalet med sex månaders uppsägningstid</a:t>
            </a:r>
          </a:p>
        </p:txBody>
      </p:sp>
      <p:sp>
        <p:nvSpPr>
          <p:cNvPr id="40" name="Platshållare för text 39">
            <a:extLst>
              <a:ext uri="{FF2B5EF4-FFF2-40B4-BE49-F238E27FC236}">
                <a16:creationId xmlns:a16="http://schemas.microsoft.com/office/drawing/2014/main" id="{112BEFA4-EC56-488E-8024-A636F9D6F37F}"/>
              </a:ext>
            </a:extLst>
          </p:cNvPr>
          <p:cNvSpPr>
            <a:spLocks noGrp="1"/>
          </p:cNvSpPr>
          <p:nvPr>
            <p:ph type="body" sz="quarter" idx="17"/>
          </p:nvPr>
        </p:nvSpPr>
        <p:spPr>
          <a:xfrm>
            <a:off x="7530020" y="2173399"/>
            <a:ext cx="2040714" cy="309309"/>
          </a:xfrm>
        </p:spPr>
        <p:txBody>
          <a:bodyPr/>
          <a:lstStyle/>
          <a:p>
            <a:r>
              <a:rPr lang="sv-SE" dirty="0"/>
              <a:t>Avropsförfarande</a:t>
            </a:r>
          </a:p>
        </p:txBody>
      </p:sp>
      <p:sp>
        <p:nvSpPr>
          <p:cNvPr id="21" name="Platshållare för text 20">
            <a:extLst>
              <a:ext uri="{FF2B5EF4-FFF2-40B4-BE49-F238E27FC236}">
                <a16:creationId xmlns:a16="http://schemas.microsoft.com/office/drawing/2014/main" id="{AC88E1A4-DA1D-4203-984E-1B4B1D7CE037}"/>
              </a:ext>
            </a:extLst>
          </p:cNvPr>
          <p:cNvSpPr>
            <a:spLocks noGrp="1"/>
          </p:cNvSpPr>
          <p:nvPr>
            <p:ph type="body" sz="quarter" idx="18"/>
          </p:nvPr>
        </p:nvSpPr>
        <p:spPr>
          <a:xfrm>
            <a:off x="7530020" y="2539185"/>
            <a:ext cx="2040714" cy="973917"/>
          </a:xfrm>
        </p:spPr>
        <p:txBody>
          <a:bodyPr/>
          <a:lstStyle/>
          <a:p>
            <a:r>
              <a:rPr lang="sv-SE" sz="900" dirty="0"/>
              <a:t>Förnyad konkurrensutsättning ska ske till leverantörer som är inom ditt län</a:t>
            </a:r>
          </a:p>
          <a:p>
            <a:pPr marL="0" indent="0">
              <a:buNone/>
            </a:pPr>
            <a:endParaRPr lang="sv-SE" sz="900" dirty="0">
              <a:highlight>
                <a:srgbClr val="FFFF00"/>
              </a:highlight>
            </a:endParaRPr>
          </a:p>
          <a:p>
            <a:r>
              <a:rPr lang="sv-SE" sz="900" dirty="0"/>
              <a:t>Gäller både larmcentraltjänster och bevakningstjänster </a:t>
            </a:r>
          </a:p>
        </p:txBody>
      </p:sp>
      <p:sp>
        <p:nvSpPr>
          <p:cNvPr id="42" name="Platshållare för text 41">
            <a:extLst>
              <a:ext uri="{FF2B5EF4-FFF2-40B4-BE49-F238E27FC236}">
                <a16:creationId xmlns:a16="http://schemas.microsoft.com/office/drawing/2014/main" id="{1D1F074E-1599-44D0-904C-51B6AFFCBF2D}"/>
              </a:ext>
            </a:extLst>
          </p:cNvPr>
          <p:cNvSpPr>
            <a:spLocks noGrp="1"/>
          </p:cNvSpPr>
          <p:nvPr>
            <p:ph type="body" sz="quarter" idx="19"/>
          </p:nvPr>
        </p:nvSpPr>
        <p:spPr>
          <a:xfrm>
            <a:off x="7530020" y="3551694"/>
            <a:ext cx="2040714" cy="309309"/>
          </a:xfrm>
        </p:spPr>
        <p:txBody>
          <a:bodyPr/>
          <a:lstStyle/>
          <a:p>
            <a:r>
              <a:rPr lang="sv-SE" dirty="0"/>
              <a:t>Leverantörer</a:t>
            </a:r>
          </a:p>
        </p:txBody>
      </p:sp>
      <p:sp>
        <p:nvSpPr>
          <p:cNvPr id="22" name="Platshållare för text 21">
            <a:extLst>
              <a:ext uri="{FF2B5EF4-FFF2-40B4-BE49-F238E27FC236}">
                <a16:creationId xmlns:a16="http://schemas.microsoft.com/office/drawing/2014/main" id="{09F98FB2-3473-461D-A962-A25203F472F4}"/>
              </a:ext>
            </a:extLst>
          </p:cNvPr>
          <p:cNvSpPr>
            <a:spLocks noGrp="1"/>
          </p:cNvSpPr>
          <p:nvPr>
            <p:ph type="body" sz="quarter" idx="20"/>
          </p:nvPr>
        </p:nvSpPr>
        <p:spPr>
          <a:xfrm>
            <a:off x="7530020" y="3899595"/>
            <a:ext cx="2040714" cy="2029019"/>
          </a:xfrm>
        </p:spPr>
        <p:txBody>
          <a:bodyPr/>
          <a:lstStyle/>
          <a:p>
            <a:r>
              <a:rPr lang="sv-SE" sz="900" dirty="0" err="1"/>
              <a:t>Addici</a:t>
            </a:r>
            <a:r>
              <a:rPr lang="sv-SE" sz="900" dirty="0"/>
              <a:t> </a:t>
            </a:r>
            <a:r>
              <a:rPr lang="sv-SE" sz="900" dirty="0" err="1"/>
              <a:t>Security</a:t>
            </a:r>
            <a:r>
              <a:rPr lang="sv-SE" sz="900" dirty="0"/>
              <a:t> AB</a:t>
            </a:r>
          </a:p>
          <a:p>
            <a:r>
              <a:rPr lang="sv-SE" sz="900" dirty="0" err="1"/>
              <a:t>Avarn</a:t>
            </a:r>
            <a:r>
              <a:rPr lang="sv-SE" sz="900" dirty="0"/>
              <a:t> </a:t>
            </a:r>
            <a:r>
              <a:rPr lang="sv-SE" sz="900" dirty="0" err="1"/>
              <a:t>Security</a:t>
            </a:r>
            <a:r>
              <a:rPr lang="sv-SE" sz="900" dirty="0"/>
              <a:t> AB</a:t>
            </a:r>
          </a:p>
          <a:p>
            <a:r>
              <a:rPr lang="sv-SE" sz="900" dirty="0"/>
              <a:t>Commuter </a:t>
            </a:r>
            <a:r>
              <a:rPr lang="sv-SE" sz="900" dirty="0" err="1"/>
              <a:t>Security</a:t>
            </a:r>
            <a:r>
              <a:rPr lang="sv-SE" sz="900" dirty="0"/>
              <a:t> Group AB</a:t>
            </a:r>
          </a:p>
          <a:p>
            <a:r>
              <a:rPr lang="sv-SE" sz="900" dirty="0" err="1"/>
              <a:t>Cubsec</a:t>
            </a:r>
            <a:r>
              <a:rPr lang="sv-SE" sz="900" dirty="0"/>
              <a:t> AB</a:t>
            </a:r>
          </a:p>
          <a:p>
            <a:r>
              <a:rPr lang="sv-SE" sz="900" dirty="0" err="1"/>
              <a:t>Prevent</a:t>
            </a:r>
            <a:r>
              <a:rPr lang="sv-SE" sz="900" dirty="0"/>
              <a:t> Bevakning AB</a:t>
            </a:r>
          </a:p>
          <a:p>
            <a:r>
              <a:rPr lang="sv-SE" sz="900" dirty="0"/>
              <a:t>Q </a:t>
            </a:r>
            <a:r>
              <a:rPr lang="sv-SE" sz="900" dirty="0" err="1"/>
              <a:t>Security</a:t>
            </a:r>
            <a:r>
              <a:rPr lang="sv-SE" sz="900" dirty="0"/>
              <a:t> AB</a:t>
            </a:r>
          </a:p>
          <a:p>
            <a:r>
              <a:rPr lang="sv-SE" sz="900" dirty="0"/>
              <a:t>Rapid Säkerhet AB</a:t>
            </a:r>
          </a:p>
          <a:p>
            <a:r>
              <a:rPr lang="sv-SE" sz="900" dirty="0"/>
              <a:t>Securitas Sverige AB</a:t>
            </a:r>
          </a:p>
          <a:p>
            <a:r>
              <a:rPr lang="sv-SE" sz="900" dirty="0" err="1"/>
              <a:t>Securus</a:t>
            </a:r>
            <a:r>
              <a:rPr lang="sv-SE" sz="900" dirty="0"/>
              <a:t> Säkerhet i Sverige AB</a:t>
            </a:r>
          </a:p>
          <a:p>
            <a:r>
              <a:rPr lang="sv-SE" sz="900" dirty="0" err="1"/>
              <a:t>Servitium</a:t>
            </a:r>
            <a:r>
              <a:rPr lang="sv-SE" sz="900" dirty="0"/>
              <a:t> Bevakning AB</a:t>
            </a:r>
          </a:p>
          <a:p>
            <a:r>
              <a:rPr lang="sv-SE" sz="900" dirty="0"/>
              <a:t>Smart Bevakning Sverige AB</a:t>
            </a:r>
          </a:p>
          <a:p>
            <a:r>
              <a:rPr lang="sv-SE" sz="900" dirty="0"/>
              <a:t>SRSB Sverige AB</a:t>
            </a:r>
          </a:p>
          <a:p>
            <a:r>
              <a:rPr lang="sv-SE" sz="900" dirty="0"/>
              <a:t>Tempest </a:t>
            </a:r>
            <a:r>
              <a:rPr lang="sv-SE" sz="900" dirty="0" err="1"/>
              <a:t>Security</a:t>
            </a:r>
            <a:r>
              <a:rPr lang="sv-SE" sz="900" dirty="0"/>
              <a:t> Sverige AB </a:t>
            </a:r>
          </a:p>
          <a:p>
            <a:endParaRPr lang="sv-SE" dirty="0"/>
          </a:p>
        </p:txBody>
      </p:sp>
      <p:sp>
        <p:nvSpPr>
          <p:cNvPr id="44" name="Platshållare för text 43">
            <a:extLst>
              <a:ext uri="{FF2B5EF4-FFF2-40B4-BE49-F238E27FC236}">
                <a16:creationId xmlns:a16="http://schemas.microsoft.com/office/drawing/2014/main" id="{1C719202-A229-465C-81CE-37313F34C269}"/>
              </a:ext>
            </a:extLst>
          </p:cNvPr>
          <p:cNvSpPr>
            <a:spLocks noGrp="1"/>
          </p:cNvSpPr>
          <p:nvPr>
            <p:ph type="body" sz="quarter" idx="21"/>
          </p:nvPr>
        </p:nvSpPr>
        <p:spPr>
          <a:xfrm>
            <a:off x="9704092" y="1123240"/>
            <a:ext cx="2040714" cy="309309"/>
          </a:xfrm>
        </p:spPr>
        <p:txBody>
          <a:bodyPr/>
          <a:lstStyle/>
          <a:p>
            <a:r>
              <a:rPr lang="sv-SE" dirty="0"/>
              <a:t>Pris och sortiment</a:t>
            </a:r>
          </a:p>
        </p:txBody>
      </p:sp>
      <p:sp>
        <p:nvSpPr>
          <p:cNvPr id="23" name="Platshållare för text 22">
            <a:extLst>
              <a:ext uri="{FF2B5EF4-FFF2-40B4-BE49-F238E27FC236}">
                <a16:creationId xmlns:a16="http://schemas.microsoft.com/office/drawing/2014/main" id="{AB700810-63FD-420D-9196-451E6678ECC2}"/>
              </a:ext>
            </a:extLst>
          </p:cNvPr>
          <p:cNvSpPr>
            <a:spLocks noGrp="1"/>
          </p:cNvSpPr>
          <p:nvPr>
            <p:ph type="body" sz="quarter" idx="22"/>
          </p:nvPr>
        </p:nvSpPr>
        <p:spPr>
          <a:xfrm>
            <a:off x="9704092" y="1482103"/>
            <a:ext cx="2040714" cy="654274"/>
          </a:xfrm>
        </p:spPr>
        <p:txBody>
          <a:bodyPr/>
          <a:lstStyle/>
          <a:p>
            <a:r>
              <a:rPr lang="sv-SE" sz="900" dirty="0"/>
              <a:t>Takpriser i prisbilagor som innebär att dessa inte får  vara högre i de förnyade konkurrensutsättningarna</a:t>
            </a:r>
          </a:p>
        </p:txBody>
      </p:sp>
      <p:sp>
        <p:nvSpPr>
          <p:cNvPr id="48" name="Platshållare för text 47">
            <a:extLst>
              <a:ext uri="{FF2B5EF4-FFF2-40B4-BE49-F238E27FC236}">
                <a16:creationId xmlns:a16="http://schemas.microsoft.com/office/drawing/2014/main" id="{BEB1CE12-2113-4DFA-9A2F-235E68C596D9}"/>
              </a:ext>
            </a:extLst>
          </p:cNvPr>
          <p:cNvSpPr>
            <a:spLocks noGrp="1"/>
          </p:cNvSpPr>
          <p:nvPr>
            <p:ph type="body" sz="quarter" idx="25"/>
          </p:nvPr>
        </p:nvSpPr>
        <p:spPr>
          <a:xfrm>
            <a:off x="9704092" y="3205363"/>
            <a:ext cx="2040714" cy="309309"/>
          </a:xfrm>
        </p:spPr>
        <p:txBody>
          <a:bodyPr/>
          <a:lstStyle/>
          <a:p>
            <a:r>
              <a:rPr lang="sv-SE" dirty="0"/>
              <a:t>Leveransvillkor</a:t>
            </a:r>
          </a:p>
        </p:txBody>
      </p:sp>
      <p:sp>
        <p:nvSpPr>
          <p:cNvPr id="25" name="Platshållare för text 24">
            <a:extLst>
              <a:ext uri="{FF2B5EF4-FFF2-40B4-BE49-F238E27FC236}">
                <a16:creationId xmlns:a16="http://schemas.microsoft.com/office/drawing/2014/main" id="{2E670408-143D-4E4A-A77C-640710135AFC}"/>
              </a:ext>
            </a:extLst>
          </p:cNvPr>
          <p:cNvSpPr>
            <a:spLocks noGrp="1"/>
          </p:cNvSpPr>
          <p:nvPr>
            <p:ph type="body" sz="quarter" idx="26"/>
          </p:nvPr>
        </p:nvSpPr>
        <p:spPr>
          <a:xfrm>
            <a:off x="9704092" y="3551694"/>
            <a:ext cx="2040714" cy="962655"/>
          </a:xfrm>
        </p:spPr>
        <p:txBody>
          <a:bodyPr/>
          <a:lstStyle/>
          <a:p>
            <a:r>
              <a:rPr lang="sv-SE" sz="900" dirty="0"/>
              <a:t>Detta specificeras vid beställningstillfället, för att just ert behov ska täckas </a:t>
            </a:r>
          </a:p>
        </p:txBody>
      </p:sp>
      <p:pic>
        <p:nvPicPr>
          <p:cNvPr id="2" name="Platshållare för bild 1">
            <a:extLst>
              <a:ext uri="{FF2B5EF4-FFF2-40B4-BE49-F238E27FC236}">
                <a16:creationId xmlns:a16="http://schemas.microsoft.com/office/drawing/2014/main" id="{A5E7FB49-D8F2-A6D4-84DD-236B3759FE97}"/>
              </a:ext>
            </a:extLst>
          </p:cNvPr>
          <p:cNvPicPr>
            <a:picLocks noGrp="1" noChangeAspect="1"/>
          </p:cNvPicPr>
          <p:nvPr>
            <p:ph type="pic" sz="quarter" idx="40"/>
          </p:nvPr>
        </p:nvPicPr>
        <p:blipFill>
          <a:blip r:embed="rId3">
            <a:extLst>
              <a:ext uri="{96DAC541-7B7A-43D3-8B79-37D633B846F1}">
                <asvg:svgBlip xmlns:asvg="http://schemas.microsoft.com/office/drawing/2016/SVG/main" r:embed="rId4"/>
              </a:ext>
            </a:extLst>
          </a:blip>
          <a:srcRect l="88" r="88"/>
          <a:stretch>
            <a:fillRect/>
          </a:stretch>
        </p:blipFill>
        <p:spPr>
          <a:xfrm>
            <a:off x="576263" y="428625"/>
            <a:ext cx="898525" cy="900113"/>
          </a:xfrm>
          <a:prstGeom prst="rect">
            <a:avLst/>
          </a:prstGeom>
        </p:spPr>
      </p:pic>
    </p:spTree>
    <p:extLst>
      <p:ext uri="{BB962C8B-B14F-4D97-AF65-F5344CB8AC3E}">
        <p14:creationId xmlns:p14="http://schemas.microsoft.com/office/powerpoint/2010/main" val="144049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8C4BFFA-5C9C-45B9-8DA4-C2C0EA70D2B2}"/>
              </a:ext>
            </a:extLst>
          </p:cNvPr>
          <p:cNvSpPr>
            <a:spLocks noGrp="1"/>
          </p:cNvSpPr>
          <p:nvPr>
            <p:ph type="body" sz="quarter" idx="15"/>
          </p:nvPr>
        </p:nvSpPr>
        <p:spPr>
          <a:xfrm>
            <a:off x="377123" y="1450406"/>
            <a:ext cx="4680000" cy="309309"/>
          </a:xfrm>
        </p:spPr>
        <p:txBody>
          <a:bodyPr/>
          <a:lstStyle/>
          <a:p>
            <a:r>
              <a:rPr lang="sv-SE" dirty="0"/>
              <a:t>Omfattning</a:t>
            </a:r>
          </a:p>
        </p:txBody>
      </p:sp>
      <p:sp>
        <p:nvSpPr>
          <p:cNvPr id="8" name="Platshållare för text 7">
            <a:extLst>
              <a:ext uri="{FF2B5EF4-FFF2-40B4-BE49-F238E27FC236}">
                <a16:creationId xmlns:a16="http://schemas.microsoft.com/office/drawing/2014/main" id="{1D0B2195-1754-4B54-8F0E-D28F6BD9FCBE}"/>
              </a:ext>
            </a:extLst>
          </p:cNvPr>
          <p:cNvSpPr>
            <a:spLocks noGrp="1"/>
          </p:cNvSpPr>
          <p:nvPr>
            <p:ph type="body" sz="quarter" idx="16"/>
          </p:nvPr>
        </p:nvSpPr>
        <p:spPr>
          <a:xfrm>
            <a:off x="377123" y="1783225"/>
            <a:ext cx="4670309" cy="3624369"/>
          </a:xfrm>
        </p:spPr>
        <p:txBody>
          <a:bodyPr/>
          <a:lstStyle/>
          <a:p>
            <a:pPr marL="0" indent="0">
              <a:buNone/>
            </a:pPr>
            <a:r>
              <a:rPr lang="sv-SE" sz="1000" dirty="0"/>
              <a:t>Ramavtalet omfattar följande områden</a:t>
            </a:r>
          </a:p>
          <a:p>
            <a:pPr marL="0" indent="0">
              <a:buNone/>
            </a:pPr>
            <a:endParaRPr lang="sv-SE" sz="1000" dirty="0"/>
          </a:p>
          <a:p>
            <a:r>
              <a:rPr lang="sv-SE" sz="1000" b="1" dirty="0"/>
              <a:t>Larmcentraltjänster</a:t>
            </a:r>
            <a:r>
              <a:rPr lang="sv-SE" sz="1000" dirty="0"/>
              <a:t> - Larmcentralsfunktion, där larmcentralen bedriver yrkesmässig bevakning via teknisk tillsyn, mottagning och/eller förmedling av larm från upphandlande myndighets objekt, agerar enligt åtgärdsinstruktioner samt med hjälp av listor för återkallningskoder kontrollerar inringande personers behörighet att återkalla larm. </a:t>
            </a:r>
          </a:p>
          <a:p>
            <a:pPr marL="0" indent="0">
              <a:buNone/>
            </a:pPr>
            <a:endParaRPr lang="sv-SE" sz="1000" dirty="0"/>
          </a:p>
          <a:p>
            <a:r>
              <a:rPr lang="sv-SE" sz="1000" dirty="0"/>
              <a:t>Larmcentralen ska ta emot och förmedla larm från automatiska larmsystem via larmsändare, telefonsamtal m.m. enligt förfrågan, instruktion och önskemål från upphandlande myndighet. Vanligt förekommande larmprotokoll på marknaden ska kunna hanteras. Larmcentralen ska i samråd med upphandlande myndighet upprätta de åtgärdsinstruktioner som krävs för uppdraget och uppdatera dessa löpande under kontraktstiden. </a:t>
            </a:r>
          </a:p>
          <a:p>
            <a:pPr marL="0" indent="0">
              <a:buNone/>
            </a:pPr>
            <a:endParaRPr lang="sv-SE" sz="1000" dirty="0"/>
          </a:p>
          <a:p>
            <a:r>
              <a:rPr lang="sv-SE" sz="1000" b="1" dirty="0"/>
              <a:t>Bevakningstjänster</a:t>
            </a:r>
            <a:r>
              <a:rPr lang="sv-SE" sz="1000" dirty="0"/>
              <a:t> - Väktare (</a:t>
            </a:r>
            <a:r>
              <a:rPr lang="sv-SE" sz="1000" dirty="0" err="1"/>
              <a:t>ronderande</a:t>
            </a:r>
            <a:r>
              <a:rPr lang="sv-SE" sz="1000" dirty="0"/>
              <a:t> väktare, stationär väktare och personskyddsväktare). Vakt (ordningsvakt och skyddsvakt), Störningsjour</a:t>
            </a:r>
          </a:p>
          <a:p>
            <a:pPr marL="0" indent="0">
              <a:buNone/>
            </a:pPr>
            <a:endParaRPr lang="sv-SE" sz="1000" dirty="0"/>
          </a:p>
          <a:p>
            <a:r>
              <a:rPr lang="sv-SE" sz="1000" dirty="0"/>
              <a:t>Tjänsten ska utföras i enlighet med Polismyndighetens föreskrifter och allmänna råd om bevakningsföretag och bevakningspersonal PMFS 2017:10</a:t>
            </a:r>
          </a:p>
          <a:p>
            <a:endParaRPr lang="sv-SE" sz="900" dirty="0"/>
          </a:p>
        </p:txBody>
      </p:sp>
      <p:sp>
        <p:nvSpPr>
          <p:cNvPr id="9" name="Platshållare för text 8">
            <a:extLst>
              <a:ext uri="{FF2B5EF4-FFF2-40B4-BE49-F238E27FC236}">
                <a16:creationId xmlns:a16="http://schemas.microsoft.com/office/drawing/2014/main" id="{5C6A81D6-25BC-498B-9656-0E853C9E8594}"/>
              </a:ext>
            </a:extLst>
          </p:cNvPr>
          <p:cNvSpPr>
            <a:spLocks noGrp="1"/>
          </p:cNvSpPr>
          <p:nvPr>
            <p:ph type="body" sz="quarter" idx="20"/>
          </p:nvPr>
        </p:nvSpPr>
        <p:spPr>
          <a:xfrm>
            <a:off x="362587" y="5811395"/>
            <a:ext cx="4670310" cy="318350"/>
          </a:xfrm>
        </p:spPr>
        <p:txBody>
          <a:bodyPr/>
          <a:lstStyle/>
          <a:p>
            <a:pPr marL="171450" indent="-171450">
              <a:buFont typeface="Arial" panose="020B0604020202020204" pitchFamily="34" charset="0"/>
              <a:buChar char="•"/>
            </a:pPr>
            <a:r>
              <a:rPr lang="sv-SE" sz="900" dirty="0"/>
              <a:t>Ekonomisk, social (arbetsrättsliga villkor) och miljö (miljöledningssystem)</a:t>
            </a:r>
          </a:p>
        </p:txBody>
      </p:sp>
      <p:sp>
        <p:nvSpPr>
          <p:cNvPr id="33" name="Platshållare för text 32">
            <a:extLst>
              <a:ext uri="{FF2B5EF4-FFF2-40B4-BE49-F238E27FC236}">
                <a16:creationId xmlns:a16="http://schemas.microsoft.com/office/drawing/2014/main" id="{34D21C94-6C90-4283-A6FD-413B41F62A2D}"/>
              </a:ext>
            </a:extLst>
          </p:cNvPr>
          <p:cNvSpPr>
            <a:spLocks noGrp="1"/>
          </p:cNvSpPr>
          <p:nvPr>
            <p:ph type="body" sz="quarter" idx="21"/>
          </p:nvPr>
        </p:nvSpPr>
        <p:spPr>
          <a:xfrm>
            <a:off x="5593606" y="1450406"/>
            <a:ext cx="4680000" cy="309309"/>
          </a:xfrm>
        </p:spPr>
        <p:txBody>
          <a:bodyPr/>
          <a:lstStyle/>
          <a:p>
            <a:r>
              <a:rPr lang="sv-SE" dirty="0"/>
              <a:t>Fördjupning</a:t>
            </a:r>
          </a:p>
        </p:txBody>
      </p:sp>
      <p:sp>
        <p:nvSpPr>
          <p:cNvPr id="10" name="Platshållare för text 9">
            <a:extLst>
              <a:ext uri="{FF2B5EF4-FFF2-40B4-BE49-F238E27FC236}">
                <a16:creationId xmlns:a16="http://schemas.microsoft.com/office/drawing/2014/main" id="{220CF050-7E44-4DEB-9D11-81BACEB557CE}"/>
              </a:ext>
            </a:extLst>
          </p:cNvPr>
          <p:cNvSpPr>
            <a:spLocks noGrp="1"/>
          </p:cNvSpPr>
          <p:nvPr>
            <p:ph type="body" sz="quarter" idx="22"/>
          </p:nvPr>
        </p:nvSpPr>
        <p:spPr>
          <a:xfrm>
            <a:off x="5593606" y="1815370"/>
            <a:ext cx="4680000" cy="1840665"/>
          </a:xfrm>
        </p:spPr>
        <p:txBody>
          <a:bodyPr/>
          <a:lstStyle/>
          <a:p>
            <a:pPr>
              <a:buFont typeface="Arial" panose="020B0604020202020204" pitchFamily="34" charset="0"/>
              <a:buChar char="•"/>
            </a:pPr>
            <a:r>
              <a:rPr lang="sv-SE" sz="1000" dirty="0"/>
              <a:t>Är du eller din organisation i behov av trygghet och säkerhet? I en komplex bransch vill vi göra det både enkelt och värdeskapande för dig att avropa från detta avtal. I en tid då otryggheten och brottsligheten inom många områden ökar är det viktigt att vi tillsammans kan skapa en känsla av trygghet i våra öppna samhällen. Med detta avtal kommer man långt i sitt trygghetsarbete oavsett vad som behöver skyddas: vattentorn, va-anläggningar, hamnen, kommunalhuset, den offentliga parken, personen som blivit hotad, ökad närvaro i de områden där polisen inte syns till så ofta .</a:t>
            </a:r>
          </a:p>
          <a:p>
            <a:pPr marL="0" indent="0">
              <a:buNone/>
            </a:pPr>
            <a:endParaRPr lang="sv-SE" sz="1000" dirty="0"/>
          </a:p>
          <a:p>
            <a:pPr>
              <a:buFont typeface="Arial" panose="020B0604020202020204" pitchFamily="34" charset="0"/>
              <a:buChar char="•"/>
            </a:pPr>
            <a:r>
              <a:rPr lang="sv-SE" sz="1000" dirty="0"/>
              <a:t>Ni har också möjlighet att vid förnyad konkurrensutsättning ställa krav på leverantörens förmåga/resurser vid särskild händelse och eller kris.</a:t>
            </a:r>
          </a:p>
        </p:txBody>
      </p:sp>
      <p:sp>
        <p:nvSpPr>
          <p:cNvPr id="35" name="Platshållare för text 34">
            <a:extLst>
              <a:ext uri="{FF2B5EF4-FFF2-40B4-BE49-F238E27FC236}">
                <a16:creationId xmlns:a16="http://schemas.microsoft.com/office/drawing/2014/main" id="{D16410D6-B1E8-4CC7-BEC1-A549A55557EF}"/>
              </a:ext>
            </a:extLst>
          </p:cNvPr>
          <p:cNvSpPr>
            <a:spLocks noGrp="1"/>
          </p:cNvSpPr>
          <p:nvPr>
            <p:ph type="body" sz="quarter" idx="23"/>
          </p:nvPr>
        </p:nvSpPr>
        <p:spPr>
          <a:xfrm>
            <a:off x="5580610" y="3697516"/>
            <a:ext cx="4692996" cy="386321"/>
          </a:xfrm>
        </p:spPr>
        <p:txBody>
          <a:bodyPr/>
          <a:lstStyle/>
          <a:p>
            <a:r>
              <a:rPr lang="sv-SE" dirty="0"/>
              <a:t>Hållbarhet</a:t>
            </a:r>
          </a:p>
        </p:txBody>
      </p:sp>
      <p:sp>
        <p:nvSpPr>
          <p:cNvPr id="11" name="Platshållare för text 10">
            <a:extLst>
              <a:ext uri="{FF2B5EF4-FFF2-40B4-BE49-F238E27FC236}">
                <a16:creationId xmlns:a16="http://schemas.microsoft.com/office/drawing/2014/main" id="{416F554E-30DE-4C6D-B934-C36B42FDAAC6}"/>
              </a:ext>
            </a:extLst>
          </p:cNvPr>
          <p:cNvSpPr>
            <a:spLocks noGrp="1"/>
          </p:cNvSpPr>
          <p:nvPr>
            <p:ph type="body" sz="quarter" idx="24"/>
          </p:nvPr>
        </p:nvSpPr>
        <p:spPr>
          <a:xfrm>
            <a:off x="5580610" y="4083837"/>
            <a:ext cx="4601622" cy="2292291"/>
          </a:xfrm>
        </p:spPr>
        <p:txBody>
          <a:bodyPr/>
          <a:lstStyle/>
          <a:p>
            <a:pPr marL="0" indent="0">
              <a:buNone/>
            </a:pPr>
            <a:r>
              <a:rPr lang="sv-SE" sz="1000" dirty="0"/>
              <a:t>Följande hållbarhetskrav är ställda i upphandlingen:</a:t>
            </a:r>
          </a:p>
          <a:p>
            <a:pPr marL="0" indent="0">
              <a:buNone/>
            </a:pPr>
            <a:endParaRPr lang="sv-SE" sz="1000" dirty="0"/>
          </a:p>
          <a:p>
            <a:pPr marL="342900" lvl="0" indent="-342900">
              <a:buFont typeface="Arial" panose="020B0604020202020204" pitchFamily="34" charset="0"/>
              <a:buChar char="•"/>
              <a:tabLst>
                <a:tab pos="457200" algn="l"/>
              </a:tabLst>
            </a:pPr>
            <a:r>
              <a:rPr lang="sv-SE" sz="1000" dirty="0"/>
              <a:t>Systematiskt arbetsmiljöarbete</a:t>
            </a:r>
          </a:p>
          <a:p>
            <a:pPr marL="342900" lvl="0" indent="-342900">
              <a:buFont typeface="Arial" panose="020B0604020202020204" pitchFamily="34" charset="0"/>
              <a:buChar char="•"/>
              <a:tabLst>
                <a:tab pos="457200" algn="l"/>
              </a:tabLst>
            </a:pPr>
            <a:r>
              <a:rPr lang="sv-SE" sz="1000" dirty="0"/>
              <a:t>Rapportering av allvarliga arbetsmiljöolyckor </a:t>
            </a:r>
          </a:p>
          <a:p>
            <a:pPr marL="342900" lvl="0" indent="-342900">
              <a:buFont typeface="Arial" panose="020B0604020202020204" pitchFamily="34" charset="0"/>
              <a:buChar char="•"/>
              <a:tabLst>
                <a:tab pos="457200" algn="l"/>
              </a:tabLst>
            </a:pPr>
            <a:r>
              <a:rPr lang="sv-SE" sz="1000" dirty="0"/>
              <a:t>Drogpolicy</a:t>
            </a:r>
          </a:p>
          <a:p>
            <a:pPr marL="342900" lvl="0" indent="-342900">
              <a:buFont typeface="Arial" panose="020B0604020202020204" pitchFamily="34" charset="0"/>
              <a:buChar char="•"/>
              <a:tabLst>
                <a:tab pos="457200" algn="l"/>
              </a:tabLst>
            </a:pPr>
            <a:r>
              <a:rPr lang="sv-SE" sz="1000" dirty="0"/>
              <a:t>Personalens säkerhet (bevakningstjänster)</a:t>
            </a:r>
          </a:p>
          <a:p>
            <a:pPr marL="342900" lvl="0" indent="-342900">
              <a:buFont typeface="Arial" panose="020B0604020202020204" pitchFamily="34" charset="0"/>
              <a:buChar char="•"/>
              <a:tabLst>
                <a:tab pos="457200" algn="l"/>
              </a:tabLst>
            </a:pPr>
            <a:r>
              <a:rPr lang="sv-SE" sz="1000" dirty="0"/>
              <a:t>Sysselsättningsfrämjande åtgärder - dialogkrav</a:t>
            </a:r>
          </a:p>
          <a:p>
            <a:pPr marL="342900" lvl="0" indent="-342900">
              <a:buFont typeface="Arial" panose="020B0604020202020204" pitchFamily="34" charset="0"/>
              <a:buChar char="•"/>
              <a:tabLst>
                <a:tab pos="457200" algn="l"/>
              </a:tabLst>
            </a:pPr>
            <a:r>
              <a:rPr lang="sv-SE" sz="1000" dirty="0"/>
              <a:t>Aktiva åtgärder enligt diskrimineringslagen</a:t>
            </a:r>
          </a:p>
          <a:p>
            <a:pPr marL="342900" lvl="0" indent="-342900">
              <a:buFont typeface="Arial" panose="020B0604020202020204" pitchFamily="34" charset="0"/>
              <a:buChar char="•"/>
              <a:tabLst>
                <a:tab pos="457200" algn="l"/>
              </a:tabLst>
            </a:pPr>
            <a:r>
              <a:rPr lang="sv-SE" sz="1000" dirty="0"/>
              <a:t>Etiska riktlinjer vid utförande av tjänst</a:t>
            </a:r>
          </a:p>
          <a:p>
            <a:pPr marL="342900" lvl="0" indent="-342900">
              <a:buFont typeface="Arial" panose="020B0604020202020204" pitchFamily="34" charset="0"/>
              <a:buChar char="•"/>
              <a:tabLst>
                <a:tab pos="457200" algn="l"/>
              </a:tabLst>
            </a:pPr>
            <a:r>
              <a:rPr lang="sv-SE" sz="1000" dirty="0"/>
              <a:t>Tillgänglighet och samtliga användares behov (larmcentraler)</a:t>
            </a:r>
          </a:p>
          <a:p>
            <a:pPr marL="342900" lvl="0" indent="-342900">
              <a:buFont typeface="Arial" panose="020B0604020202020204" pitchFamily="34" charset="0"/>
              <a:buChar char="•"/>
              <a:tabLst>
                <a:tab pos="457200" algn="l"/>
              </a:tabLst>
            </a:pPr>
            <a:r>
              <a:rPr lang="sv-SE" sz="1000" dirty="0"/>
              <a:t>Minskad klimatpåverkan från transporter</a:t>
            </a:r>
          </a:p>
          <a:p>
            <a:pPr marL="342900" lvl="0" indent="-342900">
              <a:buFont typeface="Arial" panose="020B0604020202020204" pitchFamily="34" charset="0"/>
              <a:buChar char="•"/>
              <a:tabLst>
                <a:tab pos="457200" algn="l"/>
              </a:tabLst>
            </a:pPr>
            <a:r>
              <a:rPr lang="sv-SE" sz="1000" dirty="0"/>
              <a:t>Hållbarhetsinformation om datacenter (larmcentraler) </a:t>
            </a:r>
          </a:p>
          <a:p>
            <a:pPr marL="342900" lvl="0" indent="-342900">
              <a:buFont typeface="Arial" panose="020B0604020202020204" pitchFamily="34" charset="0"/>
              <a:buChar char="•"/>
              <a:tabLst>
                <a:tab pos="457200" algn="l"/>
              </a:tabLst>
            </a:pPr>
            <a:r>
              <a:rPr lang="sv-SE" sz="1000" dirty="0"/>
              <a:t>Systematiskt miljöarbete</a:t>
            </a:r>
          </a:p>
          <a:p>
            <a:pPr marL="342900" lvl="0" indent="-342900">
              <a:buFont typeface="Arial" panose="020B0604020202020204" pitchFamily="34" charset="0"/>
              <a:buChar char="•"/>
              <a:tabLst>
                <a:tab pos="457200" algn="l"/>
              </a:tabLst>
            </a:pPr>
            <a:r>
              <a:rPr lang="sv-SE" sz="1000" dirty="0"/>
              <a:t>Förebyggande åtgärder mot korruption</a:t>
            </a:r>
          </a:p>
          <a:p>
            <a:pPr marL="0" indent="0">
              <a:buNone/>
            </a:pPr>
            <a:endParaRPr lang="sv-SE" sz="9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endParaRPr lang="sv-SE" dirty="0"/>
          </a:p>
        </p:txBody>
      </p:sp>
      <p:sp>
        <p:nvSpPr>
          <p:cNvPr id="7" name="Rubrik 6">
            <a:extLst>
              <a:ext uri="{FF2B5EF4-FFF2-40B4-BE49-F238E27FC236}">
                <a16:creationId xmlns:a16="http://schemas.microsoft.com/office/drawing/2014/main" id="{8879CABA-694C-4401-BB70-6EBDB6E03A81}"/>
              </a:ext>
            </a:extLst>
          </p:cNvPr>
          <p:cNvSpPr>
            <a:spLocks noGrp="1"/>
          </p:cNvSpPr>
          <p:nvPr>
            <p:ph type="title"/>
          </p:nvPr>
        </p:nvSpPr>
        <p:spPr/>
        <p:txBody>
          <a:bodyPr/>
          <a:lstStyle/>
          <a:p>
            <a:r>
              <a:rPr lang="sv-SE" dirty="0"/>
              <a:t>Bevaknings- och larmcentraltjänster 2023</a:t>
            </a:r>
          </a:p>
        </p:txBody>
      </p:sp>
      <p:sp>
        <p:nvSpPr>
          <p:cNvPr id="31" name="Platshållare för text 30">
            <a:extLst>
              <a:ext uri="{FF2B5EF4-FFF2-40B4-BE49-F238E27FC236}">
                <a16:creationId xmlns:a16="http://schemas.microsoft.com/office/drawing/2014/main" id="{7005B6E7-BBCA-4146-8EA9-DE68F1F6AEAB}"/>
              </a:ext>
            </a:extLst>
          </p:cNvPr>
          <p:cNvSpPr>
            <a:spLocks noGrp="1"/>
          </p:cNvSpPr>
          <p:nvPr>
            <p:ph type="body" sz="quarter" idx="17"/>
          </p:nvPr>
        </p:nvSpPr>
        <p:spPr>
          <a:xfrm>
            <a:off x="367432" y="5454840"/>
            <a:ext cx="4680000" cy="309309"/>
          </a:xfrm>
        </p:spPr>
        <p:txBody>
          <a:bodyPr/>
          <a:lstStyle/>
          <a:p>
            <a:r>
              <a:rPr lang="sv-SE" dirty="0"/>
              <a:t>Revision</a:t>
            </a:r>
          </a:p>
        </p:txBody>
      </p:sp>
      <p:sp>
        <p:nvSpPr>
          <p:cNvPr id="12" name="Platshållare för bild 11">
            <a:extLst>
              <a:ext uri="{FF2B5EF4-FFF2-40B4-BE49-F238E27FC236}">
                <a16:creationId xmlns:a16="http://schemas.microsoft.com/office/drawing/2014/main" id="{CDD41D70-46D6-449F-9774-61567A78C4B3}"/>
              </a:ext>
            </a:extLst>
          </p:cNvPr>
          <p:cNvSpPr>
            <a:spLocks noGrp="1"/>
          </p:cNvSpPr>
          <p:nvPr>
            <p:ph type="pic" sz="quarter" idx="25"/>
          </p:nvPr>
        </p:nvSpPr>
        <p:spPr/>
        <p:txBody>
          <a:bodyPr/>
          <a:lstStyle/>
          <a:p>
            <a:endParaRPr lang="sv-SE"/>
          </a:p>
        </p:txBody>
      </p:sp>
      <p:sp>
        <p:nvSpPr>
          <p:cNvPr id="13" name="Platshållare för bild 12">
            <a:extLst>
              <a:ext uri="{FF2B5EF4-FFF2-40B4-BE49-F238E27FC236}">
                <a16:creationId xmlns:a16="http://schemas.microsoft.com/office/drawing/2014/main" id="{E2642F0D-9965-41BE-8247-B30729417EDE}"/>
              </a:ext>
            </a:extLst>
          </p:cNvPr>
          <p:cNvSpPr>
            <a:spLocks noGrp="1"/>
          </p:cNvSpPr>
          <p:nvPr>
            <p:ph type="pic" sz="quarter" idx="26"/>
          </p:nvPr>
        </p:nvSpPr>
        <p:spPr/>
        <p:txBody>
          <a:bodyPr/>
          <a:lstStyle/>
          <a:p>
            <a:endParaRPr lang="sv-SE"/>
          </a:p>
        </p:txBody>
      </p:sp>
      <p:sp>
        <p:nvSpPr>
          <p:cNvPr id="14" name="Platshållare för bild 13">
            <a:extLst>
              <a:ext uri="{FF2B5EF4-FFF2-40B4-BE49-F238E27FC236}">
                <a16:creationId xmlns:a16="http://schemas.microsoft.com/office/drawing/2014/main" id="{344266D6-287F-43AB-A8A7-25244F2C653E}"/>
              </a:ext>
            </a:extLst>
          </p:cNvPr>
          <p:cNvSpPr>
            <a:spLocks noGrp="1"/>
          </p:cNvSpPr>
          <p:nvPr>
            <p:ph type="pic" sz="quarter" idx="27"/>
          </p:nvPr>
        </p:nvSpPr>
        <p:spPr/>
        <p:txBody>
          <a:bodyPr/>
          <a:lstStyle/>
          <a:p>
            <a:endParaRPr lang="sv-SE"/>
          </a:p>
        </p:txBody>
      </p:sp>
      <p:sp>
        <p:nvSpPr>
          <p:cNvPr id="15" name="Platshållare för bild 14">
            <a:extLst>
              <a:ext uri="{FF2B5EF4-FFF2-40B4-BE49-F238E27FC236}">
                <a16:creationId xmlns:a16="http://schemas.microsoft.com/office/drawing/2014/main" id="{D91ED20C-0BD8-419E-A527-DDA6186F2D10}"/>
              </a:ext>
            </a:extLst>
          </p:cNvPr>
          <p:cNvSpPr>
            <a:spLocks noGrp="1"/>
          </p:cNvSpPr>
          <p:nvPr>
            <p:ph type="pic" sz="quarter" idx="28"/>
          </p:nvPr>
        </p:nvSpPr>
        <p:spPr/>
        <p:txBody>
          <a:bodyPr/>
          <a:lstStyle/>
          <a:p>
            <a:endParaRPr lang="sv-SE"/>
          </a:p>
        </p:txBody>
      </p:sp>
      <p:sp>
        <p:nvSpPr>
          <p:cNvPr id="16" name="Platshållare för bild 15">
            <a:extLst>
              <a:ext uri="{FF2B5EF4-FFF2-40B4-BE49-F238E27FC236}">
                <a16:creationId xmlns:a16="http://schemas.microsoft.com/office/drawing/2014/main" id="{3F2DB25D-FF9B-48A8-82B4-2A2AAFAC6A9F}"/>
              </a:ext>
            </a:extLst>
          </p:cNvPr>
          <p:cNvSpPr>
            <a:spLocks noGrp="1"/>
          </p:cNvSpPr>
          <p:nvPr>
            <p:ph type="pic" sz="quarter" idx="29"/>
          </p:nvPr>
        </p:nvSpPr>
        <p:spPr/>
        <p:txBody>
          <a:bodyPr/>
          <a:lstStyle/>
          <a:p>
            <a:endParaRPr lang="sv-SE"/>
          </a:p>
        </p:txBody>
      </p:sp>
      <p:sp>
        <p:nvSpPr>
          <p:cNvPr id="17" name="Platshållare för bild 16">
            <a:extLst>
              <a:ext uri="{FF2B5EF4-FFF2-40B4-BE49-F238E27FC236}">
                <a16:creationId xmlns:a16="http://schemas.microsoft.com/office/drawing/2014/main" id="{B3B9CD14-5FEE-417C-A9EC-5987D9A0F0D5}"/>
              </a:ext>
            </a:extLst>
          </p:cNvPr>
          <p:cNvSpPr>
            <a:spLocks noGrp="1"/>
          </p:cNvSpPr>
          <p:nvPr>
            <p:ph type="pic" sz="quarter" idx="30"/>
          </p:nvPr>
        </p:nvSpPr>
        <p:spPr/>
        <p:txBody>
          <a:bodyPr/>
          <a:lstStyle/>
          <a:p>
            <a:endParaRPr lang="sv-SE"/>
          </a:p>
        </p:txBody>
      </p:sp>
      <p:sp>
        <p:nvSpPr>
          <p:cNvPr id="25" name="Platshållare för bild 24">
            <a:extLst>
              <a:ext uri="{FF2B5EF4-FFF2-40B4-BE49-F238E27FC236}">
                <a16:creationId xmlns:a16="http://schemas.microsoft.com/office/drawing/2014/main" id="{A076427F-C6A8-4AA7-A6D8-91DFEF79D028}"/>
              </a:ext>
            </a:extLst>
          </p:cNvPr>
          <p:cNvSpPr>
            <a:spLocks noGrp="1"/>
          </p:cNvSpPr>
          <p:nvPr>
            <p:ph type="pic" sz="quarter" idx="38"/>
          </p:nvPr>
        </p:nvSpPr>
        <p:spPr/>
        <p:txBody>
          <a:bodyPr/>
          <a:lstStyle/>
          <a:p>
            <a:endParaRPr lang="sv-SE"/>
          </a:p>
        </p:txBody>
      </p:sp>
      <p:sp>
        <p:nvSpPr>
          <p:cNvPr id="26" name="Platshållare för bild 25">
            <a:extLst>
              <a:ext uri="{FF2B5EF4-FFF2-40B4-BE49-F238E27FC236}">
                <a16:creationId xmlns:a16="http://schemas.microsoft.com/office/drawing/2014/main" id="{8CAD1C1A-71BB-42AC-A357-249FAF0563EB}"/>
              </a:ext>
            </a:extLst>
          </p:cNvPr>
          <p:cNvSpPr>
            <a:spLocks noGrp="1"/>
          </p:cNvSpPr>
          <p:nvPr>
            <p:ph type="pic" sz="quarter" idx="39"/>
          </p:nvPr>
        </p:nvSpPr>
        <p:spPr/>
        <p:txBody>
          <a:bodyPr/>
          <a:lstStyle/>
          <a:p>
            <a:endParaRPr lang="sv-SE"/>
          </a:p>
        </p:txBody>
      </p:sp>
      <p:sp>
        <p:nvSpPr>
          <p:cNvPr id="27" name="Platshållare för bild 26">
            <a:extLst>
              <a:ext uri="{FF2B5EF4-FFF2-40B4-BE49-F238E27FC236}">
                <a16:creationId xmlns:a16="http://schemas.microsoft.com/office/drawing/2014/main" id="{6DEE6F3D-C651-445C-8B6B-8DAB1E969F0F}"/>
              </a:ext>
            </a:extLst>
          </p:cNvPr>
          <p:cNvSpPr>
            <a:spLocks noGrp="1"/>
          </p:cNvSpPr>
          <p:nvPr>
            <p:ph type="pic" sz="quarter" idx="40"/>
          </p:nvPr>
        </p:nvSpPr>
        <p:spPr/>
        <p:txBody>
          <a:bodyPr/>
          <a:lstStyle/>
          <a:p>
            <a:endParaRPr lang="sv-SE"/>
          </a:p>
        </p:txBody>
      </p:sp>
      <p:pic>
        <p:nvPicPr>
          <p:cNvPr id="3" name="Platshållare för bild 1">
            <a:extLst>
              <a:ext uri="{FF2B5EF4-FFF2-40B4-BE49-F238E27FC236}">
                <a16:creationId xmlns:a16="http://schemas.microsoft.com/office/drawing/2014/main" id="{9B5D5EBD-3E52-DED9-2CB6-8678CD32E2D5}"/>
              </a:ext>
            </a:extLst>
          </p:cNvPr>
          <p:cNvPicPr>
            <a:picLocks noGrp="1" noChangeAspect="1"/>
          </p:cNvPicPr>
          <p:nvPr>
            <p:ph type="pic" sz="quarter" idx="42"/>
          </p:nvPr>
        </p:nvPicPr>
        <p:blipFill>
          <a:blip r:embed="rId2">
            <a:extLst>
              <a:ext uri="{96DAC541-7B7A-43D3-8B79-37D633B846F1}">
                <asvg:svgBlip xmlns:asvg="http://schemas.microsoft.com/office/drawing/2016/SVG/main" r:embed="rId3"/>
              </a:ext>
            </a:extLst>
          </a:blip>
          <a:srcRect l="88" r="88"/>
          <a:stretch>
            <a:fillRect/>
          </a:stretch>
        </p:blipFill>
        <p:spPr>
          <a:xfrm>
            <a:off x="576263" y="428625"/>
            <a:ext cx="898525" cy="900113"/>
          </a:xfrm>
          <a:prstGeom prst="rect">
            <a:avLst/>
          </a:prstGeom>
        </p:spPr>
      </p:pic>
      <p:pic>
        <p:nvPicPr>
          <p:cNvPr id="4" name="Platshållare för bild 4" descr="En bild som visar text, Teckensnitt, grön, Grafik&#10;&#10;Automatiskt genererad beskrivning">
            <a:extLst>
              <a:ext uri="{FF2B5EF4-FFF2-40B4-BE49-F238E27FC236}">
                <a16:creationId xmlns:a16="http://schemas.microsoft.com/office/drawing/2014/main" id="{71AACD8F-A894-96FB-F75A-F1EBFD37829C}"/>
              </a:ext>
            </a:extLst>
          </p:cNvPr>
          <p:cNvPicPr>
            <a:picLocks noGrp="1" noChangeAspect="1"/>
          </p:cNvPicPr>
          <p:nvPr>
            <p:ph type="pic" sz="quarter" idx="31"/>
          </p:nvPr>
        </p:nvPicPr>
        <p:blipFill>
          <a:blip r:embed="rId4">
            <a:extLst>
              <a:ext uri="{28A0092B-C50C-407E-A947-70E740481C1C}">
                <a14:useLocalDpi xmlns:a14="http://schemas.microsoft.com/office/drawing/2010/main" val="0"/>
              </a:ext>
            </a:extLst>
          </a:blip>
          <a:srcRect/>
          <a:stretch>
            <a:fillRect/>
          </a:stretch>
        </p:blipFill>
        <p:spPr>
          <a:xfrm>
            <a:off x="10660063" y="2338388"/>
            <a:ext cx="539750" cy="539750"/>
          </a:xfrm>
        </p:spPr>
      </p:pic>
      <p:pic>
        <p:nvPicPr>
          <p:cNvPr id="5" name="Platshållare för bild 29" descr="En bild som visar text, Teckensnitt, logotyp, Grafik&#10;&#10;Automatiskt genererad beskrivning">
            <a:extLst>
              <a:ext uri="{FF2B5EF4-FFF2-40B4-BE49-F238E27FC236}">
                <a16:creationId xmlns:a16="http://schemas.microsoft.com/office/drawing/2014/main" id="{DF1E0C39-789D-C6EA-9923-87B067775AB7}"/>
              </a:ext>
            </a:extLst>
          </p:cNvPr>
          <p:cNvPicPr>
            <a:picLocks noGrp="1" noChangeAspect="1"/>
          </p:cNvPicPr>
          <p:nvPr>
            <p:ph type="pic" sz="quarter" idx="32"/>
          </p:nvPr>
        </p:nvPicPr>
        <p:blipFill>
          <a:blip r:embed="rId5">
            <a:extLst>
              <a:ext uri="{28A0092B-C50C-407E-A947-70E740481C1C}">
                <a14:useLocalDpi xmlns:a14="http://schemas.microsoft.com/office/drawing/2010/main" val="0"/>
              </a:ext>
            </a:extLst>
          </a:blip>
          <a:srcRect l="289" r="289"/>
          <a:stretch>
            <a:fillRect/>
          </a:stretch>
        </p:blipFill>
        <p:spPr>
          <a:xfrm>
            <a:off x="11206163" y="2332038"/>
            <a:ext cx="539750" cy="539750"/>
          </a:xfrm>
        </p:spPr>
      </p:pic>
      <p:pic>
        <p:nvPicPr>
          <p:cNvPr id="6" name="Platshållare för bild 33" descr="En bild som visar text, Teckensnitt, gul, logotyp&#10;&#10;Automatiskt genererad beskrivning">
            <a:extLst>
              <a:ext uri="{FF2B5EF4-FFF2-40B4-BE49-F238E27FC236}">
                <a16:creationId xmlns:a16="http://schemas.microsoft.com/office/drawing/2014/main" id="{6C6905D6-6738-A9C7-8274-7B254B7803B6}"/>
              </a:ext>
            </a:extLst>
          </p:cNvPr>
          <p:cNvPicPr>
            <a:picLocks noGrp="1" noChangeAspect="1"/>
          </p:cNvPicPr>
          <p:nvPr>
            <p:ph type="pic" sz="quarter" idx="33"/>
          </p:nvPr>
        </p:nvPicPr>
        <p:blipFill>
          <a:blip r:embed="rId6">
            <a:extLst>
              <a:ext uri="{28A0092B-C50C-407E-A947-70E740481C1C}">
                <a14:useLocalDpi xmlns:a14="http://schemas.microsoft.com/office/drawing/2010/main" val="0"/>
              </a:ext>
            </a:extLst>
          </a:blip>
          <a:srcRect t="289" b="289"/>
          <a:stretch>
            <a:fillRect/>
          </a:stretch>
        </p:blipFill>
        <p:spPr>
          <a:xfrm>
            <a:off x="10660063" y="2879725"/>
            <a:ext cx="539750" cy="539750"/>
          </a:xfrm>
        </p:spPr>
      </p:pic>
      <p:pic>
        <p:nvPicPr>
          <p:cNvPr id="30" name="Platshållare för bild 36" descr="En bild som visar text, Teckensnitt, Grafik, logotyp&#10;&#10;Automatiskt genererad beskrivning">
            <a:extLst>
              <a:ext uri="{FF2B5EF4-FFF2-40B4-BE49-F238E27FC236}">
                <a16:creationId xmlns:a16="http://schemas.microsoft.com/office/drawing/2014/main" id="{8AB490AE-E6A3-7DC8-09F2-D4E14723AFBF}"/>
              </a:ext>
            </a:extLst>
          </p:cNvPr>
          <p:cNvPicPr>
            <a:picLocks noGrp="1" noChangeAspect="1"/>
          </p:cNvPicPr>
          <p:nvPr>
            <p:ph type="pic" sz="quarter" idx="34"/>
          </p:nvPr>
        </p:nvPicPr>
        <p:blipFill>
          <a:blip r:embed="rId7">
            <a:extLst>
              <a:ext uri="{28A0092B-C50C-407E-A947-70E740481C1C}">
                <a14:useLocalDpi xmlns:a14="http://schemas.microsoft.com/office/drawing/2010/main" val="0"/>
              </a:ext>
            </a:extLst>
          </a:blip>
          <a:srcRect t="289" b="289"/>
          <a:stretch>
            <a:fillRect/>
          </a:stretch>
        </p:blipFill>
        <p:spPr>
          <a:xfrm>
            <a:off x="11206163" y="2876550"/>
            <a:ext cx="539750" cy="539750"/>
          </a:xfrm>
        </p:spPr>
      </p:pic>
      <p:pic>
        <p:nvPicPr>
          <p:cNvPr id="32" name="Platshållare för bild 38" descr="En bild som visar text, Grafik, Teckensnitt, logotyp&#10;&#10;Automatiskt genererad beskrivning">
            <a:extLst>
              <a:ext uri="{FF2B5EF4-FFF2-40B4-BE49-F238E27FC236}">
                <a16:creationId xmlns:a16="http://schemas.microsoft.com/office/drawing/2014/main" id="{DEC3A27F-72AD-74E2-EF14-986EAD8786C0}"/>
              </a:ext>
            </a:extLst>
          </p:cNvPr>
          <p:cNvPicPr>
            <a:picLocks noGrp="1" noChangeAspect="1"/>
          </p:cNvPicPr>
          <p:nvPr>
            <p:ph type="pic" sz="quarter" idx="35"/>
          </p:nvPr>
        </p:nvPicPr>
        <p:blipFill>
          <a:blip r:embed="rId8">
            <a:extLst>
              <a:ext uri="{28A0092B-C50C-407E-A947-70E740481C1C}">
                <a14:useLocalDpi xmlns:a14="http://schemas.microsoft.com/office/drawing/2010/main" val="0"/>
              </a:ext>
            </a:extLst>
          </a:blip>
          <a:srcRect l="147" r="147"/>
          <a:stretch>
            <a:fillRect/>
          </a:stretch>
        </p:blipFill>
        <p:spPr>
          <a:xfrm>
            <a:off x="10660063" y="3419475"/>
            <a:ext cx="539750" cy="541338"/>
          </a:xfrm>
        </p:spPr>
      </p:pic>
      <p:pic>
        <p:nvPicPr>
          <p:cNvPr id="34" name="Platshållare för bild 40" descr="En bild som visar text, Teckensnitt, design, Grafik&#10;&#10;Automatiskt genererad beskrivning">
            <a:extLst>
              <a:ext uri="{FF2B5EF4-FFF2-40B4-BE49-F238E27FC236}">
                <a16:creationId xmlns:a16="http://schemas.microsoft.com/office/drawing/2014/main" id="{828F4F5F-00BE-EF58-D005-3AB0C3435F26}"/>
              </a:ext>
            </a:extLst>
          </p:cNvPr>
          <p:cNvPicPr>
            <a:picLocks noGrp="1" noChangeAspect="1"/>
          </p:cNvPicPr>
          <p:nvPr>
            <p:ph type="pic" sz="quarter" idx="36"/>
          </p:nvPr>
        </p:nvPicPr>
        <p:blipFill>
          <a:blip r:embed="rId9">
            <a:extLst>
              <a:ext uri="{28A0092B-C50C-407E-A947-70E740481C1C}">
                <a14:useLocalDpi xmlns:a14="http://schemas.microsoft.com/office/drawing/2010/main" val="0"/>
              </a:ext>
            </a:extLst>
          </a:blip>
          <a:srcRect/>
          <a:stretch>
            <a:fillRect/>
          </a:stretch>
        </p:blipFill>
        <p:spPr>
          <a:xfrm>
            <a:off x="11206163" y="3421063"/>
            <a:ext cx="539750" cy="539750"/>
          </a:xfrm>
        </p:spPr>
      </p:pic>
      <p:pic>
        <p:nvPicPr>
          <p:cNvPr id="36" name="Platshållare för bild 42" descr="En bild som visar text, Teckensnitt, logotyp, Grafik&#10;&#10;Automatiskt genererad beskrivning">
            <a:extLst>
              <a:ext uri="{FF2B5EF4-FFF2-40B4-BE49-F238E27FC236}">
                <a16:creationId xmlns:a16="http://schemas.microsoft.com/office/drawing/2014/main" id="{AF184C29-567F-0679-DF26-D85734CF4A4C}"/>
              </a:ext>
            </a:extLst>
          </p:cNvPr>
          <p:cNvPicPr>
            <a:picLocks noGrp="1" noChangeAspect="1"/>
          </p:cNvPicPr>
          <p:nvPr>
            <p:ph type="pic" sz="quarter" idx="37"/>
          </p:nvPr>
        </p:nvPicPr>
        <p:blipFill>
          <a:blip r:embed="rId10">
            <a:extLst>
              <a:ext uri="{28A0092B-C50C-407E-A947-70E740481C1C}">
                <a14:useLocalDpi xmlns:a14="http://schemas.microsoft.com/office/drawing/2010/main" val="0"/>
              </a:ext>
            </a:extLst>
          </a:blip>
          <a:srcRect/>
          <a:stretch>
            <a:fillRect/>
          </a:stretch>
        </p:blipFill>
        <p:spPr>
          <a:xfrm>
            <a:off x="10660063" y="3960813"/>
            <a:ext cx="539750" cy="539750"/>
          </a:xfrm>
        </p:spPr>
      </p:pic>
      <p:pic>
        <p:nvPicPr>
          <p:cNvPr id="37" name="Platshållare för bild 44" descr="En bild som visar text, Teckensnitt, Grafik, logotyp&#10;&#10;Automatiskt genererad beskrivning">
            <a:extLst>
              <a:ext uri="{FF2B5EF4-FFF2-40B4-BE49-F238E27FC236}">
                <a16:creationId xmlns:a16="http://schemas.microsoft.com/office/drawing/2014/main" id="{B2FC3E5C-76F8-2C24-194A-70765F93B9B1}"/>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a:xfrm>
            <a:off x="11216206" y="3960643"/>
            <a:ext cx="527974" cy="527974"/>
          </a:xfrm>
          <a:prstGeom prst="rect">
            <a:avLst/>
          </a:prstGeom>
        </p:spPr>
      </p:pic>
      <p:pic>
        <p:nvPicPr>
          <p:cNvPr id="38" name="Platshållare för bild 46" descr="En bild som visar fågel, text, design&#10;&#10;Automatiskt genererad beskrivning">
            <a:extLst>
              <a:ext uri="{FF2B5EF4-FFF2-40B4-BE49-F238E27FC236}">
                <a16:creationId xmlns:a16="http://schemas.microsoft.com/office/drawing/2014/main" id="{A1BD5D88-E022-57DB-6F11-D7EF4DEA24AA}"/>
              </a:ext>
            </a:extLst>
          </p:cNvPr>
          <p:cNvPicPr>
            <a:picLocks noGrp="1" noChangeAspect="1"/>
          </p:cNvPicPr>
          <p:nvPr>
            <p:ph type="pic" sz="quarter" idx="41"/>
          </p:nvPr>
        </p:nvPicPr>
        <p:blipFill>
          <a:blip r:embed="rId12">
            <a:extLst>
              <a:ext uri="{28A0092B-C50C-407E-A947-70E740481C1C}">
                <a14:useLocalDpi xmlns:a14="http://schemas.microsoft.com/office/drawing/2010/main" val="0"/>
              </a:ext>
            </a:extLst>
          </a:blip>
          <a:srcRect/>
          <a:stretch>
            <a:fillRect/>
          </a:stretch>
        </p:blipFill>
        <p:spPr>
          <a:xfrm>
            <a:off x="10653565" y="4517209"/>
            <a:ext cx="539750" cy="539750"/>
          </a:xfrm>
        </p:spPr>
      </p:pic>
    </p:spTree>
    <p:extLst>
      <p:ext uri="{BB962C8B-B14F-4D97-AF65-F5344CB8AC3E}">
        <p14:creationId xmlns:p14="http://schemas.microsoft.com/office/powerpoint/2010/main" val="1131916351"/>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vtalskort mall.potx" id="{18ACA0A4-90AA-4935-B79A-899304D2EE78}" vid="{A404F9E9-3AFB-454B-821F-B7AF73B5333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ABDA6A-1F6C-4B42-8544-08E5AE6AC91F}">
  <ds:schemaRefs>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17798c2e-8ec6-411a-92bf-42cada8c5360"/>
  </ds:schemaRefs>
</ds:datastoreItem>
</file>

<file path=customXml/itemProps2.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EBAD6A-AFE5-46E0-9A90-AF4AB80FFB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Avtalskort mall_MASTER</Template>
  <TotalTime>577</TotalTime>
  <Words>940</Words>
  <Application>Microsoft Office PowerPoint</Application>
  <PresentationFormat>Bredbild</PresentationFormat>
  <Paragraphs>86</Paragraphs>
  <Slides>3</Slides>
  <Notes>1</Notes>
  <HiddenSlides>1</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3</vt:i4>
      </vt:variant>
    </vt:vector>
  </HeadingPairs>
  <TitlesOfParts>
    <vt:vector size="8" baseType="lpstr">
      <vt:lpstr>Arial</vt:lpstr>
      <vt:lpstr>Calibri</vt:lpstr>
      <vt:lpstr>Calibri Light</vt:lpstr>
      <vt:lpstr>Corbel</vt:lpstr>
      <vt:lpstr>Adda - Inköprscentral</vt:lpstr>
      <vt:lpstr>PowerPoint-presentation</vt:lpstr>
      <vt:lpstr>Bevaknings- och larmcentraltjänster 2023</vt:lpstr>
      <vt:lpstr>Bevaknings- och larmcentraltjänster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Öhlund Christina</dc:creator>
  <cp:lastModifiedBy>Öhlund Christina</cp:lastModifiedBy>
  <cp:revision>12</cp:revision>
  <dcterms:created xsi:type="dcterms:W3CDTF">2024-07-09T13:39:00Z</dcterms:created>
  <dcterms:modified xsi:type="dcterms:W3CDTF">2024-08-08T14:37:05Z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