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2" r:id="rId5"/>
    <p:sldId id="28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2024-03-20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9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0" Type="http://schemas.openxmlformats.org/officeDocument/2006/relationships/image" Target="../media/image24.sv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Storköksutrustning 2020 Installation och service / -2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 dirty="0"/>
              <a:t>Enkelhet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6086" y="1486939"/>
            <a:ext cx="5506644" cy="9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Möjligt att få en leverantör som kan åta sig ett helhetsansvar för förvaltningen av storköksutrustning d v s både installationer och service.</a:t>
            </a:r>
          </a:p>
          <a:p>
            <a:pPr marL="0" indent="0">
              <a:buNone/>
            </a:pPr>
            <a:r>
              <a:rPr lang="sv-SE" dirty="0"/>
              <a:t>Enkelt att avropa via rangordning, mallar finns för att förenkla, klargöra, stödja och uppföljning av uppdragens serviceintervall och omfattning.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/>
              <a:t>Hållbarhet</a:t>
            </a:r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 </a:t>
            </a:r>
            <a:r>
              <a:rPr lang="sv-SE" dirty="0"/>
              <a:t>Leverantörerna kan bistå vid miljö- och besparingsprojekt till exempel avseende buller, kemikalier, energi och vatte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n. </a:t>
            </a: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  <a:latin typeface="config"/>
              </a:rPr>
              <a:t>Samordning av installations- och serviceuppdrag minskar andelen transporter.</a:t>
            </a:r>
          </a:p>
          <a:p>
            <a:pPr marL="0" indent="0">
              <a:buNone/>
            </a:pPr>
            <a:endParaRPr lang="sv-SE" b="0" i="0" dirty="0">
              <a:solidFill>
                <a:srgbClr val="000000"/>
              </a:solidFill>
              <a:effectLst/>
              <a:latin typeface="config"/>
            </a:endParaRPr>
          </a:p>
          <a:p>
            <a:pPr marL="0" indent="0">
              <a:buNone/>
            </a:pPr>
            <a:endParaRPr lang="sv-SE" b="0" i="0" dirty="0">
              <a:solidFill>
                <a:srgbClr val="000000"/>
              </a:solidFill>
              <a:effectLst/>
              <a:latin typeface="config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/>
              <a:t>Besparing</a:t>
            </a:r>
            <a:endParaRPr lang="sv-SE" dirty="0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Vid kontinuerlig och regelbunden service av storköksutrustning förlängs och bibehålls produkternas prestanda och livslängd. </a:t>
            </a:r>
          </a:p>
          <a:p>
            <a:pPr marL="0" indent="0">
              <a:buNone/>
            </a:pPr>
            <a:r>
              <a:rPr lang="sv-SE" dirty="0"/>
              <a:t>Samordning av uppdrag för installationer och service spar tid och pengar och  minskar antalet  avbrott för verksamheten.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/>
              <a:t>Innovation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Genom tre fristående ramavtal får beställare inom storköksområdet stöd  som t ex analys, sakkunnigt stöd vid entreprenader, planering, projektering, anskaffning, installation, service, besiktning, demontering samt utbildning. Uppdelningen gör att beställare kan få stöd av från fristående och obundna leverantörer 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/>
              <a:t>Digitalisering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Förbruknings och  reservdelar kan avropas via e-handel.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3" y="4283327"/>
            <a:ext cx="2040714" cy="309309"/>
          </a:xfrm>
        </p:spPr>
        <p:txBody>
          <a:bodyPr/>
          <a:lstStyle/>
          <a:p>
            <a:r>
              <a:rPr lang="sv-SE"/>
              <a:t>Avtalsuppföljning</a:t>
            </a:r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6 månader</a:t>
            </a:r>
          </a:p>
          <a:p>
            <a:r>
              <a:rPr lang="sv-SE" dirty="0"/>
              <a:t>18 månader</a:t>
            </a:r>
          </a:p>
          <a:p>
            <a:r>
              <a:rPr lang="sv-SE" dirty="0"/>
              <a:t>Därefter uppföljning var 12:e månad</a:t>
            </a:r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3" y="437008"/>
            <a:ext cx="2040714" cy="309309"/>
          </a:xfrm>
        </p:spPr>
        <p:txBody>
          <a:bodyPr/>
          <a:lstStyle/>
          <a:p>
            <a:r>
              <a:rPr lang="sv-SE"/>
              <a:t>Anbudsområden</a:t>
            </a:r>
            <a:endParaRPr lang="sv-SE" dirty="0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Ramavtalet omfattar installation och underhåll av befintlig och ny storköksutrustning. Uppdelning finns per geografiskt område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Ramavtal Storköksutrustning 2020 installation och service. </a:t>
            </a:r>
          </a:p>
          <a:p>
            <a:pPr marL="0" indent="0">
              <a:buNone/>
            </a:pPr>
            <a:r>
              <a:rPr lang="sv-SE" dirty="0"/>
              <a:t> avser samtliga geografiska områden (län) förutom Stockholm, Kronoberg, Kalmar och Gotland</a:t>
            </a:r>
          </a:p>
          <a:p>
            <a:pPr marL="0" indent="0">
              <a:buNone/>
            </a:pPr>
            <a:r>
              <a:rPr lang="sv-SE" dirty="0"/>
              <a:t>Ramavtal storköksutrustning 2020 installation och service -2 avser Stockholms Län</a:t>
            </a:r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0056"/>
            <a:ext cx="2040714" cy="6542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>
                <a:solidFill>
                  <a:srgbClr val="444444"/>
                </a:solidFill>
              </a:rPr>
              <a:t>Avtal 1 -2022-05-01 till 2026-04-30</a:t>
            </a:r>
          </a:p>
          <a:p>
            <a:pPr marL="0" indent="0">
              <a:buNone/>
            </a:pPr>
            <a:endParaRPr lang="sv-SE" dirty="0">
              <a:solidFill>
                <a:srgbClr val="444444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444444"/>
                </a:solidFill>
              </a:rPr>
              <a:t>Avtal -2 2022-09-26 till 2026-04-30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495443"/>
            <a:ext cx="2040714" cy="309309"/>
          </a:xfrm>
        </p:spPr>
        <p:txBody>
          <a:bodyPr/>
          <a:lstStyle/>
          <a:p>
            <a:r>
              <a:rPr lang="sv-SE"/>
              <a:t>Avropsförfarande</a:t>
            </a:r>
            <a:endParaRPr lang="sv-SE" dirty="0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Tx/>
              <a:buNone/>
            </a:pPr>
            <a:r>
              <a:rPr lang="sv-SE" altLang="sv-SE" dirty="0">
                <a:solidFill>
                  <a:prstClr val="black"/>
                </a:solidFill>
              </a:rPr>
              <a:t>Rangordning med möjlighet till avsteg vid angivna förutsättningar.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2835967"/>
            <a:ext cx="2040714" cy="309309"/>
          </a:xfrm>
        </p:spPr>
        <p:txBody>
          <a:bodyPr/>
          <a:lstStyle/>
          <a:p>
            <a:r>
              <a:rPr lang="sv-SE" dirty="0"/>
              <a:t>Leverantörer 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32933"/>
            <a:ext cx="2040714" cy="2029019"/>
          </a:xfrm>
        </p:spPr>
        <p:txBody>
          <a:bodyPr/>
          <a:lstStyle/>
          <a:p>
            <a:pPr marL="0" indent="0">
              <a:buNone/>
            </a:pPr>
            <a:r>
              <a:rPr lang="sv-SE" b="1" i="0" dirty="0">
                <a:solidFill>
                  <a:srgbClr val="000000"/>
                </a:solidFill>
                <a:effectLst/>
                <a:latin typeface="config"/>
              </a:rPr>
              <a:t>Storköksutrustning 2020 installation och service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Atos Storkök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 err="1">
                <a:solidFill>
                  <a:srgbClr val="000000"/>
                </a:solidFill>
                <a:effectLst/>
                <a:latin typeface="config"/>
              </a:rPr>
              <a:t>MaccMeec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 Sweden AB</a:t>
            </a:r>
            <a:endParaRPr lang="sv-SE" dirty="0">
              <a:solidFill>
                <a:srgbClr val="000000"/>
              </a:solidFill>
              <a:latin typeface="config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 err="1">
                <a:solidFill>
                  <a:srgbClr val="000000"/>
                </a:solidFill>
                <a:effectLst/>
                <a:latin typeface="config"/>
              </a:rPr>
              <a:t>Stevo´s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 Storkök Aktiebolag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 err="1">
                <a:solidFill>
                  <a:srgbClr val="000000"/>
                </a:solidFill>
                <a:effectLst/>
                <a:latin typeface="config"/>
              </a:rPr>
              <a:t>Culligan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 Storkök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0" i="0" dirty="0" err="1">
                <a:solidFill>
                  <a:srgbClr val="000000"/>
                </a:solidFill>
                <a:effectLst/>
                <a:latin typeface="config"/>
              </a:rPr>
              <a:t>Vekab</a:t>
            </a:r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 Storköksteknik AB</a:t>
            </a:r>
          </a:p>
          <a:p>
            <a:pPr marL="0" indent="0">
              <a:buNone/>
            </a:pPr>
            <a:r>
              <a:rPr lang="sv-SE" b="1" i="0" dirty="0">
                <a:solidFill>
                  <a:srgbClr val="000000"/>
                </a:solidFill>
                <a:effectLst/>
                <a:latin typeface="config"/>
              </a:rPr>
              <a:t>Storköksutrustning 2020 installation och service -2: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rgbClr val="000000"/>
                </a:solidFill>
                <a:latin typeface="config"/>
              </a:rPr>
              <a:t>Stevo´s</a:t>
            </a:r>
            <a:r>
              <a:rPr lang="sv-SE" dirty="0">
                <a:solidFill>
                  <a:srgbClr val="000000"/>
                </a:solidFill>
                <a:latin typeface="config"/>
              </a:rPr>
              <a:t> storkök Aktiebolag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rgbClr val="000000"/>
                </a:solidFill>
                <a:latin typeface="config"/>
              </a:rPr>
              <a:t>Culligan</a:t>
            </a:r>
            <a:r>
              <a:rPr lang="sv-SE" dirty="0">
                <a:solidFill>
                  <a:srgbClr val="000000"/>
                </a:solidFill>
                <a:latin typeface="config"/>
              </a:rPr>
              <a:t> Storkök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onfig"/>
              </a:rPr>
              <a:t>Bravida Sverige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config"/>
            </a:endParaRPr>
          </a:p>
          <a:p>
            <a:pPr marL="0" indent="0">
              <a:buNone/>
            </a:pPr>
            <a:endParaRPr lang="sv-SE" b="1" i="0" dirty="0">
              <a:solidFill>
                <a:srgbClr val="000000"/>
              </a:solidFill>
              <a:effectLst/>
              <a:latin typeface="config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5198528"/>
            <a:ext cx="2040714" cy="309309"/>
          </a:xfrm>
        </p:spPr>
        <p:txBody>
          <a:bodyPr/>
          <a:lstStyle/>
          <a:p>
            <a:r>
              <a:rPr lang="sv-SE"/>
              <a:t>Pris och sortiment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sv-SE" dirty="0"/>
              <a:t>Timpris.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04093" y="2835967"/>
            <a:ext cx="2040714" cy="309309"/>
          </a:xfrm>
        </p:spPr>
        <p:txBody>
          <a:bodyPr/>
          <a:lstStyle/>
          <a:p>
            <a:r>
              <a:rPr lang="sv-SE"/>
              <a:t>Leveransvillkor</a:t>
            </a:r>
            <a:endParaRPr lang="sv-SE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Mall för anläggnings och objektsförteckning.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Mallar för SLA service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agreement</a:t>
            </a:r>
            <a:endParaRPr lang="sv-SE" dirty="0"/>
          </a:p>
        </p:txBody>
      </p:sp>
      <p:pic>
        <p:nvPicPr>
          <p:cNvPr id="28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399" y="470833"/>
            <a:ext cx="738909" cy="7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Vitvaror 2019.potx" id="{E59429AC-671E-4D3A-B788-7C76BEFD03AF}" vid="{B43573B9-5523-4DC1-A7C6-A818C79330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schemas.microsoft.com/office/2006/documentManagement/types"/>
    <ds:schemaRef ds:uri="17798c2e-8ec6-411a-92bf-42cada8c5360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Vitvaror 2019</Template>
  <TotalTime>556</TotalTime>
  <Words>325</Words>
  <Application>Microsoft Office PowerPoint</Application>
  <PresentationFormat>Bredbild</PresentationFormat>
  <Paragraphs>52</Paragraphs>
  <Slides>2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config</vt:lpstr>
      <vt:lpstr>Corbel</vt:lpstr>
      <vt:lpstr>Adda - Inköprscentral</vt:lpstr>
      <vt:lpstr>PowerPoint-presentation</vt:lpstr>
      <vt:lpstr>Storköksutrustning 2020 Installation och service / -2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Vestberg David</dc:creator>
  <cp:lastModifiedBy>Löfgren Petter</cp:lastModifiedBy>
  <cp:revision>74</cp:revision>
  <dcterms:created xsi:type="dcterms:W3CDTF">2021-04-19T13:19:24Z</dcterms:created>
  <dcterms:modified xsi:type="dcterms:W3CDTF">2024-03-20T11:52:16Z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