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3" r:id="rId5"/>
    <p:sldId id="28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3"/>
            <p14:sldId id="282"/>
          </p14:sldIdLst>
        </p14:section>
        <p14:section name="Avtal" id="{C0D6380D-8438-43FF-990C-735F5FC0CBAF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0.svg"/><Relationship Id="rId39" Type="http://schemas.openxmlformats.org/officeDocument/2006/relationships/image" Target="../media/image43.png"/><Relationship Id="rId21" Type="http://schemas.openxmlformats.org/officeDocument/2006/relationships/image" Target="../media/image27.png"/><Relationship Id="rId34" Type="http://schemas.openxmlformats.org/officeDocument/2006/relationships/image" Target="../media/image38.svg"/><Relationship Id="rId42" Type="http://schemas.openxmlformats.org/officeDocument/2006/relationships/image" Target="../media/image46.svg"/><Relationship Id="rId47" Type="http://schemas.openxmlformats.org/officeDocument/2006/relationships/image" Target="../media/image51.png"/><Relationship Id="rId50" Type="http://schemas.openxmlformats.org/officeDocument/2006/relationships/image" Target="../media/image54.svg"/><Relationship Id="rId55" Type="http://schemas.openxmlformats.org/officeDocument/2006/relationships/image" Target="../media/image5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9" Type="http://schemas.openxmlformats.org/officeDocument/2006/relationships/image" Target="../media/image33.png"/><Relationship Id="rId11" Type="http://schemas.openxmlformats.org/officeDocument/2006/relationships/image" Target="../media/image17.png"/><Relationship Id="rId24" Type="http://schemas.openxmlformats.org/officeDocument/2006/relationships/image" Target="../media/image7.svg"/><Relationship Id="rId32" Type="http://schemas.openxmlformats.org/officeDocument/2006/relationships/image" Target="../media/image36.svg"/><Relationship Id="rId37" Type="http://schemas.openxmlformats.org/officeDocument/2006/relationships/image" Target="../media/image41.png"/><Relationship Id="rId40" Type="http://schemas.openxmlformats.org/officeDocument/2006/relationships/image" Target="../media/image44.sv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svg"/><Relationship Id="rId5" Type="http://schemas.openxmlformats.org/officeDocument/2006/relationships/image" Target="../media/image11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svg"/><Relationship Id="rId56" Type="http://schemas.openxmlformats.org/officeDocument/2006/relationships/image" Target="../media/image60.svg"/><Relationship Id="rId8" Type="http://schemas.openxmlformats.org/officeDocument/2006/relationships/image" Target="../media/image14.png"/><Relationship Id="rId51" Type="http://schemas.openxmlformats.org/officeDocument/2006/relationships/image" Target="../media/image55.png"/><Relationship Id="rId3" Type="http://schemas.openxmlformats.org/officeDocument/2006/relationships/image" Target="../media/image9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svg"/><Relationship Id="rId46" Type="http://schemas.openxmlformats.org/officeDocument/2006/relationships/image" Target="../media/image50.svg"/><Relationship Id="rId20" Type="http://schemas.openxmlformats.org/officeDocument/2006/relationships/image" Target="../media/image26.svg"/><Relationship Id="rId41" Type="http://schemas.openxmlformats.org/officeDocument/2006/relationships/image" Target="../media/image45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5" Type="http://schemas.openxmlformats.org/officeDocument/2006/relationships/image" Target="../media/image21.png"/><Relationship Id="rId23" Type="http://schemas.openxmlformats.org/officeDocument/2006/relationships/image" Target="../media/image6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6.png"/><Relationship Id="rId31" Type="http://schemas.openxmlformats.org/officeDocument/2006/relationships/image" Target="../media/image35.png"/><Relationship Id="rId44" Type="http://schemas.openxmlformats.org/officeDocument/2006/relationships/image" Target="../media/image48.svg"/><Relationship Id="rId52" Type="http://schemas.openxmlformats.org/officeDocument/2006/relationships/image" Target="../media/image5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v-SE" dirty="0"/>
              <a:t>Storköksutrustning konsulter 2020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00000"/>
          </a:xfrm>
        </p:spPr>
        <p:txBody>
          <a:bodyPr/>
          <a:lstStyle/>
          <a:p>
            <a:r>
              <a:rPr lang="sv-SE"/>
              <a:t>Enkelhet</a:t>
            </a:r>
            <a:endParaRPr lang="sv-SE" dirty="0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v-SE" dirty="0"/>
              <a:t>Rangordning per län 1-3 med möjlighet till 3 olika avsteg från rangordning:</a:t>
            </a:r>
          </a:p>
          <a:p>
            <a:pPr>
              <a:spcBef>
                <a:spcPts val="0"/>
              </a:spcBef>
            </a:pPr>
            <a:r>
              <a:rPr lang="sv-SE" dirty="0"/>
              <a:t>Opartiskhet, dvs projektör och besiktningsman ska komma från olika leverantörer </a:t>
            </a:r>
          </a:p>
          <a:p>
            <a:pPr>
              <a:spcBef>
                <a:spcPts val="0"/>
              </a:spcBef>
            </a:pPr>
            <a:r>
              <a:rPr lang="sv-SE" dirty="0"/>
              <a:t>Viss kompetens, i de fall viss kompetens efterfrågas kan avsteg från rangordning göras</a:t>
            </a:r>
          </a:p>
          <a:p>
            <a:pPr>
              <a:spcBef>
                <a:spcPts val="0"/>
              </a:spcBef>
            </a:pPr>
            <a:r>
              <a:rPr lang="sv-SE" dirty="0"/>
              <a:t>Resekostnader, beställaren kan frångå rangordningen om totalkostnaden för beräknad resekostnad är betydande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397736"/>
            <a:ext cx="1176473" cy="900000"/>
          </a:xfrm>
        </p:spPr>
        <p:txBody>
          <a:bodyPr/>
          <a:lstStyle/>
          <a:p>
            <a:r>
              <a:rPr lang="sv-SE"/>
              <a:t>Hållbarhet</a:t>
            </a:r>
            <a:endParaRPr lang="sv-SE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4511" y="2413716"/>
            <a:ext cx="5506644" cy="900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dirty="0"/>
              <a:t>En projektör kan hjälpa dig att planera och </a:t>
            </a:r>
            <a:r>
              <a:rPr lang="sv-SE" dirty="0" err="1"/>
              <a:t>kravställa</a:t>
            </a:r>
            <a:r>
              <a:rPr lang="sv-SE" dirty="0"/>
              <a:t> ett energieffektivt användning av storkök samt beräkna dess livscykelkostnader. Dessutom kan projektörerna vara behjälpliga med den agronomiska utformningen av storköket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En besiktning medför ett bättre planeringsunderlag vid anskaffning av ny utrustning 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/>
              <a:t>Besparing</a:t>
            </a:r>
            <a:endParaRPr lang="sv-SE" dirty="0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Enkel avropsmodell med rangordning ger en kostnadseffektiv avropsprocess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Möjlighet till avsteg på grund av höga resekostnader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Bra timpriser via stordriftsfördelar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Funktionsbesiktningar ger en optimal utnyttjande av utrustningen och möjliggör framtagandet av en tidsatt utbytesplan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/>
              <a:t>Innovation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Projektörerna är experter på stöd och fördjupning vid utveckling av processer gällande storkök. Uppdragen kan även avse projektering genom hela anskaffningsprocessen</a:t>
            </a:r>
          </a:p>
          <a:p>
            <a:pPr>
              <a:spcBef>
                <a:spcPts val="0"/>
              </a:spcBef>
            </a:pPr>
            <a:endParaRPr lang="sv-SE" dirty="0"/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/>
              <a:t>Digitalisering</a:t>
            </a:r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Möjlighet att erhålla CAD-ritningar i 3D format, för en effektivare planering av flöden och bedömning av rumsutnyttjande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3" y="4772418"/>
            <a:ext cx="2040714" cy="309309"/>
          </a:xfrm>
        </p:spPr>
        <p:txBody>
          <a:bodyPr/>
          <a:lstStyle/>
          <a:p>
            <a:r>
              <a:rPr lang="sv-SE" dirty="0"/>
              <a:t>Avtalsuppföljning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3" y="5105562"/>
            <a:ext cx="2040714" cy="846418"/>
          </a:xfrm>
        </p:spPr>
        <p:txBody>
          <a:bodyPr/>
          <a:lstStyle/>
          <a:p>
            <a:r>
              <a:rPr lang="sv-SE" dirty="0"/>
              <a:t>6 månader</a:t>
            </a:r>
          </a:p>
          <a:p>
            <a:r>
              <a:rPr lang="sv-SE" dirty="0"/>
              <a:t>18 månader</a:t>
            </a:r>
          </a:p>
          <a:p>
            <a:endParaRPr lang="sv-SE" dirty="0"/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2CEC137B-1EAD-4CEC-9B12-6AD1DB6DE5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04093" y="437008"/>
            <a:ext cx="2040714" cy="309309"/>
          </a:xfrm>
        </p:spPr>
        <p:txBody>
          <a:bodyPr/>
          <a:lstStyle/>
          <a:p>
            <a:r>
              <a:rPr lang="sv-SE"/>
              <a:t>Anbudsområden</a:t>
            </a:r>
            <a:endParaRPr lang="sv-SE" dirty="0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FA7E6E6-0234-489D-B12F-5604C0857E1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671482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Projektör: 1:a Storköksbyrån 2:a Cedervall 3:a </a:t>
            </a:r>
            <a:r>
              <a:rPr lang="sv-SE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Liljewall</a:t>
            </a: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/ÅF beroende av geografiskt område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Besiktningsman: 1:a Cedervall 2:a Public </a:t>
            </a:r>
            <a:r>
              <a:rPr lang="sv-SE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3:a ÅF samtliga geografiska områden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1" indent="0">
              <a:buNone/>
            </a:pPr>
            <a:endParaRPr lang="sv-SE" b="1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0056"/>
            <a:ext cx="2040714" cy="56185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dirty="0"/>
              <a:t>2022-04-01 till 2026-03-31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355652"/>
            <a:ext cx="2040714" cy="276244"/>
          </a:xfrm>
        </p:spPr>
        <p:txBody>
          <a:bodyPr/>
          <a:lstStyle/>
          <a:p>
            <a:r>
              <a:rPr lang="sv-SE" dirty="0"/>
              <a:t>Avropsförfarande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652830"/>
            <a:ext cx="2040714" cy="1612423"/>
          </a:xfrm>
        </p:spPr>
        <p:txBody>
          <a:bodyPr>
            <a:normAutofit/>
          </a:bodyPr>
          <a:lstStyle/>
          <a:p>
            <a:r>
              <a:rPr lang="sv-SE" dirty="0"/>
              <a:t>Rangordning 1-3 per län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05522" y="3265253"/>
            <a:ext cx="2040714" cy="309309"/>
          </a:xfrm>
        </p:spPr>
        <p:txBody>
          <a:bodyPr/>
          <a:lstStyle/>
          <a:p>
            <a:r>
              <a:rPr lang="sv-SE" dirty="0"/>
              <a:t>Leverantörer 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595495"/>
            <a:ext cx="2040714" cy="159148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Cedervall arkitekter AB</a:t>
            </a:r>
          </a:p>
          <a:p>
            <a:pPr marL="0" indent="0">
              <a:buNone/>
            </a:pPr>
            <a:r>
              <a:rPr lang="sv-SE" dirty="0" err="1"/>
              <a:t>Liljewall</a:t>
            </a:r>
            <a:r>
              <a:rPr lang="sv-SE" dirty="0"/>
              <a:t> arkitekter Aktiebolag</a:t>
            </a:r>
          </a:p>
          <a:p>
            <a:pPr marL="0" indent="0">
              <a:buNone/>
            </a:pPr>
            <a:r>
              <a:rPr lang="sv-SE" dirty="0"/>
              <a:t>ÅF-</a:t>
            </a:r>
            <a:r>
              <a:rPr lang="sv-SE" dirty="0" err="1"/>
              <a:t>infrastructure</a:t>
            </a:r>
            <a:r>
              <a:rPr lang="sv-SE" dirty="0"/>
              <a:t> AB</a:t>
            </a:r>
          </a:p>
          <a:p>
            <a:pPr marL="0" indent="0">
              <a:buNone/>
            </a:pPr>
            <a:r>
              <a:rPr lang="sv-SE" dirty="0"/>
              <a:t>Public </a:t>
            </a:r>
            <a:r>
              <a:rPr lang="sv-SE" dirty="0" err="1"/>
              <a:t>People</a:t>
            </a:r>
            <a:r>
              <a:rPr lang="sv-SE" dirty="0"/>
              <a:t> AB</a:t>
            </a:r>
          </a:p>
          <a:p>
            <a:pPr marL="0" indent="0">
              <a:buNone/>
            </a:pPr>
            <a:r>
              <a:rPr lang="sv-SE" dirty="0"/>
              <a:t>Storköksbyrån i Stockholm aktiebolag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5522" y="5198528"/>
            <a:ext cx="2040714" cy="309309"/>
          </a:xfrm>
        </p:spPr>
        <p:txBody>
          <a:bodyPr/>
          <a:lstStyle/>
          <a:p>
            <a:r>
              <a:rPr lang="sv-SE"/>
              <a:t>Pris och sortiment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sv-SE" dirty="0"/>
              <a:t>Timpris konsulter</a:t>
            </a:r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704093" y="3501560"/>
            <a:ext cx="2040714" cy="309309"/>
          </a:xfrm>
        </p:spPr>
        <p:txBody>
          <a:bodyPr/>
          <a:lstStyle/>
          <a:p>
            <a:r>
              <a:rPr lang="sv-SE" dirty="0"/>
              <a:t>Leveransvillkor</a:t>
            </a:r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843624"/>
            <a:ext cx="2040714" cy="875515"/>
          </a:xfrm>
        </p:spPr>
        <p:txBody>
          <a:bodyPr/>
          <a:lstStyle/>
          <a:p>
            <a:r>
              <a:rPr lang="sv-SE" dirty="0"/>
              <a:t>AMA 10 konsult</a:t>
            </a:r>
          </a:p>
        </p:txBody>
      </p:sp>
      <p:pic>
        <p:nvPicPr>
          <p:cNvPr id="28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399" y="470833"/>
            <a:ext cx="738909" cy="7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2</a:t>
            </a:fld>
            <a:endParaRPr lang="sv-SE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Vitvaror 2019.potx" id="{E59429AC-671E-4D3A-B788-7C76BEFD03AF}" vid="{B43573B9-5523-4DC1-A7C6-A818C793303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elements/1.1/"/>
    <ds:schemaRef ds:uri="http://schemas.microsoft.com/office/2006/metadata/properties"/>
    <ds:schemaRef ds:uri="17798c2e-8ec6-411a-92bf-42cada8c536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Vitvaror 2019</Template>
  <TotalTime>705</TotalTime>
  <Words>254</Words>
  <Application>Microsoft Office PowerPoint</Application>
  <PresentationFormat>Bredbild</PresentationFormat>
  <Paragraphs>40</Paragraphs>
  <Slides>2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Adda - Inköprscentral</vt:lpstr>
      <vt:lpstr>Storköksutrustning konsulter 2020</vt:lpstr>
      <vt:lpstr>PowerPoint-presentation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Vestberg David</dc:creator>
  <cp:lastModifiedBy>Löfgren Petter</cp:lastModifiedBy>
  <cp:revision>63</cp:revision>
  <dcterms:created xsi:type="dcterms:W3CDTF">2021-04-19T13:19:24Z</dcterms:created>
  <dcterms:modified xsi:type="dcterms:W3CDTF">2024-05-15T10:11:20Z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