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82" r:id="rId5"/>
    <p:sldId id="285" r:id="rId6"/>
    <p:sldId id="284"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koner" id="{406AD02E-50CA-4DF7-BD77-0DDDA8385162}">
          <p14:sldIdLst>
            <p14:sldId id="282"/>
          </p14:sldIdLst>
        </p14:section>
        <p14:section name="Avtal" id="{C0D6380D-8438-43FF-990C-735F5FC0CBAF}">
          <p14:sldIdLst>
            <p14:sldId id="285"/>
            <p14:sldId id="28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just format 2 - Dekorfärg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just format 2 - Dekorfär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0" d="100"/>
          <a:sy n="90" d="100"/>
        </p:scale>
        <p:origin x="44" y="-580"/>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59" d="100"/>
          <a:sy n="59" d="100"/>
        </p:scale>
        <p:origin x="22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9.png"/><Relationship Id="rId1" Type="http://schemas.openxmlformats.org/officeDocument/2006/relationships/image" Target="../media/image58.png"/><Relationship Id="rId6" Type="http://schemas.openxmlformats.org/officeDocument/2006/relationships/image" Target="../media/image63.png"/><Relationship Id="rId5" Type="http://schemas.openxmlformats.org/officeDocument/2006/relationships/image" Target="../media/image62.png"/><Relationship Id="rId4" Type="http://schemas.openxmlformats.org/officeDocument/2006/relationships/image" Target="../media/image61.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9.png"/><Relationship Id="rId1" Type="http://schemas.openxmlformats.org/officeDocument/2006/relationships/image" Target="../media/image58.png"/><Relationship Id="rId6" Type="http://schemas.openxmlformats.org/officeDocument/2006/relationships/image" Target="../media/image63.png"/><Relationship Id="rId5" Type="http://schemas.openxmlformats.org/officeDocument/2006/relationships/image" Target="../media/image62.png"/><Relationship Id="rId4" Type="http://schemas.openxmlformats.org/officeDocument/2006/relationships/image" Target="../media/image61.pn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830F98-49B8-4C82-A11F-6609F5D602B2}" type="doc">
      <dgm:prSet loTypeId="urn:microsoft.com/office/officeart/2005/8/layout/vList4" loCatId="list" qsTypeId="urn:microsoft.com/office/officeart/2005/8/quickstyle/simple1" qsCatId="simple" csTypeId="urn:microsoft.com/office/officeart/2005/8/colors/accent3_2" csCatId="accent3" phldr="1"/>
      <dgm:spPr/>
      <dgm:t>
        <a:bodyPr/>
        <a:lstStyle/>
        <a:p>
          <a:endParaRPr lang="en-US"/>
        </a:p>
      </dgm:t>
    </dgm:pt>
    <dgm:pt modelId="{E2884223-C93F-4F5B-B7D2-22CA265B766E}">
      <dgm:prSet phldrT="[Text]" custT="1"/>
      <dgm:spPr>
        <a:solidFill>
          <a:schemeClr val="bg2"/>
        </a:solidFill>
        <a:ln>
          <a:noFill/>
        </a:ln>
      </dgm:spPr>
      <dgm:t>
        <a:bodyPr lIns="0" anchor="t"/>
        <a:lstStyle/>
        <a:p>
          <a:pPr marL="0">
            <a:buNone/>
          </a:pPr>
          <a:r>
            <a:rPr lang="sv-SE" sz="1100" b="0" i="0" dirty="0">
              <a:solidFill>
                <a:schemeClr val="tx1"/>
              </a:solidFill>
            </a:rPr>
            <a:t>Ramavtalet erbjuder ett brett sortiment av livsmedel för krisberedskap vilket gör att olika verksamheter kan hitta varor som passar för deras syfte. Behov av anpassning såsom allergener, gruppens storlek eller syfte tas i beaktning. Vid större avrop erhålls även rabatter. Finns det behov av ytterligare anpassning, så finns möjligheten att genomföra en förnyad konkurrensutsättning.</a:t>
          </a:r>
          <a:endParaRPr lang="sv-SE" sz="1100" noProof="0" dirty="0">
            <a:solidFill>
              <a:schemeClr val="tx1"/>
            </a:solidFill>
          </a:endParaRPr>
        </a:p>
      </dgm:t>
    </dgm:pt>
    <dgm:pt modelId="{022FAAE4-D57B-4BE9-B145-9DF098360B0F}" type="parTrans" cxnId="{AFD0C612-02A0-43CA-9F98-EBC461795A7A}">
      <dgm:prSet/>
      <dgm:spPr/>
      <dgm:t>
        <a:bodyPr/>
        <a:lstStyle/>
        <a:p>
          <a:endParaRPr lang="en-US"/>
        </a:p>
      </dgm:t>
    </dgm:pt>
    <dgm:pt modelId="{E3714F33-F072-4D7F-86EB-B944A4E95763}" type="sibTrans" cxnId="{AFD0C612-02A0-43CA-9F98-EBC461795A7A}">
      <dgm:prSet/>
      <dgm:spPr/>
      <dgm:t>
        <a:bodyPr/>
        <a:lstStyle/>
        <a:p>
          <a:endParaRPr lang="en-US"/>
        </a:p>
      </dgm:t>
    </dgm:pt>
    <dgm:pt modelId="{220557DC-1306-44DD-937A-F0C3D343C509}">
      <dgm:prSet phldrT="[Text]" custT="1"/>
      <dgm:spPr>
        <a:solidFill>
          <a:schemeClr val="bg2"/>
        </a:solidFill>
        <a:ln>
          <a:noFill/>
        </a:ln>
      </dgm:spPr>
      <dgm:t>
        <a:bodyPr lIns="0" anchor="t"/>
        <a:lstStyle/>
        <a:p>
          <a:pPr marL="0" algn="just">
            <a:buNone/>
          </a:pPr>
          <a:r>
            <a:rPr lang="sv-SE" sz="1050" dirty="0">
              <a:solidFill>
                <a:schemeClr val="tx1"/>
              </a:solidFill>
            </a:rPr>
            <a:t>  Vegetariska alternativ erbjuds som mer hållbara och klimatanpassade val.</a:t>
          </a:r>
          <a:endParaRPr lang="sv-SE" sz="1050" noProof="0" dirty="0">
            <a:solidFill>
              <a:schemeClr val="tx1"/>
            </a:solidFill>
          </a:endParaRPr>
        </a:p>
      </dgm:t>
    </dgm:pt>
    <dgm:pt modelId="{17258024-516D-4FCB-88F3-F65283518C0F}" type="parTrans" cxnId="{2B06B2EE-8388-4A9E-B0B5-14340BEE976B}">
      <dgm:prSet/>
      <dgm:spPr/>
      <dgm:t>
        <a:bodyPr/>
        <a:lstStyle/>
        <a:p>
          <a:endParaRPr lang="en-US"/>
        </a:p>
      </dgm:t>
    </dgm:pt>
    <dgm:pt modelId="{E9A910CD-D08C-44EC-86E5-CC094F438787}" type="sibTrans" cxnId="{2B06B2EE-8388-4A9E-B0B5-14340BEE976B}">
      <dgm:prSet/>
      <dgm:spPr/>
      <dgm:t>
        <a:bodyPr/>
        <a:lstStyle/>
        <a:p>
          <a:endParaRPr lang="en-US"/>
        </a:p>
      </dgm:t>
    </dgm:pt>
    <dgm:pt modelId="{5683500B-BED4-4784-A571-11CB5F2AF182}">
      <dgm:prSet phldrT="[Text]" custT="1"/>
      <dgm:spPr>
        <a:solidFill>
          <a:schemeClr val="bg2"/>
        </a:solidFill>
        <a:ln>
          <a:noFill/>
        </a:ln>
      </dgm:spPr>
      <dgm:t>
        <a:bodyPr lIns="0" anchor="t"/>
        <a:lstStyle/>
        <a:p>
          <a:pPr marL="0"/>
          <a:endParaRPr lang="sv-SE" sz="1100" noProof="0" dirty="0">
            <a:solidFill>
              <a:schemeClr val="tx1"/>
            </a:solidFill>
          </a:endParaRPr>
        </a:p>
      </dgm:t>
    </dgm:pt>
    <dgm:pt modelId="{D6F6054A-AD18-480E-B28E-AA329FD2E087}" type="parTrans" cxnId="{D2364412-50CC-4B6A-BCE1-76D2DAA9D0AD}">
      <dgm:prSet/>
      <dgm:spPr/>
      <dgm:t>
        <a:bodyPr/>
        <a:lstStyle/>
        <a:p>
          <a:endParaRPr lang="en-US"/>
        </a:p>
      </dgm:t>
    </dgm:pt>
    <dgm:pt modelId="{69F046CB-8772-4D0E-8828-9545589ABCAB}" type="sibTrans" cxnId="{D2364412-50CC-4B6A-BCE1-76D2DAA9D0AD}">
      <dgm:prSet/>
      <dgm:spPr/>
      <dgm:t>
        <a:bodyPr/>
        <a:lstStyle/>
        <a:p>
          <a:endParaRPr lang="en-US"/>
        </a:p>
      </dgm:t>
    </dgm:pt>
    <dgm:pt modelId="{2132386E-BAED-4186-B4F8-1F42ABCFF31B}">
      <dgm:prSet custT="1"/>
      <dgm:spPr>
        <a:solidFill>
          <a:schemeClr val="bg2"/>
        </a:solidFill>
        <a:ln>
          <a:noFill/>
        </a:ln>
      </dgm:spPr>
      <dgm:t>
        <a:bodyPr lIns="0" anchor="t"/>
        <a:lstStyle/>
        <a:p>
          <a:pPr marL="0"/>
          <a:endParaRPr lang="sv-SE" sz="1100" noProof="0" dirty="0">
            <a:solidFill>
              <a:schemeClr val="tx1"/>
            </a:solidFill>
          </a:endParaRPr>
        </a:p>
      </dgm:t>
    </dgm:pt>
    <dgm:pt modelId="{7C30FBDD-5BA3-469D-9C2E-136A51FCAEA2}" type="parTrans" cxnId="{C15F0AF6-DBA9-46D3-94AA-83E313333771}">
      <dgm:prSet/>
      <dgm:spPr/>
      <dgm:t>
        <a:bodyPr/>
        <a:lstStyle/>
        <a:p>
          <a:endParaRPr lang="en-US"/>
        </a:p>
      </dgm:t>
    </dgm:pt>
    <dgm:pt modelId="{EDC898EC-E930-413A-AB0E-8D41EE563760}" type="sibTrans" cxnId="{C15F0AF6-DBA9-46D3-94AA-83E313333771}">
      <dgm:prSet/>
      <dgm:spPr/>
      <dgm:t>
        <a:bodyPr/>
        <a:lstStyle/>
        <a:p>
          <a:endParaRPr lang="en-US"/>
        </a:p>
      </dgm:t>
    </dgm:pt>
    <dgm:pt modelId="{C8B8B36E-5A7D-493B-91CF-F98BEAE467E4}">
      <dgm:prSet custT="1"/>
      <dgm:spPr>
        <a:solidFill>
          <a:schemeClr val="bg2"/>
        </a:solidFill>
        <a:ln>
          <a:noFill/>
        </a:ln>
      </dgm:spPr>
      <dgm:t>
        <a:bodyPr lIns="0" anchor="t"/>
        <a:lstStyle/>
        <a:p>
          <a:pPr marL="0"/>
          <a:endParaRPr lang="sv-SE" sz="1100" noProof="0" dirty="0">
            <a:solidFill>
              <a:schemeClr val="tx1"/>
            </a:solidFill>
          </a:endParaRPr>
        </a:p>
      </dgm:t>
    </dgm:pt>
    <dgm:pt modelId="{BA3B38D7-102E-4593-9F5E-4ECBEC840D3D}" type="parTrans" cxnId="{3488C811-A300-4754-B8B0-EBC038FF1FDE}">
      <dgm:prSet/>
      <dgm:spPr/>
      <dgm:t>
        <a:bodyPr/>
        <a:lstStyle/>
        <a:p>
          <a:endParaRPr lang="en-US"/>
        </a:p>
      </dgm:t>
    </dgm:pt>
    <dgm:pt modelId="{EF1E65F1-2EE5-4A9B-AB70-9225AEAB4D32}" type="sibTrans" cxnId="{3488C811-A300-4754-B8B0-EBC038FF1FDE}">
      <dgm:prSet/>
      <dgm:spPr/>
      <dgm:t>
        <a:bodyPr/>
        <a:lstStyle/>
        <a:p>
          <a:endParaRPr lang="en-US"/>
        </a:p>
      </dgm:t>
    </dgm:pt>
    <dgm:pt modelId="{1901A630-72C6-4CD0-BA26-5A85A8A7120A}">
      <dgm:prSet custT="1"/>
      <dgm:spPr>
        <a:solidFill>
          <a:schemeClr val="bg2"/>
        </a:solidFill>
        <a:ln>
          <a:noFill/>
        </a:ln>
      </dgm:spPr>
      <dgm:t>
        <a:bodyPr lIns="0" anchor="t"/>
        <a:lstStyle/>
        <a:p>
          <a:pPr marL="0"/>
          <a:endParaRPr lang="sv-SE" sz="1100" noProof="0" dirty="0">
            <a:solidFill>
              <a:schemeClr val="tx1"/>
            </a:solidFill>
          </a:endParaRPr>
        </a:p>
      </dgm:t>
    </dgm:pt>
    <dgm:pt modelId="{AA510D60-F830-4BDC-BF7E-E65C3EAA3450}" type="parTrans" cxnId="{BB0BE0FD-7B87-43C1-B402-5F5984A964B0}">
      <dgm:prSet/>
      <dgm:spPr/>
      <dgm:t>
        <a:bodyPr/>
        <a:lstStyle/>
        <a:p>
          <a:endParaRPr lang="en-US"/>
        </a:p>
      </dgm:t>
    </dgm:pt>
    <dgm:pt modelId="{4E3B7364-0858-4BC7-A34A-30507ABA65B9}" type="sibTrans" cxnId="{BB0BE0FD-7B87-43C1-B402-5F5984A964B0}">
      <dgm:prSet/>
      <dgm:spPr/>
      <dgm:t>
        <a:bodyPr/>
        <a:lstStyle/>
        <a:p>
          <a:endParaRPr lang="en-US"/>
        </a:p>
      </dgm:t>
    </dgm:pt>
    <dgm:pt modelId="{4CFC3105-266C-4D2E-8CC6-8A6402BD73BF}">
      <dgm:prSet custT="1"/>
      <dgm:spPr/>
      <dgm:t>
        <a:bodyPr/>
        <a:lstStyle/>
        <a:p>
          <a:pPr marL="85725" indent="-85725">
            <a:buClr>
              <a:schemeClr val="accent1"/>
            </a:buClr>
          </a:pPr>
          <a:r>
            <a:rPr lang="sv-SE" sz="1100" b="0" i="0" dirty="0">
              <a:solidFill>
                <a:schemeClr val="tx1"/>
              </a:solidFill>
            </a:rPr>
            <a:t>Ramavtalet förenklar anskaffning av livsmedel för krisberedskap och målsättning är att det sortiment som har tagits fram ska passa olika typer av behov och verksamheter.</a:t>
          </a:r>
          <a:endParaRPr lang="sv-SE" sz="1100" dirty="0">
            <a:solidFill>
              <a:schemeClr val="tx1"/>
            </a:solidFill>
          </a:endParaRPr>
        </a:p>
      </dgm:t>
    </dgm:pt>
    <dgm:pt modelId="{3675648F-BF8F-4C68-89CC-954520615A44}" type="parTrans" cxnId="{985A62A5-0888-46B0-AFB4-A2D280AB7889}">
      <dgm:prSet/>
      <dgm:spPr/>
      <dgm:t>
        <a:bodyPr/>
        <a:lstStyle/>
        <a:p>
          <a:endParaRPr lang="sv-SE"/>
        </a:p>
      </dgm:t>
    </dgm:pt>
    <dgm:pt modelId="{40EC349C-4DE2-4177-8256-1C2E4E032D1E}" type="sibTrans" cxnId="{985A62A5-0888-46B0-AFB4-A2D280AB7889}">
      <dgm:prSet/>
      <dgm:spPr/>
      <dgm:t>
        <a:bodyPr/>
        <a:lstStyle/>
        <a:p>
          <a:endParaRPr lang="sv-SE"/>
        </a:p>
      </dgm:t>
    </dgm:pt>
    <dgm:pt modelId="{D7B1C615-525A-492E-A315-15250947AE5E}">
      <dgm:prSet custT="1"/>
      <dgm:spPr/>
      <dgm:t>
        <a:bodyPr/>
        <a:lstStyle/>
        <a:p>
          <a:pPr marL="85725" indent="-85725">
            <a:buClr>
              <a:schemeClr val="accent1"/>
            </a:buClr>
          </a:pPr>
          <a:r>
            <a:rPr lang="sv-SE" sz="1100" b="0" i="0" dirty="0">
              <a:solidFill>
                <a:schemeClr val="tx1"/>
              </a:solidFill>
            </a:rPr>
            <a:t>Detta är det första större ramavtalet för området livsmedel för krisberedskap.</a:t>
          </a:r>
          <a:endParaRPr lang="sv-SE" sz="1100" dirty="0">
            <a:solidFill>
              <a:schemeClr val="tx1"/>
            </a:solidFill>
          </a:endParaRPr>
        </a:p>
      </dgm:t>
    </dgm:pt>
    <dgm:pt modelId="{75804F8D-2521-478D-A0CD-CF77A672F2E0}" type="parTrans" cxnId="{CC867977-F8E5-47F0-8433-6210405EC7FB}">
      <dgm:prSet/>
      <dgm:spPr/>
      <dgm:t>
        <a:bodyPr/>
        <a:lstStyle/>
        <a:p>
          <a:endParaRPr lang="sv-SE"/>
        </a:p>
      </dgm:t>
    </dgm:pt>
    <dgm:pt modelId="{A76CCFDD-236A-436F-B8BA-18E466821F77}" type="sibTrans" cxnId="{CC867977-F8E5-47F0-8433-6210405EC7FB}">
      <dgm:prSet/>
      <dgm:spPr/>
      <dgm:t>
        <a:bodyPr/>
        <a:lstStyle/>
        <a:p>
          <a:endParaRPr lang="sv-SE"/>
        </a:p>
      </dgm:t>
    </dgm:pt>
    <dgm:pt modelId="{65F2128D-D162-4806-8549-F00B36DA9BCE}">
      <dgm:prSet custT="1"/>
      <dgm:spPr/>
      <dgm:t>
        <a:bodyPr/>
        <a:lstStyle/>
        <a:p>
          <a:pPr marL="85725" indent="-85725">
            <a:buClr>
              <a:schemeClr val="accent1"/>
            </a:buClr>
          </a:pPr>
          <a:r>
            <a:rPr lang="sv-SE" sz="1100" b="0" i="0" dirty="0">
              <a:solidFill>
                <a:schemeClr val="tx1"/>
              </a:solidFill>
            </a:rPr>
            <a:t>Idag finns ingen möjlighet att avropa varor via webbutik och e-handel utöver telefon och e-post men det kan bli  möjligt under avtalstiden.</a:t>
          </a:r>
          <a:endParaRPr lang="sv-SE" sz="1100" dirty="0">
            <a:solidFill>
              <a:schemeClr val="tx1"/>
            </a:solidFill>
          </a:endParaRPr>
        </a:p>
      </dgm:t>
    </dgm:pt>
    <dgm:pt modelId="{4AA81A7A-C67E-41F0-BF9E-0565795B0D85}" type="parTrans" cxnId="{1510DFE3-5C4D-4873-8B04-7FE750F98571}">
      <dgm:prSet/>
      <dgm:spPr/>
      <dgm:t>
        <a:bodyPr/>
        <a:lstStyle/>
        <a:p>
          <a:endParaRPr lang="sv-SE"/>
        </a:p>
      </dgm:t>
    </dgm:pt>
    <dgm:pt modelId="{BB97614C-6E69-4FF1-ABF9-F4323BDC24A8}" type="sibTrans" cxnId="{1510DFE3-5C4D-4873-8B04-7FE750F98571}">
      <dgm:prSet/>
      <dgm:spPr/>
      <dgm:t>
        <a:bodyPr/>
        <a:lstStyle/>
        <a:p>
          <a:endParaRPr lang="sv-SE"/>
        </a:p>
      </dgm:t>
    </dgm:pt>
    <dgm:pt modelId="{B68A97D6-ACAD-4A4A-950B-FDE879FAB850}">
      <dgm:prSet custT="1"/>
      <dgm:spPr/>
      <dgm:t>
        <a:bodyPr/>
        <a:lstStyle/>
        <a:p>
          <a:pPr marL="85725" indent="-85725">
            <a:buClr>
              <a:schemeClr val="accent1"/>
            </a:buClr>
          </a:pPr>
          <a:r>
            <a:rPr lang="sv-SE" sz="1100" b="0" i="0" dirty="0">
              <a:solidFill>
                <a:schemeClr val="tx1"/>
              </a:solidFill>
            </a:rPr>
            <a:t>Detta är Adda Inköpscentrals första renodlade ramavtal för beredskap.</a:t>
          </a:r>
          <a:endParaRPr lang="sv-SE" sz="1100" dirty="0">
            <a:solidFill>
              <a:schemeClr val="tx1"/>
            </a:solidFill>
          </a:endParaRPr>
        </a:p>
      </dgm:t>
    </dgm:pt>
    <dgm:pt modelId="{561D662C-A8C3-4C08-B396-B52B2053CD4F}" type="parTrans" cxnId="{670644ED-46FC-4069-934C-D915135CA105}">
      <dgm:prSet/>
      <dgm:spPr/>
      <dgm:t>
        <a:bodyPr/>
        <a:lstStyle/>
        <a:p>
          <a:endParaRPr lang="sv-SE"/>
        </a:p>
      </dgm:t>
    </dgm:pt>
    <dgm:pt modelId="{632C631E-F7FE-414B-9D96-7F532CF7B79A}" type="sibTrans" cxnId="{670644ED-46FC-4069-934C-D915135CA105}">
      <dgm:prSet/>
      <dgm:spPr/>
      <dgm:t>
        <a:bodyPr/>
        <a:lstStyle/>
        <a:p>
          <a:endParaRPr lang="sv-SE"/>
        </a:p>
      </dgm:t>
    </dgm:pt>
    <dgm:pt modelId="{FCF6A244-C52B-440B-B0D6-4763F4DE96BB}">
      <dgm:prSet custT="1"/>
      <dgm:spPr/>
      <dgm:t>
        <a:bodyPr/>
        <a:lstStyle/>
        <a:p>
          <a:pPr marL="85725" indent="-85725" algn="l">
            <a:buFont typeface="Arial" panose="020B0604020202020204" pitchFamily="34" charset="0"/>
            <a:buChar char="•"/>
          </a:pPr>
          <a:r>
            <a:rPr lang="sv-SE" sz="1050" dirty="0">
              <a:solidFill>
                <a:schemeClr val="tx1"/>
              </a:solidFill>
            </a:rPr>
            <a:t>Produkterna innehåller enbart hållbart producerad palmolja.</a:t>
          </a:r>
        </a:p>
      </dgm:t>
    </dgm:pt>
    <dgm:pt modelId="{CB848E39-E3E5-4871-BE65-4B01B7D6CFC8}" type="parTrans" cxnId="{130F5204-546A-4096-A27C-F375FE07F10F}">
      <dgm:prSet/>
      <dgm:spPr/>
      <dgm:t>
        <a:bodyPr/>
        <a:lstStyle/>
        <a:p>
          <a:endParaRPr lang="sv-SE"/>
        </a:p>
      </dgm:t>
    </dgm:pt>
    <dgm:pt modelId="{3CEF2D41-53DD-44FA-A9C4-48E223166AEF}" type="sibTrans" cxnId="{130F5204-546A-4096-A27C-F375FE07F10F}">
      <dgm:prSet/>
      <dgm:spPr/>
      <dgm:t>
        <a:bodyPr/>
        <a:lstStyle/>
        <a:p>
          <a:endParaRPr lang="sv-SE"/>
        </a:p>
      </dgm:t>
    </dgm:pt>
    <dgm:pt modelId="{336098F1-1C22-4DF4-8534-EBD39C1CFB76}">
      <dgm:prSet custT="1"/>
      <dgm:spPr/>
      <dgm:t>
        <a:bodyPr/>
        <a:lstStyle/>
        <a:p>
          <a:pPr marL="85725" indent="-85725" algn="l">
            <a:buFont typeface="Arial" panose="020B0604020202020204" pitchFamily="34" charset="0"/>
            <a:buChar char="•"/>
          </a:pPr>
          <a:endParaRPr lang="sv-SE" sz="1100" dirty="0">
            <a:solidFill>
              <a:schemeClr val="tx1"/>
            </a:solidFill>
          </a:endParaRPr>
        </a:p>
      </dgm:t>
    </dgm:pt>
    <dgm:pt modelId="{A3DA6CDE-3350-4273-A028-73C3C72567FF}" type="parTrans" cxnId="{C6234B64-DA85-4037-ADAC-224EA4F038E1}">
      <dgm:prSet/>
      <dgm:spPr/>
      <dgm:t>
        <a:bodyPr/>
        <a:lstStyle/>
        <a:p>
          <a:endParaRPr lang="sv-SE"/>
        </a:p>
      </dgm:t>
    </dgm:pt>
    <dgm:pt modelId="{D03ACDEE-F507-4ABA-80A3-DED42C575DF9}" type="sibTrans" cxnId="{C6234B64-DA85-4037-ADAC-224EA4F038E1}">
      <dgm:prSet/>
      <dgm:spPr/>
      <dgm:t>
        <a:bodyPr/>
        <a:lstStyle/>
        <a:p>
          <a:endParaRPr lang="sv-SE"/>
        </a:p>
      </dgm:t>
    </dgm:pt>
    <dgm:pt modelId="{3FFA602B-C919-4B66-8C4C-C8517C8371CD}">
      <dgm:prSet custT="1"/>
      <dgm:spPr/>
      <dgm:t>
        <a:bodyPr/>
        <a:lstStyle/>
        <a:p>
          <a:pPr marL="85725" indent="-85725" algn="l">
            <a:buFont typeface="Arial" panose="020B0604020202020204" pitchFamily="34" charset="0"/>
            <a:buChar char="•"/>
          </a:pPr>
          <a:r>
            <a:rPr lang="sv-SE" sz="1050" dirty="0">
              <a:solidFill>
                <a:schemeClr val="tx1"/>
              </a:solidFill>
            </a:rPr>
            <a:t>Vid förnyad konkurrensutsättning (FKU) kan krav på ekologiska varor eller djuromsorg ställas.</a:t>
          </a:r>
        </a:p>
      </dgm:t>
    </dgm:pt>
    <dgm:pt modelId="{3817AFC0-F0FF-412E-94C9-7910F6536A4B}" type="parTrans" cxnId="{AD7382A1-A7C7-45DD-862C-C7B7C28BA9C3}">
      <dgm:prSet/>
      <dgm:spPr/>
      <dgm:t>
        <a:bodyPr/>
        <a:lstStyle/>
        <a:p>
          <a:endParaRPr lang="sv-SE"/>
        </a:p>
      </dgm:t>
    </dgm:pt>
    <dgm:pt modelId="{15C9DB2E-F2E8-4A74-9F5B-0A40583FAA77}" type="sibTrans" cxnId="{AD7382A1-A7C7-45DD-862C-C7B7C28BA9C3}">
      <dgm:prSet/>
      <dgm:spPr/>
      <dgm:t>
        <a:bodyPr/>
        <a:lstStyle/>
        <a:p>
          <a:endParaRPr lang="sv-SE"/>
        </a:p>
      </dgm:t>
    </dgm:pt>
    <dgm:pt modelId="{82A8A116-DD19-48AD-9D4D-11145E5C7E37}" type="pres">
      <dgm:prSet presAssocID="{BD830F98-49B8-4C82-A11F-6609F5D602B2}" presName="linear" presStyleCnt="0">
        <dgm:presLayoutVars>
          <dgm:dir/>
          <dgm:resizeHandles val="exact"/>
        </dgm:presLayoutVars>
      </dgm:prSet>
      <dgm:spPr/>
    </dgm:pt>
    <dgm:pt modelId="{14700D92-FC63-4B49-AA06-4780116EC1B8}" type="pres">
      <dgm:prSet presAssocID="{E2884223-C93F-4F5B-B7D2-22CA265B766E}" presName="comp" presStyleCnt="0"/>
      <dgm:spPr/>
    </dgm:pt>
    <dgm:pt modelId="{6D1F9B62-52A4-4124-8DCC-6CACFC19D709}" type="pres">
      <dgm:prSet presAssocID="{E2884223-C93F-4F5B-B7D2-22CA265B766E}" presName="box" presStyleLbl="node1" presStyleIdx="0" presStyleCnt="6" custScaleY="120681"/>
      <dgm:spPr>
        <a:prstGeom prst="rect">
          <a:avLst/>
        </a:prstGeom>
      </dgm:spPr>
    </dgm:pt>
    <dgm:pt modelId="{C1EE16C3-31B3-4067-A4AE-92D29687AD9F}" type="pres">
      <dgm:prSet presAssocID="{E2884223-C93F-4F5B-B7D2-22CA265B766E}" presName="img" presStyleLbl="fgImgPlace1" presStyleIdx="0" presStyleCnt="6" custScaleX="67118" custScaleY="125003" custLinFactNeighborX="-30347"/>
      <dgm:spPr>
        <a:prstGeom prst="rect">
          <a:avLst/>
        </a:prstGeom>
        <a:blipFill dpi="0" rotWithShape="1">
          <a:blip xmlns:r="http://schemas.openxmlformats.org/officeDocument/2006/relationships" r:embed="rId1"/>
          <a:srcRect/>
          <a:stretch>
            <a:fillRect l="1" r="-505" b="-3698"/>
          </a:stretch>
        </a:blipFill>
        <a:ln>
          <a:noFill/>
        </a:ln>
      </dgm:spPr>
    </dgm:pt>
    <dgm:pt modelId="{E8022EEA-82B4-417F-902F-8BD42FBB6250}" type="pres">
      <dgm:prSet presAssocID="{E2884223-C93F-4F5B-B7D2-22CA265B766E}" presName="text" presStyleLbl="node1" presStyleIdx="0" presStyleCnt="6">
        <dgm:presLayoutVars>
          <dgm:bulletEnabled val="1"/>
        </dgm:presLayoutVars>
      </dgm:prSet>
      <dgm:spPr/>
    </dgm:pt>
    <dgm:pt modelId="{607396ED-F338-47D4-B260-3FED7EB5FD63}" type="pres">
      <dgm:prSet presAssocID="{E3714F33-F072-4D7F-86EB-B944A4E95763}" presName="spacer" presStyleCnt="0"/>
      <dgm:spPr/>
    </dgm:pt>
    <dgm:pt modelId="{96C48833-1FBD-47DE-BDF0-8F50593B5665}" type="pres">
      <dgm:prSet presAssocID="{220557DC-1306-44DD-937A-F0C3D343C509}" presName="comp" presStyleCnt="0"/>
      <dgm:spPr/>
    </dgm:pt>
    <dgm:pt modelId="{AE7161BD-47FA-48F6-A30F-6214AA4CC449}" type="pres">
      <dgm:prSet presAssocID="{220557DC-1306-44DD-937A-F0C3D343C509}" presName="box" presStyleLbl="node1" presStyleIdx="1" presStyleCnt="6" custLinFactNeighborX="-6497" custLinFactNeighborY="-437"/>
      <dgm:spPr>
        <a:prstGeom prst="rect">
          <a:avLst/>
        </a:prstGeom>
      </dgm:spPr>
    </dgm:pt>
    <dgm:pt modelId="{C5F90A3A-641E-4925-AA92-ED3448CE9E6B}" type="pres">
      <dgm:prSet presAssocID="{220557DC-1306-44DD-937A-F0C3D343C509}" presName="img" presStyleLbl="fgImgPlace1" presStyleIdx="1" presStyleCnt="6" custScaleX="67118" custScaleY="125003" custLinFactNeighborX="-30347"/>
      <dgm:spPr>
        <a:prstGeom prst="rect">
          <a:avLst/>
        </a:prstGeom>
        <a:blipFill dpi="0" rotWithShape="1">
          <a:blip xmlns:r="http://schemas.openxmlformats.org/officeDocument/2006/relationships" r:embed="rId2"/>
          <a:srcRect/>
          <a:stretch>
            <a:fillRect t="-148" b="-3852"/>
          </a:stretch>
        </a:blipFill>
        <a:ln>
          <a:noFill/>
        </a:ln>
      </dgm:spPr>
    </dgm:pt>
    <dgm:pt modelId="{0891B745-C629-4903-8851-0F90A070857D}" type="pres">
      <dgm:prSet presAssocID="{220557DC-1306-44DD-937A-F0C3D343C509}" presName="text" presStyleLbl="node1" presStyleIdx="1" presStyleCnt="6">
        <dgm:presLayoutVars>
          <dgm:bulletEnabled val="1"/>
        </dgm:presLayoutVars>
      </dgm:prSet>
      <dgm:spPr/>
    </dgm:pt>
    <dgm:pt modelId="{90D5A717-52CD-4CD2-A6DD-9547943B784E}" type="pres">
      <dgm:prSet presAssocID="{E9A910CD-D08C-44EC-86E5-CC094F438787}" presName="spacer" presStyleCnt="0"/>
      <dgm:spPr/>
    </dgm:pt>
    <dgm:pt modelId="{CBFDA678-EB8D-48D5-BFCD-4B6A7A419296}" type="pres">
      <dgm:prSet presAssocID="{5683500B-BED4-4784-A571-11CB5F2AF182}" presName="comp" presStyleCnt="0"/>
      <dgm:spPr/>
    </dgm:pt>
    <dgm:pt modelId="{6D836C7F-609D-4910-9BD3-488810438010}" type="pres">
      <dgm:prSet presAssocID="{5683500B-BED4-4784-A571-11CB5F2AF182}" presName="box" presStyleLbl="node1" presStyleIdx="2" presStyleCnt="6"/>
      <dgm:spPr>
        <a:prstGeom prst="rect">
          <a:avLst/>
        </a:prstGeom>
      </dgm:spPr>
    </dgm:pt>
    <dgm:pt modelId="{992D2691-1D90-4043-8400-16DA28DE08A4}" type="pres">
      <dgm:prSet presAssocID="{5683500B-BED4-4784-A571-11CB5F2AF182}" presName="img" presStyleLbl="fgImgPlace1" presStyleIdx="2" presStyleCnt="6" custScaleX="67118" custScaleY="125003" custLinFactNeighborX="-30347"/>
      <dgm:spPr>
        <a:prstGeom prst="rect">
          <a:avLst/>
        </a:prstGeom>
        <a:blipFill dpi="0" rotWithShape="1">
          <a:blip xmlns:r="http://schemas.openxmlformats.org/officeDocument/2006/relationships" r:embed="rId3"/>
          <a:srcRect/>
          <a:stretch>
            <a:fillRect l="-2647" t="-13176" r="-2893" b="-13471"/>
          </a:stretch>
        </a:blipFill>
        <a:ln>
          <a:noFill/>
        </a:ln>
      </dgm:spPr>
    </dgm:pt>
    <dgm:pt modelId="{32581AF9-1C45-4E52-B327-77F9FAC8F91D}" type="pres">
      <dgm:prSet presAssocID="{5683500B-BED4-4784-A571-11CB5F2AF182}" presName="text" presStyleLbl="node1" presStyleIdx="2" presStyleCnt="6">
        <dgm:presLayoutVars>
          <dgm:bulletEnabled val="1"/>
        </dgm:presLayoutVars>
      </dgm:prSet>
      <dgm:spPr/>
    </dgm:pt>
    <dgm:pt modelId="{5B7CA392-ED76-4334-B947-F30B0DA01415}" type="pres">
      <dgm:prSet presAssocID="{69F046CB-8772-4D0E-8828-9545589ABCAB}" presName="spacer" presStyleCnt="0"/>
      <dgm:spPr/>
    </dgm:pt>
    <dgm:pt modelId="{EE12F293-6F8E-4D79-82BE-E6F055D5F536}" type="pres">
      <dgm:prSet presAssocID="{2132386E-BAED-4186-B4F8-1F42ABCFF31B}" presName="comp" presStyleCnt="0"/>
      <dgm:spPr/>
    </dgm:pt>
    <dgm:pt modelId="{BFF1129E-BE6F-4509-8445-D03F9B744376}" type="pres">
      <dgm:prSet presAssocID="{2132386E-BAED-4186-B4F8-1F42ABCFF31B}" presName="box" presStyleLbl="node1" presStyleIdx="3" presStyleCnt="6"/>
      <dgm:spPr>
        <a:prstGeom prst="rect">
          <a:avLst/>
        </a:prstGeom>
      </dgm:spPr>
    </dgm:pt>
    <dgm:pt modelId="{FE0270C8-1D22-4FA1-B15E-9DF0409C2AC1}" type="pres">
      <dgm:prSet presAssocID="{2132386E-BAED-4186-B4F8-1F42ABCFF31B}" presName="img" presStyleLbl="fgImgPlace1" presStyleIdx="3" presStyleCnt="6" custScaleX="67118" custScaleY="125003" custLinFactNeighborX="-30347"/>
      <dgm:spPr>
        <a:prstGeom prst="rect">
          <a:avLst/>
        </a:prstGeom>
        <a:blipFill dpi="0" rotWithShape="1">
          <a:blip xmlns:r="http://schemas.openxmlformats.org/officeDocument/2006/relationships" r:embed="rId4"/>
          <a:srcRect/>
          <a:stretch>
            <a:fillRect t="-610" r="-370" b="-3775"/>
          </a:stretch>
        </a:blipFill>
        <a:ln>
          <a:noFill/>
        </a:ln>
      </dgm:spPr>
    </dgm:pt>
    <dgm:pt modelId="{781E0D04-9F88-4AB8-9DC0-9B95F8D06DB9}" type="pres">
      <dgm:prSet presAssocID="{2132386E-BAED-4186-B4F8-1F42ABCFF31B}" presName="text" presStyleLbl="node1" presStyleIdx="3" presStyleCnt="6">
        <dgm:presLayoutVars>
          <dgm:bulletEnabled val="1"/>
        </dgm:presLayoutVars>
      </dgm:prSet>
      <dgm:spPr/>
    </dgm:pt>
    <dgm:pt modelId="{262C56F7-30E2-4FAF-82F6-D0543B3F2DF7}" type="pres">
      <dgm:prSet presAssocID="{EDC898EC-E930-413A-AB0E-8D41EE563760}" presName="spacer" presStyleCnt="0"/>
      <dgm:spPr/>
    </dgm:pt>
    <dgm:pt modelId="{863117D3-41E9-47C8-A056-29F33AE06B11}" type="pres">
      <dgm:prSet presAssocID="{C8B8B36E-5A7D-493B-91CF-F98BEAE467E4}" presName="comp" presStyleCnt="0"/>
      <dgm:spPr/>
    </dgm:pt>
    <dgm:pt modelId="{0E7410EE-F709-4AF6-8AC3-11A917131C56}" type="pres">
      <dgm:prSet presAssocID="{C8B8B36E-5A7D-493B-91CF-F98BEAE467E4}" presName="box" presStyleLbl="node1" presStyleIdx="4" presStyleCnt="6"/>
      <dgm:spPr>
        <a:prstGeom prst="rect">
          <a:avLst/>
        </a:prstGeom>
      </dgm:spPr>
    </dgm:pt>
    <dgm:pt modelId="{8CA2B445-1B14-46ED-9346-4D22B3765C9B}" type="pres">
      <dgm:prSet presAssocID="{C8B8B36E-5A7D-493B-91CF-F98BEAE467E4}" presName="img" presStyleLbl="fgImgPlace1" presStyleIdx="4" presStyleCnt="6" custScaleX="67118" custScaleY="125003" custLinFactNeighborX="-30347"/>
      <dgm:spPr>
        <a:prstGeom prst="rect">
          <a:avLst/>
        </a:prstGeom>
        <a:blipFill dpi="0" rotWithShape="1">
          <a:blip xmlns:r="http://schemas.openxmlformats.org/officeDocument/2006/relationships" r:embed="rId5"/>
          <a:srcRect/>
          <a:stretch>
            <a:fillRect l="-3469" r="-2563" b="-3954"/>
          </a:stretch>
        </a:blipFill>
        <a:ln>
          <a:noFill/>
        </a:ln>
      </dgm:spPr>
    </dgm:pt>
    <dgm:pt modelId="{83705D28-29AA-4466-98EF-E4C8783DDD45}" type="pres">
      <dgm:prSet presAssocID="{C8B8B36E-5A7D-493B-91CF-F98BEAE467E4}" presName="text" presStyleLbl="node1" presStyleIdx="4" presStyleCnt="6">
        <dgm:presLayoutVars>
          <dgm:bulletEnabled val="1"/>
        </dgm:presLayoutVars>
      </dgm:prSet>
      <dgm:spPr/>
    </dgm:pt>
    <dgm:pt modelId="{D2D5408D-8BC3-4B2E-B16C-A87FB1DEB3D0}" type="pres">
      <dgm:prSet presAssocID="{EF1E65F1-2EE5-4A9B-AB70-9225AEAB4D32}" presName="spacer" presStyleCnt="0"/>
      <dgm:spPr/>
    </dgm:pt>
    <dgm:pt modelId="{A6CDEE2E-4DA3-4B3C-919C-44AFFEE3A6EC}" type="pres">
      <dgm:prSet presAssocID="{1901A630-72C6-4CD0-BA26-5A85A8A7120A}" presName="comp" presStyleCnt="0"/>
      <dgm:spPr/>
    </dgm:pt>
    <dgm:pt modelId="{34550C44-1006-438C-BB56-DE1947F81FB5}" type="pres">
      <dgm:prSet presAssocID="{1901A630-72C6-4CD0-BA26-5A85A8A7120A}" presName="box" presStyleLbl="node1" presStyleIdx="5" presStyleCnt="6"/>
      <dgm:spPr>
        <a:prstGeom prst="rect">
          <a:avLst/>
        </a:prstGeom>
      </dgm:spPr>
    </dgm:pt>
    <dgm:pt modelId="{9E6B0BF0-ED54-4006-BD53-CD41C4905EBF}" type="pres">
      <dgm:prSet presAssocID="{1901A630-72C6-4CD0-BA26-5A85A8A7120A}" presName="img" presStyleLbl="fgImgPlace1" presStyleIdx="5" presStyleCnt="6" custScaleX="67118" custScaleY="125003" custLinFactNeighborX="-30347"/>
      <dgm:spPr>
        <a:prstGeom prst="rect">
          <a:avLst/>
        </a:prstGeom>
        <a:blipFill dpi="0" rotWithShape="1">
          <a:blip xmlns:r="http://schemas.openxmlformats.org/officeDocument/2006/relationships" r:embed="rId6"/>
          <a:srcRect/>
          <a:stretch>
            <a:fillRect t="-143" b="-3857"/>
          </a:stretch>
        </a:blipFill>
        <a:ln>
          <a:noFill/>
        </a:ln>
      </dgm:spPr>
    </dgm:pt>
    <dgm:pt modelId="{BE600E44-A78A-4356-8C93-979D90E4F516}" type="pres">
      <dgm:prSet presAssocID="{1901A630-72C6-4CD0-BA26-5A85A8A7120A}" presName="text" presStyleLbl="node1" presStyleIdx="5" presStyleCnt="6">
        <dgm:presLayoutVars>
          <dgm:bulletEnabled val="1"/>
        </dgm:presLayoutVars>
      </dgm:prSet>
      <dgm:spPr/>
    </dgm:pt>
  </dgm:ptLst>
  <dgm:cxnLst>
    <dgm:cxn modelId="{E2F42602-6726-4995-A026-95A07E39E45F}" type="presOf" srcId="{2132386E-BAED-4186-B4F8-1F42ABCFF31B}" destId="{BFF1129E-BE6F-4509-8445-D03F9B744376}" srcOrd="0" destOrd="0" presId="urn:microsoft.com/office/officeart/2005/8/layout/vList4"/>
    <dgm:cxn modelId="{130F5204-546A-4096-A27C-F375FE07F10F}" srcId="{220557DC-1306-44DD-937A-F0C3D343C509}" destId="{FCF6A244-C52B-440B-B0D6-4763F4DE96BB}" srcOrd="0" destOrd="0" parTransId="{CB848E39-E3E5-4871-BE65-4B01B7D6CFC8}" sibTransId="{3CEF2D41-53DD-44FA-A9C4-48E223166AEF}"/>
    <dgm:cxn modelId="{4648E106-C45B-48F4-B951-3B847CA41FEA}" type="presOf" srcId="{FCF6A244-C52B-440B-B0D6-4763F4DE96BB}" destId="{0891B745-C629-4903-8851-0F90A070857D}" srcOrd="1" destOrd="1" presId="urn:microsoft.com/office/officeart/2005/8/layout/vList4"/>
    <dgm:cxn modelId="{3488C811-A300-4754-B8B0-EBC038FF1FDE}" srcId="{BD830F98-49B8-4C82-A11F-6609F5D602B2}" destId="{C8B8B36E-5A7D-493B-91CF-F98BEAE467E4}" srcOrd="4" destOrd="0" parTransId="{BA3B38D7-102E-4593-9F5E-4ECBEC840D3D}" sibTransId="{EF1E65F1-2EE5-4A9B-AB70-9225AEAB4D32}"/>
    <dgm:cxn modelId="{D2364412-50CC-4B6A-BCE1-76D2DAA9D0AD}" srcId="{BD830F98-49B8-4C82-A11F-6609F5D602B2}" destId="{5683500B-BED4-4784-A571-11CB5F2AF182}" srcOrd="2" destOrd="0" parTransId="{D6F6054A-AD18-480E-B28E-AA329FD2E087}" sibTransId="{69F046CB-8772-4D0E-8828-9545589ABCAB}"/>
    <dgm:cxn modelId="{AFD0C612-02A0-43CA-9F98-EBC461795A7A}" srcId="{BD830F98-49B8-4C82-A11F-6609F5D602B2}" destId="{E2884223-C93F-4F5B-B7D2-22CA265B766E}" srcOrd="0" destOrd="0" parTransId="{022FAAE4-D57B-4BE9-B145-9DF098360B0F}" sibTransId="{E3714F33-F072-4D7F-86EB-B944A4E95763}"/>
    <dgm:cxn modelId="{BAE98018-12AB-4ECA-9D0F-1D95F42ABDC1}" type="presOf" srcId="{220557DC-1306-44DD-937A-F0C3D343C509}" destId="{AE7161BD-47FA-48F6-A30F-6214AA4CC449}" srcOrd="0" destOrd="0" presId="urn:microsoft.com/office/officeart/2005/8/layout/vList4"/>
    <dgm:cxn modelId="{1566F51A-3C4D-4A0E-BF30-48EC720CBA52}" type="presOf" srcId="{B68A97D6-ACAD-4A4A-950B-FDE879FAB850}" destId="{BE600E44-A78A-4356-8C93-979D90E4F516}" srcOrd="1" destOrd="1" presId="urn:microsoft.com/office/officeart/2005/8/layout/vList4"/>
    <dgm:cxn modelId="{E1E1A824-1E4F-4920-A7F5-3FE5AEB958FD}" type="presOf" srcId="{4CFC3105-266C-4D2E-8CC6-8A6402BD73BF}" destId="{32581AF9-1C45-4E52-B327-77F9FAC8F91D}" srcOrd="1" destOrd="1" presId="urn:microsoft.com/office/officeart/2005/8/layout/vList4"/>
    <dgm:cxn modelId="{918F482A-02CF-48A1-B1F8-23CB1755BE39}" type="presOf" srcId="{D7B1C615-525A-492E-A315-15250947AE5E}" destId="{BFF1129E-BE6F-4509-8445-D03F9B744376}" srcOrd="0" destOrd="1" presId="urn:microsoft.com/office/officeart/2005/8/layout/vList4"/>
    <dgm:cxn modelId="{863FE22B-0C7A-4F0D-8EF7-E5604E02D1EB}" type="presOf" srcId="{336098F1-1C22-4DF4-8534-EBD39C1CFB76}" destId="{AE7161BD-47FA-48F6-A30F-6214AA4CC449}" srcOrd="0" destOrd="3" presId="urn:microsoft.com/office/officeart/2005/8/layout/vList4"/>
    <dgm:cxn modelId="{9A14DF33-8156-4A9B-8E0A-27C4092E991F}" type="presOf" srcId="{2132386E-BAED-4186-B4F8-1F42ABCFF31B}" destId="{781E0D04-9F88-4AB8-9DC0-9B95F8D06DB9}" srcOrd="1" destOrd="0" presId="urn:microsoft.com/office/officeart/2005/8/layout/vList4"/>
    <dgm:cxn modelId="{7E00433C-8AE7-44A5-8A25-55DD43FE1BC8}" type="presOf" srcId="{5683500B-BED4-4784-A571-11CB5F2AF182}" destId="{6D836C7F-609D-4910-9BD3-488810438010}" srcOrd="0" destOrd="0" presId="urn:microsoft.com/office/officeart/2005/8/layout/vList4"/>
    <dgm:cxn modelId="{41BD7441-7921-4759-868F-3E8AE69526B1}" type="presOf" srcId="{E2884223-C93F-4F5B-B7D2-22CA265B766E}" destId="{6D1F9B62-52A4-4124-8DCC-6CACFC19D709}" srcOrd="0" destOrd="0" presId="urn:microsoft.com/office/officeart/2005/8/layout/vList4"/>
    <dgm:cxn modelId="{C6234B64-DA85-4037-ADAC-224EA4F038E1}" srcId="{220557DC-1306-44DD-937A-F0C3D343C509}" destId="{336098F1-1C22-4DF4-8534-EBD39C1CFB76}" srcOrd="2" destOrd="0" parTransId="{A3DA6CDE-3350-4273-A028-73C3C72567FF}" sibTransId="{D03ACDEE-F507-4ABA-80A3-DED42C575DF9}"/>
    <dgm:cxn modelId="{7324CC48-E5DC-4073-BF23-DF8451D2759A}" type="presOf" srcId="{65F2128D-D162-4806-8549-F00B36DA9BCE}" destId="{83705D28-29AA-4466-98EF-E4C8783DDD45}" srcOrd="1" destOrd="1" presId="urn:microsoft.com/office/officeart/2005/8/layout/vList4"/>
    <dgm:cxn modelId="{7F2C826A-E50C-49F1-A5B6-BFCA995FA8F7}" type="presOf" srcId="{C8B8B36E-5A7D-493B-91CF-F98BEAE467E4}" destId="{0E7410EE-F709-4AF6-8AC3-11A917131C56}" srcOrd="0" destOrd="0" presId="urn:microsoft.com/office/officeart/2005/8/layout/vList4"/>
    <dgm:cxn modelId="{03ACE14D-F74D-4F87-9D2C-18D680B1303C}" type="presOf" srcId="{4CFC3105-266C-4D2E-8CC6-8A6402BD73BF}" destId="{6D836C7F-609D-4910-9BD3-488810438010}" srcOrd="0" destOrd="1" presId="urn:microsoft.com/office/officeart/2005/8/layout/vList4"/>
    <dgm:cxn modelId="{9BABF74E-6FC5-4C06-9075-CD3EE496BD92}" type="presOf" srcId="{E2884223-C93F-4F5B-B7D2-22CA265B766E}" destId="{E8022EEA-82B4-417F-902F-8BD42FBB6250}" srcOrd="1" destOrd="0" presId="urn:microsoft.com/office/officeart/2005/8/layout/vList4"/>
    <dgm:cxn modelId="{041EA672-FFE9-4F91-8F7B-D85EB6450B59}" type="presOf" srcId="{3FFA602B-C919-4B66-8C4C-C8517C8371CD}" destId="{0891B745-C629-4903-8851-0F90A070857D}" srcOrd="1" destOrd="2" presId="urn:microsoft.com/office/officeart/2005/8/layout/vList4"/>
    <dgm:cxn modelId="{FB343953-1908-4312-8EF9-FE5759D07BD4}" type="presOf" srcId="{5683500B-BED4-4784-A571-11CB5F2AF182}" destId="{32581AF9-1C45-4E52-B327-77F9FAC8F91D}" srcOrd="1" destOrd="0" presId="urn:microsoft.com/office/officeart/2005/8/layout/vList4"/>
    <dgm:cxn modelId="{36755456-0B43-479C-94A9-F6DA8EC88F36}" type="presOf" srcId="{3FFA602B-C919-4B66-8C4C-C8517C8371CD}" destId="{AE7161BD-47FA-48F6-A30F-6214AA4CC449}" srcOrd="0" destOrd="2" presId="urn:microsoft.com/office/officeart/2005/8/layout/vList4"/>
    <dgm:cxn modelId="{CC867977-F8E5-47F0-8433-6210405EC7FB}" srcId="{2132386E-BAED-4186-B4F8-1F42ABCFF31B}" destId="{D7B1C615-525A-492E-A315-15250947AE5E}" srcOrd="0" destOrd="0" parTransId="{75804F8D-2521-478D-A0CD-CF77A672F2E0}" sibTransId="{A76CCFDD-236A-436F-B8BA-18E466821F77}"/>
    <dgm:cxn modelId="{AF770A7B-4886-4E38-825F-50897D9FB365}" type="presOf" srcId="{1901A630-72C6-4CD0-BA26-5A85A8A7120A}" destId="{34550C44-1006-438C-BB56-DE1947F81FB5}" srcOrd="0" destOrd="0" presId="urn:microsoft.com/office/officeart/2005/8/layout/vList4"/>
    <dgm:cxn modelId="{1CC6DF8D-FF2F-4AE8-ADC1-028ED0748D1D}" type="presOf" srcId="{220557DC-1306-44DD-937A-F0C3D343C509}" destId="{0891B745-C629-4903-8851-0F90A070857D}" srcOrd="1" destOrd="0" presId="urn:microsoft.com/office/officeart/2005/8/layout/vList4"/>
    <dgm:cxn modelId="{B0B18596-0E5B-487A-90C3-CDAD0347725C}" type="presOf" srcId="{65F2128D-D162-4806-8549-F00B36DA9BCE}" destId="{0E7410EE-F709-4AF6-8AC3-11A917131C56}" srcOrd="0" destOrd="1" presId="urn:microsoft.com/office/officeart/2005/8/layout/vList4"/>
    <dgm:cxn modelId="{AD7382A1-A7C7-45DD-862C-C7B7C28BA9C3}" srcId="{220557DC-1306-44DD-937A-F0C3D343C509}" destId="{3FFA602B-C919-4B66-8C4C-C8517C8371CD}" srcOrd="1" destOrd="0" parTransId="{3817AFC0-F0FF-412E-94C9-7910F6536A4B}" sibTransId="{15C9DB2E-F2E8-4A74-9F5B-0A40583FAA77}"/>
    <dgm:cxn modelId="{985A62A5-0888-46B0-AFB4-A2D280AB7889}" srcId="{5683500B-BED4-4784-A571-11CB5F2AF182}" destId="{4CFC3105-266C-4D2E-8CC6-8A6402BD73BF}" srcOrd="0" destOrd="0" parTransId="{3675648F-BF8F-4C68-89CC-954520615A44}" sibTransId="{40EC349C-4DE2-4177-8256-1C2E4E032D1E}"/>
    <dgm:cxn modelId="{0E8343A7-7E3F-4533-8F83-93BA19730ACE}" type="presOf" srcId="{C8B8B36E-5A7D-493B-91CF-F98BEAE467E4}" destId="{83705D28-29AA-4466-98EF-E4C8783DDD45}" srcOrd="1" destOrd="0" presId="urn:microsoft.com/office/officeart/2005/8/layout/vList4"/>
    <dgm:cxn modelId="{55B322AC-C0C7-479D-896C-D35F33054AE7}" type="presOf" srcId="{D7B1C615-525A-492E-A315-15250947AE5E}" destId="{781E0D04-9F88-4AB8-9DC0-9B95F8D06DB9}" srcOrd="1" destOrd="1" presId="urn:microsoft.com/office/officeart/2005/8/layout/vList4"/>
    <dgm:cxn modelId="{F566F6C6-6A8F-4433-A9EA-989807B5F255}" type="presOf" srcId="{336098F1-1C22-4DF4-8534-EBD39C1CFB76}" destId="{0891B745-C629-4903-8851-0F90A070857D}" srcOrd="1" destOrd="3" presId="urn:microsoft.com/office/officeart/2005/8/layout/vList4"/>
    <dgm:cxn modelId="{797227D3-2B8C-4687-A1A5-8E4B50A6F327}" type="presOf" srcId="{1901A630-72C6-4CD0-BA26-5A85A8A7120A}" destId="{BE600E44-A78A-4356-8C93-979D90E4F516}" srcOrd="1" destOrd="0" presId="urn:microsoft.com/office/officeart/2005/8/layout/vList4"/>
    <dgm:cxn modelId="{1510DFE3-5C4D-4873-8B04-7FE750F98571}" srcId="{C8B8B36E-5A7D-493B-91CF-F98BEAE467E4}" destId="{65F2128D-D162-4806-8549-F00B36DA9BCE}" srcOrd="0" destOrd="0" parTransId="{4AA81A7A-C67E-41F0-BF9E-0565795B0D85}" sibTransId="{BB97614C-6E69-4FF1-ABF9-F4323BDC24A8}"/>
    <dgm:cxn modelId="{5ABD3DEA-3F24-4FD8-AFD2-68D7A5A10AEF}" type="presOf" srcId="{FCF6A244-C52B-440B-B0D6-4763F4DE96BB}" destId="{AE7161BD-47FA-48F6-A30F-6214AA4CC449}" srcOrd="0" destOrd="1" presId="urn:microsoft.com/office/officeart/2005/8/layout/vList4"/>
    <dgm:cxn modelId="{C4029FEC-FE00-4571-A23E-FEB3A275CCA7}" type="presOf" srcId="{BD830F98-49B8-4C82-A11F-6609F5D602B2}" destId="{82A8A116-DD19-48AD-9D4D-11145E5C7E37}" srcOrd="0" destOrd="0" presId="urn:microsoft.com/office/officeart/2005/8/layout/vList4"/>
    <dgm:cxn modelId="{670644ED-46FC-4069-934C-D915135CA105}" srcId="{1901A630-72C6-4CD0-BA26-5A85A8A7120A}" destId="{B68A97D6-ACAD-4A4A-950B-FDE879FAB850}" srcOrd="0" destOrd="0" parTransId="{561D662C-A8C3-4C08-B396-B52B2053CD4F}" sibTransId="{632C631E-F7FE-414B-9D96-7F532CF7B79A}"/>
    <dgm:cxn modelId="{5E79DCED-9D83-4D1C-916A-AB7AAFF74707}" type="presOf" srcId="{B68A97D6-ACAD-4A4A-950B-FDE879FAB850}" destId="{34550C44-1006-438C-BB56-DE1947F81FB5}" srcOrd="0" destOrd="1" presId="urn:microsoft.com/office/officeart/2005/8/layout/vList4"/>
    <dgm:cxn modelId="{2B06B2EE-8388-4A9E-B0B5-14340BEE976B}" srcId="{BD830F98-49B8-4C82-A11F-6609F5D602B2}" destId="{220557DC-1306-44DD-937A-F0C3D343C509}" srcOrd="1" destOrd="0" parTransId="{17258024-516D-4FCB-88F3-F65283518C0F}" sibTransId="{E9A910CD-D08C-44EC-86E5-CC094F438787}"/>
    <dgm:cxn modelId="{C15F0AF6-DBA9-46D3-94AA-83E313333771}" srcId="{BD830F98-49B8-4C82-A11F-6609F5D602B2}" destId="{2132386E-BAED-4186-B4F8-1F42ABCFF31B}" srcOrd="3" destOrd="0" parTransId="{7C30FBDD-5BA3-469D-9C2E-136A51FCAEA2}" sibTransId="{EDC898EC-E930-413A-AB0E-8D41EE563760}"/>
    <dgm:cxn modelId="{BB0BE0FD-7B87-43C1-B402-5F5984A964B0}" srcId="{BD830F98-49B8-4C82-A11F-6609F5D602B2}" destId="{1901A630-72C6-4CD0-BA26-5A85A8A7120A}" srcOrd="5" destOrd="0" parTransId="{AA510D60-F830-4BDC-BF7E-E65C3EAA3450}" sibTransId="{4E3B7364-0858-4BC7-A34A-30507ABA65B9}"/>
    <dgm:cxn modelId="{0FD469C2-90B5-4B2F-8099-C297668F8411}" type="presParOf" srcId="{82A8A116-DD19-48AD-9D4D-11145E5C7E37}" destId="{14700D92-FC63-4B49-AA06-4780116EC1B8}" srcOrd="0" destOrd="0" presId="urn:microsoft.com/office/officeart/2005/8/layout/vList4"/>
    <dgm:cxn modelId="{9EEECCBC-2006-4DBD-A793-36FF0DD85E69}" type="presParOf" srcId="{14700D92-FC63-4B49-AA06-4780116EC1B8}" destId="{6D1F9B62-52A4-4124-8DCC-6CACFC19D709}" srcOrd="0" destOrd="0" presId="urn:microsoft.com/office/officeart/2005/8/layout/vList4"/>
    <dgm:cxn modelId="{C5264CAE-85A5-43AA-8AD5-EC3622E46038}" type="presParOf" srcId="{14700D92-FC63-4B49-AA06-4780116EC1B8}" destId="{C1EE16C3-31B3-4067-A4AE-92D29687AD9F}" srcOrd="1" destOrd="0" presId="urn:microsoft.com/office/officeart/2005/8/layout/vList4"/>
    <dgm:cxn modelId="{AC50582B-6C58-4A60-ADD0-15E7BB72CD03}" type="presParOf" srcId="{14700D92-FC63-4B49-AA06-4780116EC1B8}" destId="{E8022EEA-82B4-417F-902F-8BD42FBB6250}" srcOrd="2" destOrd="0" presId="urn:microsoft.com/office/officeart/2005/8/layout/vList4"/>
    <dgm:cxn modelId="{7F6D5492-5E48-4663-A9BC-C2C606D5ABE7}" type="presParOf" srcId="{82A8A116-DD19-48AD-9D4D-11145E5C7E37}" destId="{607396ED-F338-47D4-B260-3FED7EB5FD63}" srcOrd="1" destOrd="0" presId="urn:microsoft.com/office/officeart/2005/8/layout/vList4"/>
    <dgm:cxn modelId="{7BC5019C-F445-4E0F-A8E6-07C60A7060EE}" type="presParOf" srcId="{82A8A116-DD19-48AD-9D4D-11145E5C7E37}" destId="{96C48833-1FBD-47DE-BDF0-8F50593B5665}" srcOrd="2" destOrd="0" presId="urn:microsoft.com/office/officeart/2005/8/layout/vList4"/>
    <dgm:cxn modelId="{987E0AC8-D190-4046-BF8D-F7988EF3096B}" type="presParOf" srcId="{96C48833-1FBD-47DE-BDF0-8F50593B5665}" destId="{AE7161BD-47FA-48F6-A30F-6214AA4CC449}" srcOrd="0" destOrd="0" presId="urn:microsoft.com/office/officeart/2005/8/layout/vList4"/>
    <dgm:cxn modelId="{3D2D2B51-C827-4636-AC00-7A43BB9B4665}" type="presParOf" srcId="{96C48833-1FBD-47DE-BDF0-8F50593B5665}" destId="{C5F90A3A-641E-4925-AA92-ED3448CE9E6B}" srcOrd="1" destOrd="0" presId="urn:microsoft.com/office/officeart/2005/8/layout/vList4"/>
    <dgm:cxn modelId="{0650EC15-517E-4254-ABED-785D530CB46B}" type="presParOf" srcId="{96C48833-1FBD-47DE-BDF0-8F50593B5665}" destId="{0891B745-C629-4903-8851-0F90A070857D}" srcOrd="2" destOrd="0" presId="urn:microsoft.com/office/officeart/2005/8/layout/vList4"/>
    <dgm:cxn modelId="{F19BE2C1-1283-4867-B9A7-088F3EDDB75F}" type="presParOf" srcId="{82A8A116-DD19-48AD-9D4D-11145E5C7E37}" destId="{90D5A717-52CD-4CD2-A6DD-9547943B784E}" srcOrd="3" destOrd="0" presId="urn:microsoft.com/office/officeart/2005/8/layout/vList4"/>
    <dgm:cxn modelId="{D100C33F-D2DC-45EB-8CC2-42B3515A052B}" type="presParOf" srcId="{82A8A116-DD19-48AD-9D4D-11145E5C7E37}" destId="{CBFDA678-EB8D-48D5-BFCD-4B6A7A419296}" srcOrd="4" destOrd="0" presId="urn:microsoft.com/office/officeart/2005/8/layout/vList4"/>
    <dgm:cxn modelId="{D75B579B-DFE7-44B0-88B2-65C77C1C9583}" type="presParOf" srcId="{CBFDA678-EB8D-48D5-BFCD-4B6A7A419296}" destId="{6D836C7F-609D-4910-9BD3-488810438010}" srcOrd="0" destOrd="0" presId="urn:microsoft.com/office/officeart/2005/8/layout/vList4"/>
    <dgm:cxn modelId="{23CB12F3-2864-4225-BB24-45587049E442}" type="presParOf" srcId="{CBFDA678-EB8D-48D5-BFCD-4B6A7A419296}" destId="{992D2691-1D90-4043-8400-16DA28DE08A4}" srcOrd="1" destOrd="0" presId="urn:microsoft.com/office/officeart/2005/8/layout/vList4"/>
    <dgm:cxn modelId="{F0FCEC7D-5140-44CC-AA8F-A994510DA647}" type="presParOf" srcId="{CBFDA678-EB8D-48D5-BFCD-4B6A7A419296}" destId="{32581AF9-1C45-4E52-B327-77F9FAC8F91D}" srcOrd="2" destOrd="0" presId="urn:microsoft.com/office/officeart/2005/8/layout/vList4"/>
    <dgm:cxn modelId="{77968ADD-5F30-4623-A5C3-353D9DD29091}" type="presParOf" srcId="{82A8A116-DD19-48AD-9D4D-11145E5C7E37}" destId="{5B7CA392-ED76-4334-B947-F30B0DA01415}" srcOrd="5" destOrd="0" presId="urn:microsoft.com/office/officeart/2005/8/layout/vList4"/>
    <dgm:cxn modelId="{4F67BD46-139A-450B-85E1-F451C5744E0F}" type="presParOf" srcId="{82A8A116-DD19-48AD-9D4D-11145E5C7E37}" destId="{EE12F293-6F8E-4D79-82BE-E6F055D5F536}" srcOrd="6" destOrd="0" presId="urn:microsoft.com/office/officeart/2005/8/layout/vList4"/>
    <dgm:cxn modelId="{E15DDE36-7975-47C9-AFF3-9EFB33AF326C}" type="presParOf" srcId="{EE12F293-6F8E-4D79-82BE-E6F055D5F536}" destId="{BFF1129E-BE6F-4509-8445-D03F9B744376}" srcOrd="0" destOrd="0" presId="urn:microsoft.com/office/officeart/2005/8/layout/vList4"/>
    <dgm:cxn modelId="{ADDA2E2C-5FA3-4D1D-A22C-BD5782B50A62}" type="presParOf" srcId="{EE12F293-6F8E-4D79-82BE-E6F055D5F536}" destId="{FE0270C8-1D22-4FA1-B15E-9DF0409C2AC1}" srcOrd="1" destOrd="0" presId="urn:microsoft.com/office/officeart/2005/8/layout/vList4"/>
    <dgm:cxn modelId="{AB42D0A5-4748-44A9-9CD6-7258A77C9FB4}" type="presParOf" srcId="{EE12F293-6F8E-4D79-82BE-E6F055D5F536}" destId="{781E0D04-9F88-4AB8-9DC0-9B95F8D06DB9}" srcOrd="2" destOrd="0" presId="urn:microsoft.com/office/officeart/2005/8/layout/vList4"/>
    <dgm:cxn modelId="{3E8580BF-CB41-4EC9-991F-0AC6B08F1A5A}" type="presParOf" srcId="{82A8A116-DD19-48AD-9D4D-11145E5C7E37}" destId="{262C56F7-30E2-4FAF-82F6-D0543B3F2DF7}" srcOrd="7" destOrd="0" presId="urn:microsoft.com/office/officeart/2005/8/layout/vList4"/>
    <dgm:cxn modelId="{1178D468-5D76-48AC-98F2-911525A43B48}" type="presParOf" srcId="{82A8A116-DD19-48AD-9D4D-11145E5C7E37}" destId="{863117D3-41E9-47C8-A056-29F33AE06B11}" srcOrd="8" destOrd="0" presId="urn:microsoft.com/office/officeart/2005/8/layout/vList4"/>
    <dgm:cxn modelId="{9D9B5640-7E53-450E-B005-DD9CB3B26E63}" type="presParOf" srcId="{863117D3-41E9-47C8-A056-29F33AE06B11}" destId="{0E7410EE-F709-4AF6-8AC3-11A917131C56}" srcOrd="0" destOrd="0" presId="urn:microsoft.com/office/officeart/2005/8/layout/vList4"/>
    <dgm:cxn modelId="{20192B10-E123-4C2C-BDBC-499F5C3AE769}" type="presParOf" srcId="{863117D3-41E9-47C8-A056-29F33AE06B11}" destId="{8CA2B445-1B14-46ED-9346-4D22B3765C9B}" srcOrd="1" destOrd="0" presId="urn:microsoft.com/office/officeart/2005/8/layout/vList4"/>
    <dgm:cxn modelId="{7C1E4198-53C0-40B0-B8B5-D47BD7A9C5E1}" type="presParOf" srcId="{863117D3-41E9-47C8-A056-29F33AE06B11}" destId="{83705D28-29AA-4466-98EF-E4C8783DDD45}" srcOrd="2" destOrd="0" presId="urn:microsoft.com/office/officeart/2005/8/layout/vList4"/>
    <dgm:cxn modelId="{E9A47B52-9568-4B0D-96CE-2969C56F090C}" type="presParOf" srcId="{82A8A116-DD19-48AD-9D4D-11145E5C7E37}" destId="{D2D5408D-8BC3-4B2E-B16C-A87FB1DEB3D0}" srcOrd="9" destOrd="0" presId="urn:microsoft.com/office/officeart/2005/8/layout/vList4"/>
    <dgm:cxn modelId="{F092E6DF-0A96-4494-92EA-BF438CE7B961}" type="presParOf" srcId="{82A8A116-DD19-48AD-9D4D-11145E5C7E37}" destId="{A6CDEE2E-4DA3-4B3C-919C-44AFFEE3A6EC}" srcOrd="10" destOrd="0" presId="urn:microsoft.com/office/officeart/2005/8/layout/vList4"/>
    <dgm:cxn modelId="{351A818E-8309-4F48-982E-3752DD5C1CAC}" type="presParOf" srcId="{A6CDEE2E-4DA3-4B3C-919C-44AFFEE3A6EC}" destId="{34550C44-1006-438C-BB56-DE1947F81FB5}" srcOrd="0" destOrd="0" presId="urn:microsoft.com/office/officeart/2005/8/layout/vList4"/>
    <dgm:cxn modelId="{65CA8B0F-8D18-454F-A3CA-79D1E7BFBE10}" type="presParOf" srcId="{A6CDEE2E-4DA3-4B3C-919C-44AFFEE3A6EC}" destId="{9E6B0BF0-ED54-4006-BD53-CD41C4905EBF}" srcOrd="1" destOrd="0" presId="urn:microsoft.com/office/officeart/2005/8/layout/vList4"/>
    <dgm:cxn modelId="{9E1BC7AF-5F35-46F6-9985-21411D3999C3}" type="presParOf" srcId="{A6CDEE2E-4DA3-4B3C-919C-44AFFEE3A6EC}" destId="{BE600E44-A78A-4356-8C93-979D90E4F516}"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1F9B62-52A4-4124-8DCC-6CACFC19D709}">
      <dsp:nvSpPr>
        <dsp:cNvPr id="0" name=""/>
        <dsp:cNvSpPr/>
      </dsp:nvSpPr>
      <dsp:spPr>
        <a:xfrm>
          <a:off x="0" y="0"/>
          <a:ext cx="6700837" cy="853632"/>
        </a:xfrm>
        <a:prstGeom prst="rect">
          <a:avLst/>
        </a:prstGeom>
        <a:solidFill>
          <a:schemeClr val="bg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1910" rIns="41910" bIns="41910" numCol="1" spcCol="1270" anchor="t" anchorCtr="0">
          <a:noAutofit/>
        </a:bodyPr>
        <a:lstStyle/>
        <a:p>
          <a:pPr marL="0" lvl="0" indent="0" algn="l" defTabSz="488950">
            <a:lnSpc>
              <a:spcPct val="90000"/>
            </a:lnSpc>
            <a:spcBef>
              <a:spcPct val="0"/>
            </a:spcBef>
            <a:spcAft>
              <a:spcPct val="35000"/>
            </a:spcAft>
            <a:buNone/>
          </a:pPr>
          <a:r>
            <a:rPr lang="sv-SE" sz="1100" b="0" i="0" kern="1200" dirty="0">
              <a:solidFill>
                <a:schemeClr val="tx1"/>
              </a:solidFill>
            </a:rPr>
            <a:t>Ramavtalet erbjuder ett brett sortiment av livsmedel för krisberedskap vilket gör att olika verksamheter kan hitta varor som passar för deras syfte. Behov av anpassning såsom allergener, gruppens storlek eller syfte tas i beaktning. Vid större avrop erhålls även rabatter. Finns det behov av ytterligare anpassning, så finns möjligheten att genomföra en förnyad konkurrensutsättning.</a:t>
          </a:r>
          <a:endParaRPr lang="sv-SE" sz="1100" kern="1200" noProof="0" dirty="0">
            <a:solidFill>
              <a:schemeClr val="tx1"/>
            </a:solidFill>
          </a:endParaRPr>
        </a:p>
      </dsp:txBody>
      <dsp:txXfrm>
        <a:off x="1410902" y="0"/>
        <a:ext cx="5289934" cy="853632"/>
      </dsp:txXfrm>
    </dsp:sp>
    <dsp:sp modelId="{C1EE16C3-31B3-4067-A4AE-92D29687AD9F}">
      <dsp:nvSpPr>
        <dsp:cNvPr id="0" name=""/>
        <dsp:cNvSpPr/>
      </dsp:nvSpPr>
      <dsp:spPr>
        <a:xfrm>
          <a:off x="0" y="73134"/>
          <a:ext cx="899493" cy="707363"/>
        </a:xfrm>
        <a:prstGeom prst="rect">
          <a:avLst/>
        </a:prstGeom>
        <a:blipFill dpi="0" rotWithShape="1">
          <a:blip xmlns:r="http://schemas.openxmlformats.org/officeDocument/2006/relationships" r:embed="rId1"/>
          <a:srcRect/>
          <a:stretch>
            <a:fillRect l="1" r="-505" b="-3698"/>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E7161BD-47FA-48F6-A30F-6214AA4CC449}">
      <dsp:nvSpPr>
        <dsp:cNvPr id="0" name=""/>
        <dsp:cNvSpPr/>
      </dsp:nvSpPr>
      <dsp:spPr>
        <a:xfrm>
          <a:off x="0" y="921284"/>
          <a:ext cx="6700837" cy="707346"/>
        </a:xfrm>
        <a:prstGeom prst="rect">
          <a:avLst/>
        </a:prstGeom>
        <a:solidFill>
          <a:schemeClr val="bg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1910" rIns="41910" bIns="41910" numCol="1" spcCol="1270" anchor="t" anchorCtr="0">
          <a:noAutofit/>
        </a:bodyPr>
        <a:lstStyle/>
        <a:p>
          <a:pPr marL="0" lvl="0" indent="0" algn="just" defTabSz="466725">
            <a:lnSpc>
              <a:spcPct val="90000"/>
            </a:lnSpc>
            <a:spcBef>
              <a:spcPct val="0"/>
            </a:spcBef>
            <a:spcAft>
              <a:spcPct val="35000"/>
            </a:spcAft>
            <a:buNone/>
          </a:pPr>
          <a:r>
            <a:rPr lang="sv-SE" sz="1050" kern="1200" dirty="0">
              <a:solidFill>
                <a:schemeClr val="tx1"/>
              </a:solidFill>
            </a:rPr>
            <a:t>  Vegetariska alternativ erbjuds som mer hållbara och klimatanpassade val.</a:t>
          </a:r>
          <a:endParaRPr lang="sv-SE" sz="1050" kern="1200" noProof="0" dirty="0">
            <a:solidFill>
              <a:schemeClr val="tx1"/>
            </a:solidFill>
          </a:endParaRPr>
        </a:p>
        <a:p>
          <a:pPr marL="85725" lvl="1" indent="-85725" algn="l" defTabSz="466725">
            <a:lnSpc>
              <a:spcPct val="90000"/>
            </a:lnSpc>
            <a:spcBef>
              <a:spcPct val="0"/>
            </a:spcBef>
            <a:spcAft>
              <a:spcPct val="15000"/>
            </a:spcAft>
            <a:buFont typeface="Arial" panose="020B0604020202020204" pitchFamily="34" charset="0"/>
            <a:buChar char="•"/>
          </a:pPr>
          <a:r>
            <a:rPr lang="sv-SE" sz="1050" kern="1200" dirty="0">
              <a:solidFill>
                <a:schemeClr val="tx1"/>
              </a:solidFill>
            </a:rPr>
            <a:t>Produkterna innehåller enbart hållbart producerad palmolja.</a:t>
          </a:r>
        </a:p>
        <a:p>
          <a:pPr marL="85725" lvl="1" indent="-85725" algn="l" defTabSz="466725">
            <a:lnSpc>
              <a:spcPct val="90000"/>
            </a:lnSpc>
            <a:spcBef>
              <a:spcPct val="0"/>
            </a:spcBef>
            <a:spcAft>
              <a:spcPct val="15000"/>
            </a:spcAft>
            <a:buFont typeface="Arial" panose="020B0604020202020204" pitchFamily="34" charset="0"/>
            <a:buChar char="•"/>
          </a:pPr>
          <a:r>
            <a:rPr lang="sv-SE" sz="1050" kern="1200" dirty="0">
              <a:solidFill>
                <a:schemeClr val="tx1"/>
              </a:solidFill>
            </a:rPr>
            <a:t>Vid förnyad konkurrensutsättning (FKU) kan krav på ekologiska varor eller djuromsorg ställas.</a:t>
          </a:r>
        </a:p>
        <a:p>
          <a:pPr marL="85725" lvl="1" indent="-85725" algn="l" defTabSz="488950">
            <a:lnSpc>
              <a:spcPct val="90000"/>
            </a:lnSpc>
            <a:spcBef>
              <a:spcPct val="0"/>
            </a:spcBef>
            <a:spcAft>
              <a:spcPct val="15000"/>
            </a:spcAft>
            <a:buFont typeface="Arial" panose="020B0604020202020204" pitchFamily="34" charset="0"/>
            <a:buChar char="•"/>
          </a:pPr>
          <a:endParaRPr lang="sv-SE" sz="1100" kern="1200" dirty="0">
            <a:solidFill>
              <a:schemeClr val="tx1"/>
            </a:solidFill>
          </a:endParaRPr>
        </a:p>
      </dsp:txBody>
      <dsp:txXfrm>
        <a:off x="1410902" y="921284"/>
        <a:ext cx="5289934" cy="707346"/>
      </dsp:txXfrm>
    </dsp:sp>
    <dsp:sp modelId="{C5F90A3A-641E-4925-AA92-ED3448CE9E6B}">
      <dsp:nvSpPr>
        <dsp:cNvPr id="0" name=""/>
        <dsp:cNvSpPr/>
      </dsp:nvSpPr>
      <dsp:spPr>
        <a:xfrm>
          <a:off x="0" y="924367"/>
          <a:ext cx="899493" cy="707363"/>
        </a:xfrm>
        <a:prstGeom prst="rect">
          <a:avLst/>
        </a:prstGeom>
        <a:blipFill dpi="0" rotWithShape="1">
          <a:blip xmlns:r="http://schemas.openxmlformats.org/officeDocument/2006/relationships" r:embed="rId2"/>
          <a:srcRect/>
          <a:stretch>
            <a:fillRect t="-148" b="-3852"/>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D836C7F-609D-4910-9BD3-488810438010}">
      <dsp:nvSpPr>
        <dsp:cNvPr id="0" name=""/>
        <dsp:cNvSpPr/>
      </dsp:nvSpPr>
      <dsp:spPr>
        <a:xfrm>
          <a:off x="0" y="1702473"/>
          <a:ext cx="6700837" cy="707346"/>
        </a:xfrm>
        <a:prstGeom prst="rect">
          <a:avLst/>
        </a:prstGeom>
        <a:solidFill>
          <a:schemeClr val="bg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1910" rIns="41910" bIns="41910" numCol="1" spcCol="1270" anchor="t" anchorCtr="0">
          <a:noAutofit/>
        </a:bodyPr>
        <a:lstStyle/>
        <a:p>
          <a:pPr marL="0" lvl="0" indent="0" algn="l" defTabSz="488950">
            <a:lnSpc>
              <a:spcPct val="90000"/>
            </a:lnSpc>
            <a:spcBef>
              <a:spcPct val="0"/>
            </a:spcBef>
            <a:spcAft>
              <a:spcPct val="35000"/>
            </a:spcAft>
            <a:buNone/>
          </a:pPr>
          <a:endParaRPr lang="sv-SE" sz="1100" kern="1200" noProof="0" dirty="0">
            <a:solidFill>
              <a:schemeClr val="tx1"/>
            </a:solidFill>
          </a:endParaRPr>
        </a:p>
        <a:p>
          <a:pPr marL="85725" lvl="1" indent="-85725" algn="l" defTabSz="488950">
            <a:lnSpc>
              <a:spcPct val="90000"/>
            </a:lnSpc>
            <a:spcBef>
              <a:spcPct val="0"/>
            </a:spcBef>
            <a:spcAft>
              <a:spcPct val="15000"/>
            </a:spcAft>
            <a:buClr>
              <a:schemeClr val="accent1"/>
            </a:buClr>
            <a:buChar char="•"/>
          </a:pPr>
          <a:r>
            <a:rPr lang="sv-SE" sz="1100" b="0" i="0" kern="1200" dirty="0">
              <a:solidFill>
                <a:schemeClr val="tx1"/>
              </a:solidFill>
            </a:rPr>
            <a:t>Ramavtalet förenklar anskaffning av livsmedel för krisberedskap och målsättning är att det sortiment som har tagits fram ska passa olika typer av behov och verksamheter.</a:t>
          </a:r>
          <a:endParaRPr lang="sv-SE" sz="1100" kern="1200" dirty="0">
            <a:solidFill>
              <a:schemeClr val="tx1"/>
            </a:solidFill>
          </a:endParaRPr>
        </a:p>
      </dsp:txBody>
      <dsp:txXfrm>
        <a:off x="1410902" y="1702473"/>
        <a:ext cx="5289934" cy="707346"/>
      </dsp:txXfrm>
    </dsp:sp>
    <dsp:sp modelId="{992D2691-1D90-4043-8400-16DA28DE08A4}">
      <dsp:nvSpPr>
        <dsp:cNvPr id="0" name=""/>
        <dsp:cNvSpPr/>
      </dsp:nvSpPr>
      <dsp:spPr>
        <a:xfrm>
          <a:off x="0" y="1702464"/>
          <a:ext cx="899493" cy="707363"/>
        </a:xfrm>
        <a:prstGeom prst="rect">
          <a:avLst/>
        </a:prstGeom>
        <a:blipFill dpi="0" rotWithShape="1">
          <a:blip xmlns:r="http://schemas.openxmlformats.org/officeDocument/2006/relationships" r:embed="rId3"/>
          <a:srcRect/>
          <a:stretch>
            <a:fillRect l="-2647" t="-13176" r="-2893" b="-13471"/>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FF1129E-BE6F-4509-8445-D03F9B744376}">
      <dsp:nvSpPr>
        <dsp:cNvPr id="0" name=""/>
        <dsp:cNvSpPr/>
      </dsp:nvSpPr>
      <dsp:spPr>
        <a:xfrm>
          <a:off x="0" y="2480571"/>
          <a:ext cx="6700837" cy="707346"/>
        </a:xfrm>
        <a:prstGeom prst="rect">
          <a:avLst/>
        </a:prstGeom>
        <a:solidFill>
          <a:schemeClr val="bg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1910" rIns="41910" bIns="41910" numCol="1" spcCol="1270" anchor="t" anchorCtr="0">
          <a:noAutofit/>
        </a:bodyPr>
        <a:lstStyle/>
        <a:p>
          <a:pPr marL="0" lvl="0" indent="0" algn="l" defTabSz="488950">
            <a:lnSpc>
              <a:spcPct val="90000"/>
            </a:lnSpc>
            <a:spcBef>
              <a:spcPct val="0"/>
            </a:spcBef>
            <a:spcAft>
              <a:spcPct val="35000"/>
            </a:spcAft>
            <a:buNone/>
          </a:pPr>
          <a:endParaRPr lang="sv-SE" sz="1100" kern="1200" noProof="0" dirty="0">
            <a:solidFill>
              <a:schemeClr val="tx1"/>
            </a:solidFill>
          </a:endParaRPr>
        </a:p>
        <a:p>
          <a:pPr marL="85725" lvl="1" indent="-85725" algn="l" defTabSz="488950">
            <a:lnSpc>
              <a:spcPct val="90000"/>
            </a:lnSpc>
            <a:spcBef>
              <a:spcPct val="0"/>
            </a:spcBef>
            <a:spcAft>
              <a:spcPct val="15000"/>
            </a:spcAft>
            <a:buClr>
              <a:schemeClr val="accent1"/>
            </a:buClr>
            <a:buChar char="•"/>
          </a:pPr>
          <a:r>
            <a:rPr lang="sv-SE" sz="1100" b="0" i="0" kern="1200" dirty="0">
              <a:solidFill>
                <a:schemeClr val="tx1"/>
              </a:solidFill>
            </a:rPr>
            <a:t>Detta är det första större ramavtalet för området livsmedel för krisberedskap.</a:t>
          </a:r>
          <a:endParaRPr lang="sv-SE" sz="1100" kern="1200" dirty="0">
            <a:solidFill>
              <a:schemeClr val="tx1"/>
            </a:solidFill>
          </a:endParaRPr>
        </a:p>
      </dsp:txBody>
      <dsp:txXfrm>
        <a:off x="1410902" y="2480571"/>
        <a:ext cx="5289934" cy="707346"/>
      </dsp:txXfrm>
    </dsp:sp>
    <dsp:sp modelId="{FE0270C8-1D22-4FA1-B15E-9DF0409C2AC1}">
      <dsp:nvSpPr>
        <dsp:cNvPr id="0" name=""/>
        <dsp:cNvSpPr/>
      </dsp:nvSpPr>
      <dsp:spPr>
        <a:xfrm>
          <a:off x="0" y="2480562"/>
          <a:ext cx="899493" cy="707363"/>
        </a:xfrm>
        <a:prstGeom prst="rect">
          <a:avLst/>
        </a:prstGeom>
        <a:blipFill dpi="0" rotWithShape="1">
          <a:blip xmlns:r="http://schemas.openxmlformats.org/officeDocument/2006/relationships" r:embed="rId4"/>
          <a:srcRect/>
          <a:stretch>
            <a:fillRect t="-610" r="-370" b="-3775"/>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E7410EE-F709-4AF6-8AC3-11A917131C56}">
      <dsp:nvSpPr>
        <dsp:cNvPr id="0" name=""/>
        <dsp:cNvSpPr/>
      </dsp:nvSpPr>
      <dsp:spPr>
        <a:xfrm>
          <a:off x="0" y="3258669"/>
          <a:ext cx="6700837" cy="707346"/>
        </a:xfrm>
        <a:prstGeom prst="rect">
          <a:avLst/>
        </a:prstGeom>
        <a:solidFill>
          <a:schemeClr val="bg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1910" rIns="41910" bIns="41910" numCol="1" spcCol="1270" anchor="t" anchorCtr="0">
          <a:noAutofit/>
        </a:bodyPr>
        <a:lstStyle/>
        <a:p>
          <a:pPr marL="0" lvl="0" indent="0" algn="l" defTabSz="488950">
            <a:lnSpc>
              <a:spcPct val="90000"/>
            </a:lnSpc>
            <a:spcBef>
              <a:spcPct val="0"/>
            </a:spcBef>
            <a:spcAft>
              <a:spcPct val="35000"/>
            </a:spcAft>
            <a:buNone/>
          </a:pPr>
          <a:endParaRPr lang="sv-SE" sz="1100" kern="1200" noProof="0" dirty="0">
            <a:solidFill>
              <a:schemeClr val="tx1"/>
            </a:solidFill>
          </a:endParaRPr>
        </a:p>
        <a:p>
          <a:pPr marL="85725" lvl="1" indent="-85725" algn="l" defTabSz="488950">
            <a:lnSpc>
              <a:spcPct val="90000"/>
            </a:lnSpc>
            <a:spcBef>
              <a:spcPct val="0"/>
            </a:spcBef>
            <a:spcAft>
              <a:spcPct val="15000"/>
            </a:spcAft>
            <a:buClr>
              <a:schemeClr val="accent1"/>
            </a:buClr>
            <a:buChar char="•"/>
          </a:pPr>
          <a:r>
            <a:rPr lang="sv-SE" sz="1100" b="0" i="0" kern="1200" dirty="0">
              <a:solidFill>
                <a:schemeClr val="tx1"/>
              </a:solidFill>
            </a:rPr>
            <a:t>Idag finns ingen möjlighet att avropa varor via webbutik och e-handel utöver telefon och e-post men det kan bli  möjligt under avtalstiden.</a:t>
          </a:r>
          <a:endParaRPr lang="sv-SE" sz="1100" kern="1200" dirty="0">
            <a:solidFill>
              <a:schemeClr val="tx1"/>
            </a:solidFill>
          </a:endParaRPr>
        </a:p>
      </dsp:txBody>
      <dsp:txXfrm>
        <a:off x="1410902" y="3258669"/>
        <a:ext cx="5289934" cy="707346"/>
      </dsp:txXfrm>
    </dsp:sp>
    <dsp:sp modelId="{8CA2B445-1B14-46ED-9346-4D22B3765C9B}">
      <dsp:nvSpPr>
        <dsp:cNvPr id="0" name=""/>
        <dsp:cNvSpPr/>
      </dsp:nvSpPr>
      <dsp:spPr>
        <a:xfrm>
          <a:off x="0" y="3258660"/>
          <a:ext cx="899493" cy="707363"/>
        </a:xfrm>
        <a:prstGeom prst="rect">
          <a:avLst/>
        </a:prstGeom>
        <a:blipFill dpi="0" rotWithShape="1">
          <a:blip xmlns:r="http://schemas.openxmlformats.org/officeDocument/2006/relationships" r:embed="rId5"/>
          <a:srcRect/>
          <a:stretch>
            <a:fillRect l="-3469" r="-2563" b="-3954"/>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34550C44-1006-438C-BB56-DE1947F81FB5}">
      <dsp:nvSpPr>
        <dsp:cNvPr id="0" name=""/>
        <dsp:cNvSpPr/>
      </dsp:nvSpPr>
      <dsp:spPr>
        <a:xfrm>
          <a:off x="0" y="4036766"/>
          <a:ext cx="6700837" cy="707346"/>
        </a:xfrm>
        <a:prstGeom prst="rect">
          <a:avLst/>
        </a:prstGeom>
        <a:solidFill>
          <a:schemeClr val="bg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1910" rIns="41910" bIns="41910" numCol="1" spcCol="1270" anchor="t" anchorCtr="0">
          <a:noAutofit/>
        </a:bodyPr>
        <a:lstStyle/>
        <a:p>
          <a:pPr marL="0" lvl="0" indent="0" algn="l" defTabSz="488950">
            <a:lnSpc>
              <a:spcPct val="90000"/>
            </a:lnSpc>
            <a:spcBef>
              <a:spcPct val="0"/>
            </a:spcBef>
            <a:spcAft>
              <a:spcPct val="35000"/>
            </a:spcAft>
            <a:buNone/>
          </a:pPr>
          <a:endParaRPr lang="sv-SE" sz="1100" kern="1200" noProof="0" dirty="0">
            <a:solidFill>
              <a:schemeClr val="tx1"/>
            </a:solidFill>
          </a:endParaRPr>
        </a:p>
        <a:p>
          <a:pPr marL="85725" lvl="1" indent="-85725" algn="l" defTabSz="488950">
            <a:lnSpc>
              <a:spcPct val="90000"/>
            </a:lnSpc>
            <a:spcBef>
              <a:spcPct val="0"/>
            </a:spcBef>
            <a:spcAft>
              <a:spcPct val="15000"/>
            </a:spcAft>
            <a:buClr>
              <a:schemeClr val="accent1"/>
            </a:buClr>
            <a:buChar char="•"/>
          </a:pPr>
          <a:r>
            <a:rPr lang="sv-SE" sz="1100" b="0" i="0" kern="1200" dirty="0">
              <a:solidFill>
                <a:schemeClr val="tx1"/>
              </a:solidFill>
            </a:rPr>
            <a:t>Detta är Adda Inköpscentrals första renodlade ramavtal för beredskap.</a:t>
          </a:r>
          <a:endParaRPr lang="sv-SE" sz="1100" kern="1200" dirty="0">
            <a:solidFill>
              <a:schemeClr val="tx1"/>
            </a:solidFill>
          </a:endParaRPr>
        </a:p>
      </dsp:txBody>
      <dsp:txXfrm>
        <a:off x="1410902" y="4036766"/>
        <a:ext cx="5289934" cy="707346"/>
      </dsp:txXfrm>
    </dsp:sp>
    <dsp:sp modelId="{9E6B0BF0-ED54-4006-BD53-CD41C4905EBF}">
      <dsp:nvSpPr>
        <dsp:cNvPr id="0" name=""/>
        <dsp:cNvSpPr/>
      </dsp:nvSpPr>
      <dsp:spPr>
        <a:xfrm>
          <a:off x="0" y="4036758"/>
          <a:ext cx="899493" cy="707363"/>
        </a:xfrm>
        <a:prstGeom prst="rect">
          <a:avLst/>
        </a:prstGeom>
        <a:blipFill dpi="0" rotWithShape="1">
          <a:blip xmlns:r="http://schemas.openxmlformats.org/officeDocument/2006/relationships" r:embed="rId6"/>
          <a:srcRect/>
          <a:stretch>
            <a:fillRect t="-143" b="-3857"/>
          </a:stretch>
        </a:blip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FD33F4-BD81-4C01-A010-255883ABD6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B44EF17-D550-44F8-ABCE-B4DA6C148C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6C66E9-BBA4-4CCD-BF22-2433B80B94C8}" type="datetimeFigureOut">
              <a:rPr lang="en-GB" smtClean="0"/>
              <a:t>19/10/2023</a:t>
            </a:fld>
            <a:endParaRPr lang="en-GB"/>
          </a:p>
        </p:txBody>
      </p:sp>
      <p:sp>
        <p:nvSpPr>
          <p:cNvPr id="4" name="Footer Placeholder 3">
            <a:extLst>
              <a:ext uri="{FF2B5EF4-FFF2-40B4-BE49-F238E27FC236}">
                <a16:creationId xmlns:a16="http://schemas.microsoft.com/office/drawing/2014/main" id="{3C38A605-DA4D-4163-89A6-4D5195881B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7DAD345-4505-42F2-A673-DFDB85C77F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C2E4-42E3-41E8-90E1-D216B62FF5DD}" type="slidenum">
              <a:rPr lang="en-GB" smtClean="0"/>
              <a:t>‹#›</a:t>
            </a:fld>
            <a:endParaRPr lang="en-GB"/>
          </a:p>
        </p:txBody>
      </p:sp>
    </p:spTree>
    <p:extLst>
      <p:ext uri="{BB962C8B-B14F-4D97-AF65-F5344CB8AC3E}">
        <p14:creationId xmlns:p14="http://schemas.microsoft.com/office/powerpoint/2010/main" val="3640672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A2118-E44C-4179-9E83-AD7BBEFED0C2}" type="datetimeFigureOut">
              <a:rPr lang="sv-SE" smtClean="0"/>
              <a:t>2023-10-19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852A5-C79E-44C9-9B24-627C2425C3D7}" type="slidenum">
              <a:rPr lang="sv-SE" smtClean="0"/>
              <a:t>‹#›</a:t>
            </a:fld>
            <a:endParaRPr lang="sv-SE"/>
          </a:p>
        </p:txBody>
      </p:sp>
    </p:spTree>
    <p:extLst>
      <p:ext uri="{BB962C8B-B14F-4D97-AF65-F5344CB8AC3E}">
        <p14:creationId xmlns:p14="http://schemas.microsoft.com/office/powerpoint/2010/main" val="219723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1</a:t>
            </a:fld>
            <a:endParaRPr lang="sv-SE" dirty="0"/>
          </a:p>
        </p:txBody>
      </p:sp>
    </p:spTree>
    <p:extLst>
      <p:ext uri="{BB962C8B-B14F-4D97-AF65-F5344CB8AC3E}">
        <p14:creationId xmlns:p14="http://schemas.microsoft.com/office/powerpoint/2010/main" val="2239323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2</a:t>
            </a:fld>
            <a:endParaRPr lang="sv-SE" dirty="0"/>
          </a:p>
        </p:txBody>
      </p:sp>
    </p:spTree>
    <p:extLst>
      <p:ext uri="{BB962C8B-B14F-4D97-AF65-F5344CB8AC3E}">
        <p14:creationId xmlns:p14="http://schemas.microsoft.com/office/powerpoint/2010/main" val="1927145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3</a:t>
            </a:fld>
            <a:endParaRPr lang="sv-SE" dirty="0"/>
          </a:p>
        </p:txBody>
      </p:sp>
    </p:spTree>
    <p:extLst>
      <p:ext uri="{BB962C8B-B14F-4D97-AF65-F5344CB8AC3E}">
        <p14:creationId xmlns:p14="http://schemas.microsoft.com/office/powerpoint/2010/main" val="1691418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vtalsmall sidan 1">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2FAEAB-9DBA-AA3F-E28A-49BB2B21CFCC}"/>
              </a:ext>
            </a:extLst>
          </p:cNvPr>
          <p:cNvSpPr>
            <a:spLocks noGrp="1"/>
          </p:cNvSpPr>
          <p:nvPr>
            <p:ph type="title"/>
          </p:nvPr>
        </p:nvSpPr>
        <p:spPr>
          <a:xfrm>
            <a:off x="1624512" y="432842"/>
            <a:ext cx="5506644" cy="899071"/>
          </a:xfrm>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C52CE1E6-1C2E-0B02-2270-B78E31672AE5}"/>
              </a:ext>
            </a:extLst>
          </p:cNvPr>
          <p:cNvSpPr>
            <a:spLocks noGrp="1"/>
          </p:cNvSpPr>
          <p:nvPr>
            <p:ph type="dt" sz="half" idx="10"/>
          </p:nvPr>
        </p:nvSpPr>
        <p:spPr/>
        <p:txBody>
          <a:bodyPr/>
          <a:lstStyle/>
          <a:p>
            <a:fld id="{F1AE9DF4-4855-4AF6-9D3F-64333BD37423}" type="datetime1">
              <a:rPr lang="sv-SE" smtClean="0"/>
              <a:pPr/>
              <a:t>2023-10-19</a:t>
            </a:fld>
            <a:endParaRPr lang="sv-SE" dirty="0"/>
          </a:p>
        </p:txBody>
      </p:sp>
      <p:sp>
        <p:nvSpPr>
          <p:cNvPr id="4" name="Platshållare för sidfot 3">
            <a:extLst>
              <a:ext uri="{FF2B5EF4-FFF2-40B4-BE49-F238E27FC236}">
                <a16:creationId xmlns:a16="http://schemas.microsoft.com/office/drawing/2014/main" id="{9EE42F85-3FE0-2686-6CEF-3188CBF89BF0}"/>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9F90217C-3547-D8D9-7310-9FD6C0BAC3A0}"/>
              </a:ext>
            </a:extLst>
          </p:cNvPr>
          <p:cNvSpPr>
            <a:spLocks noGrp="1"/>
          </p:cNvSpPr>
          <p:nvPr>
            <p:ph type="sldNum" sz="quarter" idx="12"/>
          </p:nvPr>
        </p:nvSpPr>
        <p:spPr/>
        <p:txBody>
          <a:bodyPr/>
          <a:lstStyle/>
          <a:p>
            <a:fld id="{AE086683-F536-42AB-ABBC-F4803DFE8DBC}" type="slidenum">
              <a:rPr lang="sv-SE" smtClean="0"/>
              <a:pPr/>
              <a:t>‹#›</a:t>
            </a:fld>
            <a:endParaRPr lang="sv-SE" dirty="0"/>
          </a:p>
        </p:txBody>
      </p:sp>
      <p:cxnSp>
        <p:nvCxnSpPr>
          <p:cNvPr id="6" name="Rak koppling 5">
            <a:extLst>
              <a:ext uri="{FF2B5EF4-FFF2-40B4-BE49-F238E27FC236}">
                <a16:creationId xmlns:a16="http://schemas.microsoft.com/office/drawing/2014/main" id="{820576E9-94DC-5EF5-5A4A-6FD026B52B24}"/>
              </a:ext>
            </a:extLst>
          </p:cNvPr>
          <p:cNvCxnSpPr>
            <a:cxnSpLocks/>
          </p:cNvCxnSpPr>
          <p:nvPr userDrawn="1"/>
        </p:nvCxnSpPr>
        <p:spPr>
          <a:xfrm flipV="1">
            <a:off x="7320298" y="423863"/>
            <a:ext cx="0" cy="577177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Platshållare för bild 41">
            <a:extLst>
              <a:ext uri="{FF2B5EF4-FFF2-40B4-BE49-F238E27FC236}">
                <a16:creationId xmlns:a16="http://schemas.microsoft.com/office/drawing/2014/main" id="{9B4335B5-6288-0028-FEAA-67A4CAC25E2F}"/>
              </a:ext>
            </a:extLst>
          </p:cNvPr>
          <p:cNvSpPr>
            <a:spLocks noGrp="1"/>
          </p:cNvSpPr>
          <p:nvPr>
            <p:ph type="pic" sz="quarter" idx="40" hasCustomPrompt="1"/>
          </p:nvPr>
        </p:nvSpPr>
        <p:spPr>
          <a:xfrm>
            <a:off x="575541" y="428487"/>
            <a:ext cx="900000" cy="900000"/>
          </a:xfrm>
          <a:custGeom>
            <a:avLst/>
            <a:gdLst>
              <a:gd name="connsiteX0" fmla="*/ 0 w 1176469"/>
              <a:gd name="connsiteY0" fmla="*/ 0 h 909704"/>
              <a:gd name="connsiteX1" fmla="*/ 1176469 w 1176469"/>
              <a:gd name="connsiteY1" fmla="*/ 0 h 909704"/>
              <a:gd name="connsiteX2" fmla="*/ 1176469 w 1176469"/>
              <a:gd name="connsiteY2" fmla="*/ 909704 h 909704"/>
              <a:gd name="connsiteX3" fmla="*/ 0 w 1176469"/>
              <a:gd name="connsiteY3" fmla="*/ 909704 h 909704"/>
            </a:gdLst>
            <a:ahLst/>
            <a:cxnLst>
              <a:cxn ang="0">
                <a:pos x="connsiteX0" y="connsiteY0"/>
              </a:cxn>
              <a:cxn ang="0">
                <a:pos x="connsiteX1" y="connsiteY1"/>
              </a:cxn>
              <a:cxn ang="0">
                <a:pos x="connsiteX2" y="connsiteY2"/>
              </a:cxn>
              <a:cxn ang="0">
                <a:pos x="connsiteX3" y="connsiteY3"/>
              </a:cxn>
            </a:cxnLst>
            <a:rect l="l" t="t" r="r" b="b"/>
            <a:pathLst>
              <a:path w="1176469" h="909704">
                <a:moveTo>
                  <a:pt x="0" y="0"/>
                </a:moveTo>
                <a:lnTo>
                  <a:pt x="1176469" y="0"/>
                </a:lnTo>
                <a:lnTo>
                  <a:pt x="1176469" y="909704"/>
                </a:lnTo>
                <a:lnTo>
                  <a:pt x="0" y="909704"/>
                </a:lnTo>
                <a:close/>
              </a:path>
            </a:pathLst>
          </a:custGeom>
        </p:spPr>
        <p:txBody>
          <a:bodyPr wrap="square">
            <a:noAutofit/>
          </a:bodyPr>
          <a:lstStyle>
            <a:lvl1pPr marL="0" indent="0" algn="ctr">
              <a:buFontTx/>
              <a:buNone/>
              <a:defRPr sz="1200"/>
            </a:lvl1pPr>
          </a:lstStyle>
          <a:p>
            <a:r>
              <a:rPr lang="sv-SE" dirty="0"/>
              <a:t>Lägg till ikon utifrån avtalskategori</a:t>
            </a:r>
          </a:p>
        </p:txBody>
      </p:sp>
      <p:sp>
        <p:nvSpPr>
          <p:cNvPr id="8" name="Platshållare för text 61">
            <a:extLst>
              <a:ext uri="{FF2B5EF4-FFF2-40B4-BE49-F238E27FC236}">
                <a16:creationId xmlns:a16="http://schemas.microsoft.com/office/drawing/2014/main" id="{64CD0FDB-6670-3615-C519-36732C8C79E4}"/>
              </a:ext>
            </a:extLst>
          </p:cNvPr>
          <p:cNvSpPr>
            <a:spLocks noGrp="1"/>
          </p:cNvSpPr>
          <p:nvPr>
            <p:ph type="body" sz="quarter" idx="27" hasCustomPrompt="1"/>
          </p:nvPr>
        </p:nvSpPr>
        <p:spPr>
          <a:xfrm>
            <a:off x="9704093" y="428332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Avtalsuppföljning</a:t>
            </a:r>
          </a:p>
        </p:txBody>
      </p:sp>
      <p:sp>
        <p:nvSpPr>
          <p:cNvPr id="9" name="Platshållare för text 62">
            <a:extLst>
              <a:ext uri="{FF2B5EF4-FFF2-40B4-BE49-F238E27FC236}">
                <a16:creationId xmlns:a16="http://schemas.microsoft.com/office/drawing/2014/main" id="{3648DAA8-0B37-B5AB-1D48-78D1C3F2F65B}"/>
              </a:ext>
            </a:extLst>
          </p:cNvPr>
          <p:cNvSpPr>
            <a:spLocks noGrp="1"/>
          </p:cNvSpPr>
          <p:nvPr>
            <p:ph type="body" sz="quarter" idx="28"/>
          </p:nvPr>
        </p:nvSpPr>
        <p:spPr>
          <a:xfrm>
            <a:off x="9704092" y="4621685"/>
            <a:ext cx="2040714" cy="846418"/>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10" name="Platshållare för text 57">
            <a:extLst>
              <a:ext uri="{FF2B5EF4-FFF2-40B4-BE49-F238E27FC236}">
                <a16:creationId xmlns:a16="http://schemas.microsoft.com/office/drawing/2014/main" id="{82F9BC83-3B7C-D50C-D65F-EEC3AE770705}"/>
              </a:ext>
            </a:extLst>
          </p:cNvPr>
          <p:cNvSpPr>
            <a:spLocks noGrp="1"/>
          </p:cNvSpPr>
          <p:nvPr>
            <p:ph type="body" sz="quarter" idx="23" hasCustomPrompt="1"/>
          </p:nvPr>
        </p:nvSpPr>
        <p:spPr>
          <a:xfrm>
            <a:off x="9704093" y="43700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Anbudsområden</a:t>
            </a:r>
          </a:p>
        </p:txBody>
      </p:sp>
      <p:sp>
        <p:nvSpPr>
          <p:cNvPr id="11" name="Platshållare för text 58">
            <a:extLst>
              <a:ext uri="{FF2B5EF4-FFF2-40B4-BE49-F238E27FC236}">
                <a16:creationId xmlns:a16="http://schemas.microsoft.com/office/drawing/2014/main" id="{025E836B-5298-04E1-3A19-364A3B4A9BE4}"/>
              </a:ext>
            </a:extLst>
          </p:cNvPr>
          <p:cNvSpPr>
            <a:spLocks noGrp="1"/>
          </p:cNvSpPr>
          <p:nvPr>
            <p:ph type="body" sz="quarter" idx="24"/>
          </p:nvPr>
        </p:nvSpPr>
        <p:spPr>
          <a:xfrm>
            <a:off x="9704093" y="779384"/>
            <a:ext cx="2040714" cy="203235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9388" indent="-179388">
              <a:spcBef>
                <a:spcPts val="0"/>
              </a:spcBef>
              <a:buFont typeface="+mj-lt"/>
              <a:buAutoNum type="arabicPeriod"/>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12" name="Platshållare för text 49">
            <a:extLst>
              <a:ext uri="{FF2B5EF4-FFF2-40B4-BE49-F238E27FC236}">
                <a16:creationId xmlns:a16="http://schemas.microsoft.com/office/drawing/2014/main" id="{7B8E26EB-B5C7-B44F-1475-EA0629E7D31F}"/>
              </a:ext>
            </a:extLst>
          </p:cNvPr>
          <p:cNvSpPr>
            <a:spLocks noGrp="1"/>
          </p:cNvSpPr>
          <p:nvPr>
            <p:ph type="body" sz="quarter" idx="15" hasCustomPrompt="1"/>
          </p:nvPr>
        </p:nvSpPr>
        <p:spPr>
          <a:xfrm>
            <a:off x="7505522" y="43700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Avtalstid</a:t>
            </a:r>
          </a:p>
        </p:txBody>
      </p:sp>
      <p:sp>
        <p:nvSpPr>
          <p:cNvPr id="13" name="Platshållare för text 50">
            <a:extLst>
              <a:ext uri="{FF2B5EF4-FFF2-40B4-BE49-F238E27FC236}">
                <a16:creationId xmlns:a16="http://schemas.microsoft.com/office/drawing/2014/main" id="{25043771-989C-44E1-5F04-777E175745CD}"/>
              </a:ext>
            </a:extLst>
          </p:cNvPr>
          <p:cNvSpPr>
            <a:spLocks noGrp="1"/>
          </p:cNvSpPr>
          <p:nvPr>
            <p:ph type="body" sz="quarter" idx="16"/>
          </p:nvPr>
        </p:nvSpPr>
        <p:spPr>
          <a:xfrm>
            <a:off x="7505522" y="779383"/>
            <a:ext cx="2040714" cy="654274"/>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14" name="Platshållare för text 51">
            <a:extLst>
              <a:ext uri="{FF2B5EF4-FFF2-40B4-BE49-F238E27FC236}">
                <a16:creationId xmlns:a16="http://schemas.microsoft.com/office/drawing/2014/main" id="{0DEE84AB-C841-D829-2666-9D7FF7A559A1}"/>
              </a:ext>
            </a:extLst>
          </p:cNvPr>
          <p:cNvSpPr>
            <a:spLocks noGrp="1"/>
          </p:cNvSpPr>
          <p:nvPr>
            <p:ph type="body" sz="quarter" idx="17" hasCustomPrompt="1"/>
          </p:nvPr>
        </p:nvSpPr>
        <p:spPr>
          <a:xfrm>
            <a:off x="7505522" y="1495443"/>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Avropsförfarande</a:t>
            </a:r>
          </a:p>
        </p:txBody>
      </p:sp>
      <p:sp>
        <p:nvSpPr>
          <p:cNvPr id="15" name="Platshållare för text 52">
            <a:extLst>
              <a:ext uri="{FF2B5EF4-FFF2-40B4-BE49-F238E27FC236}">
                <a16:creationId xmlns:a16="http://schemas.microsoft.com/office/drawing/2014/main" id="{0A541F12-E640-4A39-D5C1-EC1C769E99BD}"/>
              </a:ext>
            </a:extLst>
          </p:cNvPr>
          <p:cNvSpPr>
            <a:spLocks noGrp="1"/>
          </p:cNvSpPr>
          <p:nvPr>
            <p:ph type="body" sz="quarter" idx="18"/>
          </p:nvPr>
        </p:nvSpPr>
        <p:spPr>
          <a:xfrm>
            <a:off x="7505522" y="1837817"/>
            <a:ext cx="2040714" cy="973917"/>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16" name="Platshållare för text 53">
            <a:extLst>
              <a:ext uri="{FF2B5EF4-FFF2-40B4-BE49-F238E27FC236}">
                <a16:creationId xmlns:a16="http://schemas.microsoft.com/office/drawing/2014/main" id="{D1F82BC1-0185-B14A-1733-9452D5DE2447}"/>
              </a:ext>
            </a:extLst>
          </p:cNvPr>
          <p:cNvSpPr>
            <a:spLocks noGrp="1"/>
          </p:cNvSpPr>
          <p:nvPr>
            <p:ph type="body" sz="quarter" idx="19" hasCustomPrompt="1"/>
          </p:nvPr>
        </p:nvSpPr>
        <p:spPr>
          <a:xfrm>
            <a:off x="7505522" y="283596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Leverantörer (X)</a:t>
            </a:r>
          </a:p>
        </p:txBody>
      </p:sp>
      <p:sp>
        <p:nvSpPr>
          <p:cNvPr id="17" name="Platshållare för text 54">
            <a:extLst>
              <a:ext uri="{FF2B5EF4-FFF2-40B4-BE49-F238E27FC236}">
                <a16:creationId xmlns:a16="http://schemas.microsoft.com/office/drawing/2014/main" id="{610C91A1-1706-3EAF-A9F3-4777FBF7902F}"/>
              </a:ext>
            </a:extLst>
          </p:cNvPr>
          <p:cNvSpPr>
            <a:spLocks noGrp="1"/>
          </p:cNvSpPr>
          <p:nvPr>
            <p:ph type="body" sz="quarter" idx="20"/>
          </p:nvPr>
        </p:nvSpPr>
        <p:spPr>
          <a:xfrm>
            <a:off x="7505522" y="3169509"/>
            <a:ext cx="2040714" cy="2029019"/>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80975" indent="-180975">
              <a:spcBef>
                <a:spcPts val="0"/>
              </a:spcBef>
              <a:buFont typeface="+mj-lt"/>
              <a:buAutoNum type="arabicPeriod"/>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18" name="Platshållare för text 55">
            <a:extLst>
              <a:ext uri="{FF2B5EF4-FFF2-40B4-BE49-F238E27FC236}">
                <a16:creationId xmlns:a16="http://schemas.microsoft.com/office/drawing/2014/main" id="{3922A1D8-7F93-A24F-0E49-04CCF5FE18B1}"/>
              </a:ext>
            </a:extLst>
          </p:cNvPr>
          <p:cNvSpPr>
            <a:spLocks noGrp="1"/>
          </p:cNvSpPr>
          <p:nvPr>
            <p:ph type="body" sz="quarter" idx="21" hasCustomPrompt="1"/>
          </p:nvPr>
        </p:nvSpPr>
        <p:spPr>
          <a:xfrm>
            <a:off x="7505522" y="519852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Pris och sortiment</a:t>
            </a:r>
          </a:p>
        </p:txBody>
      </p:sp>
      <p:sp>
        <p:nvSpPr>
          <p:cNvPr id="19" name="Platshållare för text 56">
            <a:extLst>
              <a:ext uri="{FF2B5EF4-FFF2-40B4-BE49-F238E27FC236}">
                <a16:creationId xmlns:a16="http://schemas.microsoft.com/office/drawing/2014/main" id="{393C1878-C657-273E-02A8-E089240F7162}"/>
              </a:ext>
            </a:extLst>
          </p:cNvPr>
          <p:cNvSpPr>
            <a:spLocks noGrp="1"/>
          </p:cNvSpPr>
          <p:nvPr>
            <p:ph type="body" sz="quarter" idx="22"/>
          </p:nvPr>
        </p:nvSpPr>
        <p:spPr>
          <a:xfrm>
            <a:off x="7505522" y="5528771"/>
            <a:ext cx="2040714" cy="654274"/>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tabLst>
                <a:tab pos="87313" algn="l"/>
              </a:tabLst>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20" name="Platshållare för text 59">
            <a:extLst>
              <a:ext uri="{FF2B5EF4-FFF2-40B4-BE49-F238E27FC236}">
                <a16:creationId xmlns:a16="http://schemas.microsoft.com/office/drawing/2014/main" id="{664AB08C-0BF5-4F58-ABA4-6790FDFE3FBF}"/>
              </a:ext>
            </a:extLst>
          </p:cNvPr>
          <p:cNvSpPr>
            <a:spLocks noGrp="1"/>
          </p:cNvSpPr>
          <p:nvPr>
            <p:ph type="body" sz="quarter" idx="25" hasCustomPrompt="1"/>
          </p:nvPr>
        </p:nvSpPr>
        <p:spPr>
          <a:xfrm>
            <a:off x="9704093" y="283596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Leveransvillkor</a:t>
            </a:r>
          </a:p>
        </p:txBody>
      </p:sp>
      <p:sp>
        <p:nvSpPr>
          <p:cNvPr id="21" name="Platshållare för text 60">
            <a:extLst>
              <a:ext uri="{FF2B5EF4-FFF2-40B4-BE49-F238E27FC236}">
                <a16:creationId xmlns:a16="http://schemas.microsoft.com/office/drawing/2014/main" id="{C46C2284-8868-915D-81E3-1576DCC10E10}"/>
              </a:ext>
            </a:extLst>
          </p:cNvPr>
          <p:cNvSpPr>
            <a:spLocks noGrp="1"/>
          </p:cNvSpPr>
          <p:nvPr>
            <p:ph type="body" sz="quarter" idx="26"/>
          </p:nvPr>
        </p:nvSpPr>
        <p:spPr>
          <a:xfrm>
            <a:off x="9704093" y="3169509"/>
            <a:ext cx="2040714" cy="1069541"/>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23" name="Platshållare för SmartArt 22">
            <a:extLst>
              <a:ext uri="{FF2B5EF4-FFF2-40B4-BE49-F238E27FC236}">
                <a16:creationId xmlns:a16="http://schemas.microsoft.com/office/drawing/2014/main" id="{146C9041-2A57-7A51-5A0A-DC7ACDD0AC0B}"/>
              </a:ext>
            </a:extLst>
          </p:cNvPr>
          <p:cNvSpPr>
            <a:spLocks noGrp="1"/>
          </p:cNvSpPr>
          <p:nvPr>
            <p:ph type="dgm" sz="quarter" idx="41"/>
          </p:nvPr>
        </p:nvSpPr>
        <p:spPr>
          <a:xfrm>
            <a:off x="430213" y="1736725"/>
            <a:ext cx="6700837" cy="4446320"/>
          </a:xfrm>
        </p:spPr>
        <p:txBody>
          <a:bodyPr/>
          <a:lstStyle/>
          <a:p>
            <a:r>
              <a:rPr lang="sv-SE"/>
              <a:t>Klicka på ikonen för att lägga till SmartArt-grafik</a:t>
            </a:r>
          </a:p>
        </p:txBody>
      </p:sp>
    </p:spTree>
    <p:extLst>
      <p:ext uri="{BB962C8B-B14F-4D97-AF65-F5344CB8AC3E}">
        <p14:creationId xmlns:p14="http://schemas.microsoft.com/office/powerpoint/2010/main" val="2096504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vtalsmall sidan 2">
    <p:spTree>
      <p:nvGrpSpPr>
        <p:cNvPr id="1" name=""/>
        <p:cNvGrpSpPr/>
        <p:nvPr/>
      </p:nvGrpSpPr>
      <p:grpSpPr>
        <a:xfrm>
          <a:off x="0" y="0"/>
          <a:ext cx="0" cy="0"/>
          <a:chOff x="0" y="0"/>
          <a:chExt cx="0" cy="0"/>
        </a:xfrm>
      </p:grpSpPr>
      <p:sp>
        <p:nvSpPr>
          <p:cNvPr id="50" name="Platshållare för text 49">
            <a:extLst>
              <a:ext uri="{FF2B5EF4-FFF2-40B4-BE49-F238E27FC236}">
                <a16:creationId xmlns:a16="http://schemas.microsoft.com/office/drawing/2014/main" id="{43E7B103-CDED-4F6B-882B-85BCD09D4AED}"/>
              </a:ext>
            </a:extLst>
          </p:cNvPr>
          <p:cNvSpPr>
            <a:spLocks noGrp="1"/>
          </p:cNvSpPr>
          <p:nvPr>
            <p:ph type="body" sz="quarter" idx="15" hasCustomPrompt="1"/>
          </p:nvPr>
        </p:nvSpPr>
        <p:spPr>
          <a:xfrm>
            <a:off x="435775" y="143510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Omfattning</a:t>
            </a:r>
          </a:p>
        </p:txBody>
      </p:sp>
      <p:sp>
        <p:nvSpPr>
          <p:cNvPr id="51" name="Platshållare för text 50">
            <a:extLst>
              <a:ext uri="{FF2B5EF4-FFF2-40B4-BE49-F238E27FC236}">
                <a16:creationId xmlns:a16="http://schemas.microsoft.com/office/drawing/2014/main" id="{F3651281-ACD0-4D3F-ABF1-1CDE8319BDDF}"/>
              </a:ext>
            </a:extLst>
          </p:cNvPr>
          <p:cNvSpPr>
            <a:spLocks noGrp="1"/>
          </p:cNvSpPr>
          <p:nvPr>
            <p:ph type="body" sz="quarter" idx="16"/>
          </p:nvPr>
        </p:nvSpPr>
        <p:spPr>
          <a:xfrm>
            <a:off x="435775" y="1772460"/>
            <a:ext cx="4680000" cy="2761113"/>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4" name="Platshållare för text 53">
            <a:extLst>
              <a:ext uri="{FF2B5EF4-FFF2-40B4-BE49-F238E27FC236}">
                <a16:creationId xmlns:a16="http://schemas.microsoft.com/office/drawing/2014/main" id="{0BE7DE30-0700-429D-9820-1325B8DA1A95}"/>
              </a:ext>
            </a:extLst>
          </p:cNvPr>
          <p:cNvSpPr>
            <a:spLocks noGrp="1"/>
          </p:cNvSpPr>
          <p:nvPr>
            <p:ph type="body" sz="quarter" idx="20"/>
          </p:nvPr>
        </p:nvSpPr>
        <p:spPr>
          <a:xfrm>
            <a:off x="435775" y="4943475"/>
            <a:ext cx="4680000" cy="1241426"/>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5" name="Platshållare för text 54">
            <a:extLst>
              <a:ext uri="{FF2B5EF4-FFF2-40B4-BE49-F238E27FC236}">
                <a16:creationId xmlns:a16="http://schemas.microsoft.com/office/drawing/2014/main" id="{ABF05006-22E5-436B-ADAC-21DEC28B298E}"/>
              </a:ext>
            </a:extLst>
          </p:cNvPr>
          <p:cNvSpPr>
            <a:spLocks noGrp="1"/>
          </p:cNvSpPr>
          <p:nvPr>
            <p:ph type="body" sz="quarter" idx="21" hasCustomPrompt="1"/>
          </p:nvPr>
        </p:nvSpPr>
        <p:spPr>
          <a:xfrm>
            <a:off x="5516223" y="143510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Fördjupning av nyttor</a:t>
            </a:r>
          </a:p>
        </p:txBody>
      </p:sp>
      <p:sp>
        <p:nvSpPr>
          <p:cNvPr id="56" name="Platshållare för text 55">
            <a:extLst>
              <a:ext uri="{FF2B5EF4-FFF2-40B4-BE49-F238E27FC236}">
                <a16:creationId xmlns:a16="http://schemas.microsoft.com/office/drawing/2014/main" id="{5D2E19DB-20BE-4F89-A219-2D9821FF37A1}"/>
              </a:ext>
            </a:extLst>
          </p:cNvPr>
          <p:cNvSpPr>
            <a:spLocks noGrp="1"/>
          </p:cNvSpPr>
          <p:nvPr>
            <p:ph type="body" sz="quarter" idx="22"/>
          </p:nvPr>
        </p:nvSpPr>
        <p:spPr>
          <a:xfrm>
            <a:off x="5516229" y="1772459"/>
            <a:ext cx="4680000" cy="2105547"/>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7" name="Platshållare för text 56">
            <a:extLst>
              <a:ext uri="{FF2B5EF4-FFF2-40B4-BE49-F238E27FC236}">
                <a16:creationId xmlns:a16="http://schemas.microsoft.com/office/drawing/2014/main" id="{DAB0C25C-708F-41B8-8546-728202F5F245}"/>
              </a:ext>
            </a:extLst>
          </p:cNvPr>
          <p:cNvSpPr>
            <a:spLocks noGrp="1"/>
          </p:cNvSpPr>
          <p:nvPr>
            <p:ph type="body" sz="quarter" idx="23" hasCustomPrompt="1"/>
          </p:nvPr>
        </p:nvSpPr>
        <p:spPr>
          <a:xfrm>
            <a:off x="5516223" y="395705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Hållbarhet</a:t>
            </a:r>
          </a:p>
        </p:txBody>
      </p:sp>
      <p:sp>
        <p:nvSpPr>
          <p:cNvPr id="58" name="Platshållare för text 57">
            <a:extLst>
              <a:ext uri="{FF2B5EF4-FFF2-40B4-BE49-F238E27FC236}">
                <a16:creationId xmlns:a16="http://schemas.microsoft.com/office/drawing/2014/main" id="{2AD12ED4-7A57-4A1A-94B0-EB8F8B22EF74}"/>
              </a:ext>
            </a:extLst>
          </p:cNvPr>
          <p:cNvSpPr>
            <a:spLocks noGrp="1"/>
          </p:cNvSpPr>
          <p:nvPr>
            <p:ph type="body" sz="quarter" idx="24"/>
          </p:nvPr>
        </p:nvSpPr>
        <p:spPr>
          <a:xfrm>
            <a:off x="5516229" y="4323153"/>
            <a:ext cx="4680000" cy="1861748"/>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tabLst>
                <a:tab pos="87313" algn="l"/>
              </a:tabLst>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1624512" y="432842"/>
            <a:ext cx="8571693" cy="899071"/>
          </a:xfrm>
        </p:spPr>
        <p:txBody>
          <a:bodyPr anchor="b"/>
          <a:lstStyle>
            <a:lvl1pPr>
              <a:defRPr sz="2800"/>
            </a:lvl1pPr>
          </a:lstStyle>
          <a:p>
            <a:r>
              <a:rPr lang="sv-SE" dirty="0"/>
              <a:t>Rubrik</a:t>
            </a:r>
          </a:p>
        </p:txBody>
      </p:sp>
      <p:cxnSp>
        <p:nvCxnSpPr>
          <p:cNvPr id="44" name="Rak koppling 43">
            <a:extLst>
              <a:ext uri="{FF2B5EF4-FFF2-40B4-BE49-F238E27FC236}">
                <a16:creationId xmlns:a16="http://schemas.microsoft.com/office/drawing/2014/main" id="{23FF755A-DA8C-41DE-983D-76F83373D6DD}"/>
              </a:ext>
            </a:extLst>
          </p:cNvPr>
          <p:cNvCxnSpPr>
            <a:cxnSpLocks/>
          </p:cNvCxnSpPr>
          <p:nvPr userDrawn="1"/>
        </p:nvCxnSpPr>
        <p:spPr>
          <a:xfrm flipV="1">
            <a:off x="5315999" y="1450406"/>
            <a:ext cx="1" cy="474950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2" name="Platshållare för text 51">
            <a:extLst>
              <a:ext uri="{FF2B5EF4-FFF2-40B4-BE49-F238E27FC236}">
                <a16:creationId xmlns:a16="http://schemas.microsoft.com/office/drawing/2014/main" id="{DA2629B3-B702-4B05-AEA4-EB71496E24DE}"/>
              </a:ext>
            </a:extLst>
          </p:cNvPr>
          <p:cNvSpPr>
            <a:spLocks noGrp="1"/>
          </p:cNvSpPr>
          <p:nvPr>
            <p:ph type="body" sz="quarter" idx="17" hasCustomPrompt="1"/>
          </p:nvPr>
        </p:nvSpPr>
        <p:spPr>
          <a:xfrm>
            <a:off x="435775" y="4594616"/>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Revision</a:t>
            </a:r>
          </a:p>
        </p:txBody>
      </p:sp>
      <p:sp>
        <p:nvSpPr>
          <p:cNvPr id="5" name="Platshållare för bild 4">
            <a:extLst>
              <a:ext uri="{FF2B5EF4-FFF2-40B4-BE49-F238E27FC236}">
                <a16:creationId xmlns:a16="http://schemas.microsoft.com/office/drawing/2014/main" id="{C4DD984D-961C-407C-B7E5-2D8034D67DB7}"/>
              </a:ext>
            </a:extLst>
          </p:cNvPr>
          <p:cNvSpPr>
            <a:spLocks noGrp="1"/>
          </p:cNvSpPr>
          <p:nvPr>
            <p:ph type="pic" sz="quarter" idx="25" hasCustomPrompt="1"/>
          </p:nvPr>
        </p:nvSpPr>
        <p:spPr>
          <a:xfrm>
            <a:off x="10660050" y="698870"/>
            <a:ext cx="540000" cy="540000"/>
          </a:xfrm>
        </p:spPr>
        <p:txBody>
          <a:bodyPr anchor="ctr"/>
          <a:lstStyle>
            <a:lvl1pPr marL="0" indent="0" algn="ctr">
              <a:buFontTx/>
              <a:buNone/>
              <a:defRPr sz="1200"/>
            </a:lvl1pPr>
          </a:lstStyle>
          <a:p>
            <a:r>
              <a:rPr lang="sv-SE" dirty="0"/>
              <a:t>Mål</a:t>
            </a:r>
          </a:p>
        </p:txBody>
      </p:sp>
      <p:sp>
        <p:nvSpPr>
          <p:cNvPr id="49" name="Platshållare för bild 4">
            <a:extLst>
              <a:ext uri="{FF2B5EF4-FFF2-40B4-BE49-F238E27FC236}">
                <a16:creationId xmlns:a16="http://schemas.microsoft.com/office/drawing/2014/main" id="{3FC96E5A-F55A-4093-B11C-D16EBDFFA6FA}"/>
              </a:ext>
            </a:extLst>
          </p:cNvPr>
          <p:cNvSpPr>
            <a:spLocks noGrp="1"/>
          </p:cNvSpPr>
          <p:nvPr>
            <p:ph type="pic" sz="quarter" idx="26" hasCustomPrompt="1"/>
          </p:nvPr>
        </p:nvSpPr>
        <p:spPr>
          <a:xfrm>
            <a:off x="11206535" y="698870"/>
            <a:ext cx="540000" cy="540000"/>
          </a:xfrm>
        </p:spPr>
        <p:txBody>
          <a:bodyPr anchor="ctr"/>
          <a:lstStyle>
            <a:lvl1pPr marL="0" indent="0" algn="ctr">
              <a:buFontTx/>
              <a:buNone/>
              <a:defRPr sz="1200"/>
            </a:lvl1pPr>
          </a:lstStyle>
          <a:p>
            <a:r>
              <a:rPr lang="sv-SE" dirty="0"/>
              <a:t>Mål</a:t>
            </a:r>
          </a:p>
        </p:txBody>
      </p:sp>
      <p:sp>
        <p:nvSpPr>
          <p:cNvPr id="53" name="Platshållare för bild 4">
            <a:extLst>
              <a:ext uri="{FF2B5EF4-FFF2-40B4-BE49-F238E27FC236}">
                <a16:creationId xmlns:a16="http://schemas.microsoft.com/office/drawing/2014/main" id="{C15EE235-3355-4AEA-945D-F861E0345494}"/>
              </a:ext>
            </a:extLst>
          </p:cNvPr>
          <p:cNvSpPr>
            <a:spLocks noGrp="1"/>
          </p:cNvSpPr>
          <p:nvPr>
            <p:ph type="pic" sz="quarter" idx="27" hasCustomPrompt="1"/>
          </p:nvPr>
        </p:nvSpPr>
        <p:spPr>
          <a:xfrm>
            <a:off x="10660050" y="1245095"/>
            <a:ext cx="540000" cy="540000"/>
          </a:xfrm>
        </p:spPr>
        <p:txBody>
          <a:bodyPr anchor="ctr"/>
          <a:lstStyle>
            <a:lvl1pPr marL="0" indent="0" algn="ctr">
              <a:buFontTx/>
              <a:buNone/>
              <a:defRPr sz="1200"/>
            </a:lvl1pPr>
          </a:lstStyle>
          <a:p>
            <a:r>
              <a:rPr lang="sv-SE" dirty="0"/>
              <a:t>Mål</a:t>
            </a:r>
          </a:p>
        </p:txBody>
      </p:sp>
      <p:sp>
        <p:nvSpPr>
          <p:cNvPr id="90" name="Platshållare för bild 4">
            <a:extLst>
              <a:ext uri="{FF2B5EF4-FFF2-40B4-BE49-F238E27FC236}">
                <a16:creationId xmlns:a16="http://schemas.microsoft.com/office/drawing/2014/main" id="{6FF93070-7136-4D87-B77D-F635D41A5623}"/>
              </a:ext>
            </a:extLst>
          </p:cNvPr>
          <p:cNvSpPr>
            <a:spLocks noGrp="1"/>
          </p:cNvSpPr>
          <p:nvPr>
            <p:ph type="pic" sz="quarter" idx="28" hasCustomPrompt="1"/>
          </p:nvPr>
        </p:nvSpPr>
        <p:spPr>
          <a:xfrm>
            <a:off x="11206535" y="1243225"/>
            <a:ext cx="540000" cy="540000"/>
          </a:xfrm>
        </p:spPr>
        <p:txBody>
          <a:bodyPr anchor="ctr"/>
          <a:lstStyle>
            <a:lvl1pPr marL="0" indent="0" algn="ctr">
              <a:buFontTx/>
              <a:buNone/>
              <a:defRPr sz="1200"/>
            </a:lvl1pPr>
          </a:lstStyle>
          <a:p>
            <a:r>
              <a:rPr lang="sv-SE" dirty="0"/>
              <a:t>Mål</a:t>
            </a:r>
          </a:p>
        </p:txBody>
      </p:sp>
      <p:sp>
        <p:nvSpPr>
          <p:cNvPr id="91" name="Platshållare för bild 4">
            <a:extLst>
              <a:ext uri="{FF2B5EF4-FFF2-40B4-BE49-F238E27FC236}">
                <a16:creationId xmlns:a16="http://schemas.microsoft.com/office/drawing/2014/main" id="{E00F0AEF-A17F-49CC-B7EA-EEBF2BF0ACE6}"/>
              </a:ext>
            </a:extLst>
          </p:cNvPr>
          <p:cNvSpPr>
            <a:spLocks noGrp="1"/>
          </p:cNvSpPr>
          <p:nvPr>
            <p:ph type="pic" sz="quarter" idx="29" hasCustomPrompt="1"/>
          </p:nvPr>
        </p:nvSpPr>
        <p:spPr>
          <a:xfrm>
            <a:off x="10660050" y="1791320"/>
            <a:ext cx="540000" cy="540000"/>
          </a:xfrm>
        </p:spPr>
        <p:txBody>
          <a:bodyPr anchor="ctr"/>
          <a:lstStyle>
            <a:lvl1pPr marL="0" indent="0" algn="ctr">
              <a:buFontTx/>
              <a:buNone/>
              <a:defRPr sz="1200"/>
            </a:lvl1pPr>
          </a:lstStyle>
          <a:p>
            <a:r>
              <a:rPr lang="sv-SE" dirty="0"/>
              <a:t>Mål</a:t>
            </a:r>
          </a:p>
        </p:txBody>
      </p:sp>
      <p:sp>
        <p:nvSpPr>
          <p:cNvPr id="92" name="Platshållare för bild 4">
            <a:extLst>
              <a:ext uri="{FF2B5EF4-FFF2-40B4-BE49-F238E27FC236}">
                <a16:creationId xmlns:a16="http://schemas.microsoft.com/office/drawing/2014/main" id="{A14185B3-3B79-42F8-8E25-F35DB4766E9C}"/>
              </a:ext>
            </a:extLst>
          </p:cNvPr>
          <p:cNvSpPr>
            <a:spLocks noGrp="1"/>
          </p:cNvSpPr>
          <p:nvPr>
            <p:ph type="pic" sz="quarter" idx="30" hasCustomPrompt="1"/>
          </p:nvPr>
        </p:nvSpPr>
        <p:spPr>
          <a:xfrm>
            <a:off x="11206535" y="1787580"/>
            <a:ext cx="540000" cy="540000"/>
          </a:xfrm>
        </p:spPr>
        <p:txBody>
          <a:bodyPr anchor="ctr"/>
          <a:lstStyle>
            <a:lvl1pPr marL="0" indent="0" algn="ctr">
              <a:buFontTx/>
              <a:buNone/>
              <a:defRPr sz="1200"/>
            </a:lvl1pPr>
          </a:lstStyle>
          <a:p>
            <a:r>
              <a:rPr lang="sv-SE" dirty="0"/>
              <a:t>Mål</a:t>
            </a:r>
          </a:p>
        </p:txBody>
      </p:sp>
      <p:sp>
        <p:nvSpPr>
          <p:cNvPr id="93" name="Platshållare för bild 4">
            <a:extLst>
              <a:ext uri="{FF2B5EF4-FFF2-40B4-BE49-F238E27FC236}">
                <a16:creationId xmlns:a16="http://schemas.microsoft.com/office/drawing/2014/main" id="{D6450F7A-B7E2-49B7-9E79-4F298948B26E}"/>
              </a:ext>
            </a:extLst>
          </p:cNvPr>
          <p:cNvSpPr>
            <a:spLocks noGrp="1"/>
          </p:cNvSpPr>
          <p:nvPr>
            <p:ph type="pic" sz="quarter" idx="31" hasCustomPrompt="1"/>
          </p:nvPr>
        </p:nvSpPr>
        <p:spPr>
          <a:xfrm>
            <a:off x="10660050" y="2337670"/>
            <a:ext cx="540000" cy="540000"/>
          </a:xfrm>
        </p:spPr>
        <p:txBody>
          <a:bodyPr anchor="ctr"/>
          <a:lstStyle>
            <a:lvl1pPr marL="0" indent="0" algn="ctr">
              <a:buFontTx/>
              <a:buNone/>
              <a:defRPr sz="1200"/>
            </a:lvl1pPr>
          </a:lstStyle>
          <a:p>
            <a:r>
              <a:rPr lang="sv-SE" dirty="0"/>
              <a:t>Mål</a:t>
            </a:r>
          </a:p>
        </p:txBody>
      </p:sp>
      <p:sp>
        <p:nvSpPr>
          <p:cNvPr id="94" name="Platshållare för bild 4">
            <a:extLst>
              <a:ext uri="{FF2B5EF4-FFF2-40B4-BE49-F238E27FC236}">
                <a16:creationId xmlns:a16="http://schemas.microsoft.com/office/drawing/2014/main" id="{5D4A7B9F-B72C-4AAF-9189-CF28FA8440B1}"/>
              </a:ext>
            </a:extLst>
          </p:cNvPr>
          <p:cNvSpPr>
            <a:spLocks noGrp="1"/>
          </p:cNvSpPr>
          <p:nvPr>
            <p:ph type="pic" sz="quarter" idx="32" hasCustomPrompt="1"/>
          </p:nvPr>
        </p:nvSpPr>
        <p:spPr>
          <a:xfrm>
            <a:off x="11206535" y="2331935"/>
            <a:ext cx="540000" cy="540000"/>
          </a:xfrm>
        </p:spPr>
        <p:txBody>
          <a:bodyPr anchor="ctr"/>
          <a:lstStyle>
            <a:lvl1pPr marL="0" indent="0" algn="ctr">
              <a:buFontTx/>
              <a:buNone/>
              <a:defRPr sz="1200"/>
            </a:lvl1pPr>
          </a:lstStyle>
          <a:p>
            <a:r>
              <a:rPr lang="sv-SE" dirty="0"/>
              <a:t>Mål</a:t>
            </a:r>
          </a:p>
        </p:txBody>
      </p:sp>
      <p:sp>
        <p:nvSpPr>
          <p:cNvPr id="95" name="Platshållare för bild 4">
            <a:extLst>
              <a:ext uri="{FF2B5EF4-FFF2-40B4-BE49-F238E27FC236}">
                <a16:creationId xmlns:a16="http://schemas.microsoft.com/office/drawing/2014/main" id="{BEEBE3DF-28A7-4CA5-9D53-4FFFD9343573}"/>
              </a:ext>
            </a:extLst>
          </p:cNvPr>
          <p:cNvSpPr>
            <a:spLocks noGrp="1"/>
          </p:cNvSpPr>
          <p:nvPr>
            <p:ph type="pic" sz="quarter" idx="33" hasCustomPrompt="1"/>
          </p:nvPr>
        </p:nvSpPr>
        <p:spPr>
          <a:xfrm>
            <a:off x="10660050" y="2880051"/>
            <a:ext cx="540000" cy="540000"/>
          </a:xfrm>
        </p:spPr>
        <p:txBody>
          <a:bodyPr anchor="ctr"/>
          <a:lstStyle>
            <a:lvl1pPr marL="0" indent="0" algn="ctr">
              <a:buFontTx/>
              <a:buNone/>
              <a:defRPr sz="1200"/>
            </a:lvl1pPr>
          </a:lstStyle>
          <a:p>
            <a:r>
              <a:rPr lang="sv-SE" dirty="0"/>
              <a:t>Mål</a:t>
            </a:r>
          </a:p>
        </p:txBody>
      </p:sp>
      <p:sp>
        <p:nvSpPr>
          <p:cNvPr id="96" name="Platshållare för bild 4">
            <a:extLst>
              <a:ext uri="{FF2B5EF4-FFF2-40B4-BE49-F238E27FC236}">
                <a16:creationId xmlns:a16="http://schemas.microsoft.com/office/drawing/2014/main" id="{3FD8FC2F-875E-4678-BF57-4B03DB6BD90E}"/>
              </a:ext>
            </a:extLst>
          </p:cNvPr>
          <p:cNvSpPr>
            <a:spLocks noGrp="1"/>
          </p:cNvSpPr>
          <p:nvPr>
            <p:ph type="pic" sz="quarter" idx="34" hasCustomPrompt="1"/>
          </p:nvPr>
        </p:nvSpPr>
        <p:spPr>
          <a:xfrm>
            <a:off x="11206535" y="2876290"/>
            <a:ext cx="540000" cy="540000"/>
          </a:xfrm>
        </p:spPr>
        <p:txBody>
          <a:bodyPr anchor="ctr"/>
          <a:lstStyle>
            <a:lvl1pPr marL="0" indent="0" algn="ctr">
              <a:buFontTx/>
              <a:buNone/>
              <a:defRPr sz="1200"/>
            </a:lvl1pPr>
          </a:lstStyle>
          <a:p>
            <a:r>
              <a:rPr lang="sv-SE" dirty="0"/>
              <a:t>Mål</a:t>
            </a:r>
          </a:p>
        </p:txBody>
      </p:sp>
      <p:sp>
        <p:nvSpPr>
          <p:cNvPr id="97" name="Platshållare för bild 4">
            <a:extLst>
              <a:ext uri="{FF2B5EF4-FFF2-40B4-BE49-F238E27FC236}">
                <a16:creationId xmlns:a16="http://schemas.microsoft.com/office/drawing/2014/main" id="{01EE0C08-2F95-4422-B2AE-8D8B1D955A64}"/>
              </a:ext>
            </a:extLst>
          </p:cNvPr>
          <p:cNvSpPr>
            <a:spLocks noGrp="1"/>
          </p:cNvSpPr>
          <p:nvPr>
            <p:ph type="pic" sz="quarter" idx="35" hasCustomPrompt="1"/>
          </p:nvPr>
        </p:nvSpPr>
        <p:spPr>
          <a:xfrm>
            <a:off x="10660050" y="3420051"/>
            <a:ext cx="540000" cy="540000"/>
          </a:xfrm>
        </p:spPr>
        <p:txBody>
          <a:bodyPr anchor="ctr"/>
          <a:lstStyle>
            <a:lvl1pPr marL="0" indent="0" algn="ctr">
              <a:buFontTx/>
              <a:buNone/>
              <a:defRPr sz="1200"/>
            </a:lvl1pPr>
          </a:lstStyle>
          <a:p>
            <a:r>
              <a:rPr lang="sv-SE" dirty="0"/>
              <a:t>Mål</a:t>
            </a:r>
          </a:p>
        </p:txBody>
      </p:sp>
      <p:sp>
        <p:nvSpPr>
          <p:cNvPr id="98" name="Platshållare för bild 4">
            <a:extLst>
              <a:ext uri="{FF2B5EF4-FFF2-40B4-BE49-F238E27FC236}">
                <a16:creationId xmlns:a16="http://schemas.microsoft.com/office/drawing/2014/main" id="{BB16C71D-3E5D-40E0-9BDD-72237B8E1B66}"/>
              </a:ext>
            </a:extLst>
          </p:cNvPr>
          <p:cNvSpPr>
            <a:spLocks noGrp="1"/>
          </p:cNvSpPr>
          <p:nvPr>
            <p:ph type="pic" sz="quarter" idx="36" hasCustomPrompt="1"/>
          </p:nvPr>
        </p:nvSpPr>
        <p:spPr>
          <a:xfrm>
            <a:off x="11206535" y="3420645"/>
            <a:ext cx="540000" cy="540000"/>
          </a:xfrm>
        </p:spPr>
        <p:txBody>
          <a:bodyPr anchor="ctr"/>
          <a:lstStyle>
            <a:lvl1pPr marL="0" indent="0" algn="ctr">
              <a:buFontTx/>
              <a:buNone/>
              <a:defRPr sz="1200"/>
            </a:lvl1pPr>
          </a:lstStyle>
          <a:p>
            <a:r>
              <a:rPr lang="sv-SE" dirty="0"/>
              <a:t>Mål</a:t>
            </a:r>
          </a:p>
        </p:txBody>
      </p:sp>
      <p:sp>
        <p:nvSpPr>
          <p:cNvPr id="99" name="Platshållare för bild 4">
            <a:extLst>
              <a:ext uri="{FF2B5EF4-FFF2-40B4-BE49-F238E27FC236}">
                <a16:creationId xmlns:a16="http://schemas.microsoft.com/office/drawing/2014/main" id="{DFCC6829-3976-4780-8ADD-804DB97F7A97}"/>
              </a:ext>
            </a:extLst>
          </p:cNvPr>
          <p:cNvSpPr>
            <a:spLocks noGrp="1"/>
          </p:cNvSpPr>
          <p:nvPr>
            <p:ph type="pic" sz="quarter" idx="37" hasCustomPrompt="1"/>
          </p:nvPr>
        </p:nvSpPr>
        <p:spPr>
          <a:xfrm>
            <a:off x="10660050" y="3960051"/>
            <a:ext cx="540000" cy="540000"/>
          </a:xfrm>
        </p:spPr>
        <p:txBody>
          <a:bodyPr anchor="ctr"/>
          <a:lstStyle>
            <a:lvl1pPr marL="0" indent="0" algn="ctr">
              <a:buFontTx/>
              <a:buNone/>
              <a:defRPr sz="1200"/>
            </a:lvl1pPr>
          </a:lstStyle>
          <a:p>
            <a:r>
              <a:rPr lang="sv-SE" dirty="0"/>
              <a:t>Mål</a:t>
            </a:r>
          </a:p>
        </p:txBody>
      </p:sp>
      <p:sp>
        <p:nvSpPr>
          <p:cNvPr id="100" name="Platshållare för bild 4">
            <a:extLst>
              <a:ext uri="{FF2B5EF4-FFF2-40B4-BE49-F238E27FC236}">
                <a16:creationId xmlns:a16="http://schemas.microsoft.com/office/drawing/2014/main" id="{4E6921C9-C9D1-4409-9E48-3454E2B7F479}"/>
              </a:ext>
            </a:extLst>
          </p:cNvPr>
          <p:cNvSpPr>
            <a:spLocks noGrp="1"/>
          </p:cNvSpPr>
          <p:nvPr>
            <p:ph type="pic" sz="quarter" idx="38" hasCustomPrompt="1"/>
          </p:nvPr>
        </p:nvSpPr>
        <p:spPr>
          <a:xfrm>
            <a:off x="11206535" y="3965000"/>
            <a:ext cx="540000" cy="540000"/>
          </a:xfrm>
        </p:spPr>
        <p:txBody>
          <a:bodyPr anchor="ctr"/>
          <a:lstStyle>
            <a:lvl1pPr marL="0" indent="0" algn="ctr">
              <a:buFontTx/>
              <a:buNone/>
              <a:defRPr sz="1200"/>
            </a:lvl1pPr>
          </a:lstStyle>
          <a:p>
            <a:r>
              <a:rPr lang="sv-SE" dirty="0"/>
              <a:t>Mål</a:t>
            </a:r>
          </a:p>
        </p:txBody>
      </p:sp>
      <p:sp>
        <p:nvSpPr>
          <p:cNvPr id="101" name="Platshållare för bild 4">
            <a:extLst>
              <a:ext uri="{FF2B5EF4-FFF2-40B4-BE49-F238E27FC236}">
                <a16:creationId xmlns:a16="http://schemas.microsoft.com/office/drawing/2014/main" id="{D0D444A7-A2B9-4918-AD46-55859C8B64F9}"/>
              </a:ext>
            </a:extLst>
          </p:cNvPr>
          <p:cNvSpPr>
            <a:spLocks noGrp="1"/>
          </p:cNvSpPr>
          <p:nvPr>
            <p:ph type="pic" sz="quarter" idx="39" hasCustomPrompt="1"/>
          </p:nvPr>
        </p:nvSpPr>
        <p:spPr>
          <a:xfrm>
            <a:off x="10660050" y="4506401"/>
            <a:ext cx="540000" cy="540000"/>
          </a:xfrm>
        </p:spPr>
        <p:txBody>
          <a:bodyPr anchor="ctr"/>
          <a:lstStyle>
            <a:lvl1pPr marL="0" indent="0" algn="ctr">
              <a:buFontTx/>
              <a:buNone/>
              <a:defRPr sz="1200"/>
            </a:lvl1pPr>
          </a:lstStyle>
          <a:p>
            <a:r>
              <a:rPr lang="sv-SE" dirty="0"/>
              <a:t>Mål</a:t>
            </a:r>
          </a:p>
        </p:txBody>
      </p:sp>
      <p:sp>
        <p:nvSpPr>
          <p:cNvPr id="102" name="Platshållare för bild 4">
            <a:extLst>
              <a:ext uri="{FF2B5EF4-FFF2-40B4-BE49-F238E27FC236}">
                <a16:creationId xmlns:a16="http://schemas.microsoft.com/office/drawing/2014/main" id="{2938E9B7-1DEE-415F-9864-E2DA656D7C0C}"/>
              </a:ext>
            </a:extLst>
          </p:cNvPr>
          <p:cNvSpPr>
            <a:spLocks noGrp="1"/>
          </p:cNvSpPr>
          <p:nvPr>
            <p:ph type="pic" sz="quarter" idx="40" hasCustomPrompt="1"/>
          </p:nvPr>
        </p:nvSpPr>
        <p:spPr>
          <a:xfrm>
            <a:off x="11206535" y="4509357"/>
            <a:ext cx="540000" cy="540000"/>
          </a:xfrm>
        </p:spPr>
        <p:txBody>
          <a:bodyPr anchor="ctr"/>
          <a:lstStyle>
            <a:lvl1pPr marL="0" indent="0" algn="ctr">
              <a:buFontTx/>
              <a:buNone/>
              <a:defRPr sz="1200"/>
            </a:lvl1pPr>
          </a:lstStyle>
          <a:p>
            <a:r>
              <a:rPr lang="sv-SE" dirty="0"/>
              <a:t>Mål</a:t>
            </a:r>
          </a:p>
        </p:txBody>
      </p:sp>
      <p:sp>
        <p:nvSpPr>
          <p:cNvPr id="103" name="Platshållare för bild 4">
            <a:extLst>
              <a:ext uri="{FF2B5EF4-FFF2-40B4-BE49-F238E27FC236}">
                <a16:creationId xmlns:a16="http://schemas.microsoft.com/office/drawing/2014/main" id="{F2C0F6B1-C799-42B0-BE05-A50841798824}"/>
              </a:ext>
            </a:extLst>
          </p:cNvPr>
          <p:cNvSpPr>
            <a:spLocks noGrp="1"/>
          </p:cNvSpPr>
          <p:nvPr>
            <p:ph type="pic" sz="quarter" idx="41" hasCustomPrompt="1"/>
          </p:nvPr>
        </p:nvSpPr>
        <p:spPr>
          <a:xfrm>
            <a:off x="10660050" y="5052751"/>
            <a:ext cx="540000" cy="540000"/>
          </a:xfrm>
        </p:spPr>
        <p:txBody>
          <a:bodyPr anchor="ctr"/>
          <a:lstStyle>
            <a:lvl1pPr marL="0" indent="0" algn="ctr">
              <a:buFontTx/>
              <a:buNone/>
              <a:defRPr sz="1200"/>
            </a:lvl1pPr>
          </a:lstStyle>
          <a:p>
            <a:r>
              <a:rPr lang="sv-SE" dirty="0"/>
              <a:t>Mål</a:t>
            </a:r>
          </a:p>
        </p:txBody>
      </p:sp>
      <p:sp>
        <p:nvSpPr>
          <p:cNvPr id="7" name="Rektangel 6">
            <a:extLst>
              <a:ext uri="{FF2B5EF4-FFF2-40B4-BE49-F238E27FC236}">
                <a16:creationId xmlns:a16="http://schemas.microsoft.com/office/drawing/2014/main" id="{4264D557-F3A9-4663-9CB7-B622E99098E1}"/>
              </a:ext>
            </a:extLst>
          </p:cNvPr>
          <p:cNvSpPr/>
          <p:nvPr userDrawn="1"/>
        </p:nvSpPr>
        <p:spPr>
          <a:xfrm>
            <a:off x="10061583" y="-1346165"/>
            <a:ext cx="2130417" cy="13319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l"/>
            <a:r>
              <a:rPr lang="sv-SE" dirty="0"/>
              <a:t>Lägg till ikonen för det globala mål ditt avtal uppfyller från sidan 1</a:t>
            </a:r>
          </a:p>
        </p:txBody>
      </p:sp>
      <p:sp>
        <p:nvSpPr>
          <p:cNvPr id="34" name="Platshållare för sidfot 3">
            <a:extLst>
              <a:ext uri="{FF2B5EF4-FFF2-40B4-BE49-F238E27FC236}">
                <a16:creationId xmlns:a16="http://schemas.microsoft.com/office/drawing/2014/main" id="{5470B3C7-4220-4016-A3C9-74443325E422}"/>
              </a:ext>
            </a:extLst>
          </p:cNvPr>
          <p:cNvSpPr txBox="1">
            <a:spLocks/>
          </p:cNvSpPr>
          <p:nvPr userDrawn="1"/>
        </p:nvSpPr>
        <p:spPr>
          <a:xfrm>
            <a:off x="3616286" y="6609727"/>
            <a:ext cx="4959428" cy="258417"/>
          </a:xfrm>
          <a:prstGeom prst="rect">
            <a:avLst/>
          </a:prstGeom>
        </p:spPr>
        <p:txBody>
          <a:bodyPr vert="horz" lIns="0" tIns="0" rIns="0" bIns="0" rtlCol="0" anchor="ctr">
            <a:noAutofit/>
          </a:bodyPr>
          <a:lstStyle>
            <a:defPPr>
              <a:defRPr lang="sv-SE"/>
            </a:defPPr>
            <a:lvl1pPr marL="0" algn="ctr" defTabSz="914400" rtl="0" eaLnBrk="1" latinLnBrk="0" hangingPunct="1">
              <a:defRPr sz="105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b="1" dirty="0">
                <a:solidFill>
                  <a:schemeClr val="bg1"/>
                </a:solidFill>
              </a:rPr>
              <a:t>Kontakta oss </a:t>
            </a:r>
            <a:r>
              <a:rPr lang="sv-SE" dirty="0"/>
              <a:t>Tel: 08 525 029 96 eller e-post: inkopscentralen@adda.se</a:t>
            </a:r>
          </a:p>
        </p:txBody>
      </p:sp>
      <p:sp>
        <p:nvSpPr>
          <p:cNvPr id="33" name="Platshållare för bild 32">
            <a:extLst>
              <a:ext uri="{FF2B5EF4-FFF2-40B4-BE49-F238E27FC236}">
                <a16:creationId xmlns:a16="http://schemas.microsoft.com/office/drawing/2014/main" id="{4F483588-C678-417C-BD54-0FB8E1940844}"/>
              </a:ext>
            </a:extLst>
          </p:cNvPr>
          <p:cNvSpPr>
            <a:spLocks noGrp="1"/>
          </p:cNvSpPr>
          <p:nvPr>
            <p:ph type="pic" sz="quarter" idx="42" hasCustomPrompt="1"/>
          </p:nvPr>
        </p:nvSpPr>
        <p:spPr>
          <a:xfrm>
            <a:off x="575541" y="428487"/>
            <a:ext cx="900000" cy="900000"/>
          </a:xfrm>
          <a:custGeom>
            <a:avLst/>
            <a:gdLst>
              <a:gd name="connsiteX0" fmla="*/ 0 w 1176469"/>
              <a:gd name="connsiteY0" fmla="*/ 0 h 909704"/>
              <a:gd name="connsiteX1" fmla="*/ 1176469 w 1176469"/>
              <a:gd name="connsiteY1" fmla="*/ 0 h 909704"/>
              <a:gd name="connsiteX2" fmla="*/ 1176469 w 1176469"/>
              <a:gd name="connsiteY2" fmla="*/ 909704 h 909704"/>
              <a:gd name="connsiteX3" fmla="*/ 0 w 1176469"/>
              <a:gd name="connsiteY3" fmla="*/ 909704 h 909704"/>
            </a:gdLst>
            <a:ahLst/>
            <a:cxnLst>
              <a:cxn ang="0">
                <a:pos x="connsiteX0" y="connsiteY0"/>
              </a:cxn>
              <a:cxn ang="0">
                <a:pos x="connsiteX1" y="connsiteY1"/>
              </a:cxn>
              <a:cxn ang="0">
                <a:pos x="connsiteX2" y="connsiteY2"/>
              </a:cxn>
              <a:cxn ang="0">
                <a:pos x="connsiteX3" y="connsiteY3"/>
              </a:cxn>
            </a:cxnLst>
            <a:rect l="l" t="t" r="r" b="b"/>
            <a:pathLst>
              <a:path w="1176469" h="909704">
                <a:moveTo>
                  <a:pt x="0" y="0"/>
                </a:moveTo>
                <a:lnTo>
                  <a:pt x="1176469" y="0"/>
                </a:lnTo>
                <a:lnTo>
                  <a:pt x="1176469" y="909704"/>
                </a:lnTo>
                <a:lnTo>
                  <a:pt x="0" y="909704"/>
                </a:lnTo>
                <a:close/>
              </a:path>
            </a:pathLst>
          </a:custGeom>
        </p:spPr>
        <p:txBody>
          <a:bodyPr wrap="square">
            <a:noAutofit/>
          </a:bodyPr>
          <a:lstStyle>
            <a:lvl1pPr marL="0" indent="0" algn="ctr">
              <a:buFontTx/>
              <a:buNone/>
              <a:defRPr sz="1200"/>
            </a:lvl1pPr>
          </a:lstStyle>
          <a:p>
            <a:r>
              <a:rPr lang="sv-SE" dirty="0"/>
              <a:t>Lägg till ikon utifrån avtalskategori</a:t>
            </a:r>
          </a:p>
        </p:txBody>
      </p:sp>
    </p:spTree>
    <p:extLst>
      <p:ext uri="{BB962C8B-B14F-4D97-AF65-F5344CB8AC3E}">
        <p14:creationId xmlns:p14="http://schemas.microsoft.com/office/powerpoint/2010/main" val="182928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fld id="{8E2ADC28-92A4-4CA6-8C79-4E478C3FD03B}" type="datetime1">
              <a:rPr lang="sv-SE" smtClean="0"/>
              <a:t>2023-10-19</a:t>
            </a:fld>
            <a:endParaRPr lang="sv-SE" dirty="0"/>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a:xfrm>
            <a:off x="4038600" y="6599583"/>
            <a:ext cx="4114800" cy="258417"/>
          </a:xfrm>
          <a:prstGeom prst="rect">
            <a:avLst/>
          </a:prstGeom>
        </p:spPr>
        <p:txBody>
          <a:bodyPr/>
          <a:lstStyle/>
          <a:p>
            <a:endParaRPr lang="sv-SE" dirty="0"/>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p:txBody>
          <a:bodyPr/>
          <a:lstStyle/>
          <a:p>
            <a:fld id="{AE086683-F536-42AB-ABBC-F4803DFE8DBC}" type="slidenum">
              <a:rPr lang="sv-SE" smtClean="0"/>
              <a:t>‹#›</a:t>
            </a:fld>
            <a:endParaRPr lang="sv-SE" dirty="0"/>
          </a:p>
        </p:txBody>
      </p:sp>
      <p:sp>
        <p:nvSpPr>
          <p:cNvPr id="5" name="Rektangel 4">
            <a:extLst>
              <a:ext uri="{FF2B5EF4-FFF2-40B4-BE49-F238E27FC236}">
                <a16:creationId xmlns:a16="http://schemas.microsoft.com/office/drawing/2014/main" id="{03C6E2E3-491F-433A-8879-4246908B20B9}"/>
              </a:ext>
            </a:extLst>
          </p:cNvPr>
          <p:cNvSpPr/>
          <p:nvPr userDrawn="1"/>
        </p:nvSpPr>
        <p:spPr>
          <a:xfrm>
            <a:off x="6157619"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Bygg och fastighet</a:t>
            </a:r>
          </a:p>
        </p:txBody>
      </p:sp>
      <p:sp>
        <p:nvSpPr>
          <p:cNvPr id="6" name="Rektangel 5">
            <a:extLst>
              <a:ext uri="{FF2B5EF4-FFF2-40B4-BE49-F238E27FC236}">
                <a16:creationId xmlns:a16="http://schemas.microsoft.com/office/drawing/2014/main" id="{FCA1E68C-D867-4475-9F44-47595C56751A}"/>
              </a:ext>
            </a:extLst>
          </p:cNvPr>
          <p:cNvSpPr/>
          <p:nvPr userDrawn="1"/>
        </p:nvSpPr>
        <p:spPr>
          <a:xfrm>
            <a:off x="7655224"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Fastighetsnära tjänster</a:t>
            </a:r>
          </a:p>
        </p:txBody>
      </p:sp>
      <p:sp>
        <p:nvSpPr>
          <p:cNvPr id="7" name="Rektangel 6">
            <a:extLst>
              <a:ext uri="{FF2B5EF4-FFF2-40B4-BE49-F238E27FC236}">
                <a16:creationId xmlns:a16="http://schemas.microsoft.com/office/drawing/2014/main" id="{5E2DAB37-96B2-4578-B109-278E0E293DE6}"/>
              </a:ext>
            </a:extLst>
          </p:cNvPr>
          <p:cNvSpPr/>
          <p:nvPr userDrawn="1"/>
        </p:nvSpPr>
        <p:spPr>
          <a:xfrm>
            <a:off x="9152829"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Fastighetsnära varor</a:t>
            </a:r>
          </a:p>
        </p:txBody>
      </p:sp>
      <p:sp>
        <p:nvSpPr>
          <p:cNvPr id="8" name="Rektangel 7">
            <a:extLst>
              <a:ext uri="{FF2B5EF4-FFF2-40B4-BE49-F238E27FC236}">
                <a16:creationId xmlns:a16="http://schemas.microsoft.com/office/drawing/2014/main" id="{7D7AB4E9-2C26-4785-9B4C-C3E26A0F301A}"/>
              </a:ext>
            </a:extLst>
          </p:cNvPr>
          <p:cNvSpPr/>
          <p:nvPr userDrawn="1"/>
        </p:nvSpPr>
        <p:spPr>
          <a:xfrm>
            <a:off x="10650433"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Gata och park</a:t>
            </a:r>
          </a:p>
        </p:txBody>
      </p:sp>
      <p:sp>
        <p:nvSpPr>
          <p:cNvPr id="9" name="Rektangel 8">
            <a:extLst>
              <a:ext uri="{FF2B5EF4-FFF2-40B4-BE49-F238E27FC236}">
                <a16:creationId xmlns:a16="http://schemas.microsoft.com/office/drawing/2014/main" id="{46492A9E-54EC-4D10-B26B-211C55EA1DC7}"/>
              </a:ext>
            </a:extLst>
          </p:cNvPr>
          <p:cNvSpPr/>
          <p:nvPr userDrawn="1"/>
        </p:nvSpPr>
        <p:spPr>
          <a:xfrm>
            <a:off x="6157619"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Energi</a:t>
            </a:r>
          </a:p>
        </p:txBody>
      </p:sp>
      <p:sp>
        <p:nvSpPr>
          <p:cNvPr id="10" name="Rektangel 9">
            <a:extLst>
              <a:ext uri="{FF2B5EF4-FFF2-40B4-BE49-F238E27FC236}">
                <a16:creationId xmlns:a16="http://schemas.microsoft.com/office/drawing/2014/main" id="{31F49E73-C0E4-4A90-92E9-A7E7414AC78A}"/>
              </a:ext>
            </a:extLst>
          </p:cNvPr>
          <p:cNvSpPr/>
          <p:nvPr userDrawn="1"/>
        </p:nvSpPr>
        <p:spPr>
          <a:xfrm>
            <a:off x="7655224"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Fordon</a:t>
            </a:r>
          </a:p>
        </p:txBody>
      </p:sp>
      <p:sp>
        <p:nvSpPr>
          <p:cNvPr id="11" name="Rektangel 10">
            <a:extLst>
              <a:ext uri="{FF2B5EF4-FFF2-40B4-BE49-F238E27FC236}">
                <a16:creationId xmlns:a16="http://schemas.microsoft.com/office/drawing/2014/main" id="{44D414A8-33C2-4B75-A0F6-7D3572C0567F}"/>
              </a:ext>
            </a:extLst>
          </p:cNvPr>
          <p:cNvSpPr/>
          <p:nvPr userDrawn="1"/>
        </p:nvSpPr>
        <p:spPr>
          <a:xfrm>
            <a:off x="9152829"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Kontor och förbrukning</a:t>
            </a:r>
          </a:p>
        </p:txBody>
      </p:sp>
      <p:sp>
        <p:nvSpPr>
          <p:cNvPr id="12" name="Rektangel 11">
            <a:extLst>
              <a:ext uri="{FF2B5EF4-FFF2-40B4-BE49-F238E27FC236}">
                <a16:creationId xmlns:a16="http://schemas.microsoft.com/office/drawing/2014/main" id="{97190158-A9B0-44F1-B420-B2DFA7AB290C}"/>
              </a:ext>
            </a:extLst>
          </p:cNvPr>
          <p:cNvSpPr/>
          <p:nvPr userDrawn="1"/>
        </p:nvSpPr>
        <p:spPr>
          <a:xfrm>
            <a:off x="10650433"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Förbruknings-material</a:t>
            </a:r>
          </a:p>
        </p:txBody>
      </p:sp>
      <p:sp>
        <p:nvSpPr>
          <p:cNvPr id="13" name="Rektangel 12">
            <a:extLst>
              <a:ext uri="{FF2B5EF4-FFF2-40B4-BE49-F238E27FC236}">
                <a16:creationId xmlns:a16="http://schemas.microsoft.com/office/drawing/2014/main" id="{D00130AD-CEA4-4710-A4D0-A053F6EE7C7C}"/>
              </a:ext>
            </a:extLst>
          </p:cNvPr>
          <p:cNvSpPr/>
          <p:nvPr userDrawn="1"/>
        </p:nvSpPr>
        <p:spPr>
          <a:xfrm>
            <a:off x="6157619"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IT-produkter och tjänster</a:t>
            </a:r>
          </a:p>
        </p:txBody>
      </p:sp>
      <p:sp>
        <p:nvSpPr>
          <p:cNvPr id="14" name="Rektangel 13">
            <a:extLst>
              <a:ext uri="{FF2B5EF4-FFF2-40B4-BE49-F238E27FC236}">
                <a16:creationId xmlns:a16="http://schemas.microsoft.com/office/drawing/2014/main" id="{2B177758-224A-4224-987B-63F376528A3B}"/>
              </a:ext>
            </a:extLst>
          </p:cNvPr>
          <p:cNvSpPr/>
          <p:nvPr userDrawn="1"/>
        </p:nvSpPr>
        <p:spPr>
          <a:xfrm>
            <a:off x="7655224"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Programvaror</a:t>
            </a:r>
          </a:p>
        </p:txBody>
      </p:sp>
      <p:sp>
        <p:nvSpPr>
          <p:cNvPr id="15" name="Rektangel 14">
            <a:extLst>
              <a:ext uri="{FF2B5EF4-FFF2-40B4-BE49-F238E27FC236}">
                <a16:creationId xmlns:a16="http://schemas.microsoft.com/office/drawing/2014/main" id="{7563B4DC-A43E-4D36-8CE7-E024BDCD721D}"/>
              </a:ext>
            </a:extLst>
          </p:cNvPr>
          <p:cNvSpPr/>
          <p:nvPr userDrawn="1"/>
        </p:nvSpPr>
        <p:spPr>
          <a:xfrm>
            <a:off x="9152829"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Välfärds-teknologi</a:t>
            </a:r>
          </a:p>
        </p:txBody>
      </p:sp>
      <p:sp>
        <p:nvSpPr>
          <p:cNvPr id="16" name="Rektangel 15">
            <a:extLst>
              <a:ext uri="{FF2B5EF4-FFF2-40B4-BE49-F238E27FC236}">
                <a16:creationId xmlns:a16="http://schemas.microsoft.com/office/drawing/2014/main" id="{57F55F0B-8EE0-4818-A053-9F8555DE6B21}"/>
              </a:ext>
            </a:extLst>
          </p:cNvPr>
          <p:cNvSpPr/>
          <p:nvPr userDrawn="1"/>
        </p:nvSpPr>
        <p:spPr>
          <a:xfrm>
            <a:off x="10650433"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Digitala tjänster</a:t>
            </a:r>
          </a:p>
        </p:txBody>
      </p:sp>
      <p:sp>
        <p:nvSpPr>
          <p:cNvPr id="17" name="Rektangel 16">
            <a:extLst>
              <a:ext uri="{FF2B5EF4-FFF2-40B4-BE49-F238E27FC236}">
                <a16:creationId xmlns:a16="http://schemas.microsoft.com/office/drawing/2014/main" id="{FFAF2838-DC7C-4AB3-BE29-EA304DA6ED34}"/>
              </a:ext>
            </a:extLst>
          </p:cNvPr>
          <p:cNvSpPr/>
          <p:nvPr userDrawn="1"/>
        </p:nvSpPr>
        <p:spPr>
          <a:xfrm>
            <a:off x="6157619"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Utbildning och lärande</a:t>
            </a:r>
          </a:p>
        </p:txBody>
      </p:sp>
      <p:sp>
        <p:nvSpPr>
          <p:cNvPr id="18" name="Rektangel 17">
            <a:extLst>
              <a:ext uri="{FF2B5EF4-FFF2-40B4-BE49-F238E27FC236}">
                <a16:creationId xmlns:a16="http://schemas.microsoft.com/office/drawing/2014/main" id="{7BA7E5DA-3296-437B-BBF1-ADD126AB9891}"/>
              </a:ext>
            </a:extLst>
          </p:cNvPr>
          <p:cNvSpPr/>
          <p:nvPr userDrawn="1"/>
        </p:nvSpPr>
        <p:spPr>
          <a:xfrm>
            <a:off x="7655224"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Professionella tjänster</a:t>
            </a:r>
          </a:p>
        </p:txBody>
      </p:sp>
      <p:sp>
        <p:nvSpPr>
          <p:cNvPr id="19" name="Rektangel 18">
            <a:extLst>
              <a:ext uri="{FF2B5EF4-FFF2-40B4-BE49-F238E27FC236}">
                <a16:creationId xmlns:a16="http://schemas.microsoft.com/office/drawing/2014/main" id="{829C2EF7-3ED7-4847-A969-F089A9E79BCD}"/>
              </a:ext>
            </a:extLst>
          </p:cNvPr>
          <p:cNvSpPr/>
          <p:nvPr userDrawn="1"/>
        </p:nvSpPr>
        <p:spPr>
          <a:xfrm>
            <a:off x="9152829"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HR</a:t>
            </a:r>
          </a:p>
        </p:txBody>
      </p:sp>
      <p:sp>
        <p:nvSpPr>
          <p:cNvPr id="20" name="Rektangel 19">
            <a:extLst>
              <a:ext uri="{FF2B5EF4-FFF2-40B4-BE49-F238E27FC236}">
                <a16:creationId xmlns:a16="http://schemas.microsoft.com/office/drawing/2014/main" id="{F61E1320-9380-4099-918D-640DC44ACB6B}"/>
              </a:ext>
            </a:extLst>
          </p:cNvPr>
          <p:cNvSpPr/>
          <p:nvPr userDrawn="1"/>
        </p:nvSpPr>
        <p:spPr>
          <a:xfrm>
            <a:off x="10650433"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Resor</a:t>
            </a:r>
          </a:p>
        </p:txBody>
      </p:sp>
      <p:sp>
        <p:nvSpPr>
          <p:cNvPr id="21" name="Rektangel 20">
            <a:extLst>
              <a:ext uri="{FF2B5EF4-FFF2-40B4-BE49-F238E27FC236}">
                <a16:creationId xmlns:a16="http://schemas.microsoft.com/office/drawing/2014/main" id="{F9D7BE53-2CED-4593-BF53-BA7899D84227}"/>
              </a:ext>
            </a:extLst>
          </p:cNvPr>
          <p:cNvSpPr/>
          <p:nvPr userDrawn="1"/>
        </p:nvSpPr>
        <p:spPr>
          <a:xfrm>
            <a:off x="6157619"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Vårdrelaterad förbrukning och läkemedel</a:t>
            </a:r>
          </a:p>
        </p:txBody>
      </p:sp>
      <p:sp>
        <p:nvSpPr>
          <p:cNvPr id="22" name="Rektangel 21">
            <a:extLst>
              <a:ext uri="{FF2B5EF4-FFF2-40B4-BE49-F238E27FC236}">
                <a16:creationId xmlns:a16="http://schemas.microsoft.com/office/drawing/2014/main" id="{7A966CAF-E747-4A97-A07D-2CE378EFA548}"/>
              </a:ext>
            </a:extLst>
          </p:cNvPr>
          <p:cNvSpPr/>
          <p:nvPr userDrawn="1"/>
        </p:nvSpPr>
        <p:spPr>
          <a:xfrm>
            <a:off x="7655224"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Läkemedel</a:t>
            </a:r>
          </a:p>
        </p:txBody>
      </p:sp>
      <p:sp>
        <p:nvSpPr>
          <p:cNvPr id="23" name="Rektangel 22">
            <a:extLst>
              <a:ext uri="{FF2B5EF4-FFF2-40B4-BE49-F238E27FC236}">
                <a16:creationId xmlns:a16="http://schemas.microsoft.com/office/drawing/2014/main" id="{365A2B77-2B96-44CE-8930-6B1DA5379A7F}"/>
              </a:ext>
            </a:extLst>
          </p:cNvPr>
          <p:cNvSpPr/>
          <p:nvPr userDrawn="1"/>
        </p:nvSpPr>
        <p:spPr>
          <a:xfrm>
            <a:off x="9152829"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Sociala tjänster</a:t>
            </a:r>
          </a:p>
        </p:txBody>
      </p:sp>
      <p:sp>
        <p:nvSpPr>
          <p:cNvPr id="24" name="Rektangel 23">
            <a:extLst>
              <a:ext uri="{FF2B5EF4-FFF2-40B4-BE49-F238E27FC236}">
                <a16:creationId xmlns:a16="http://schemas.microsoft.com/office/drawing/2014/main" id="{40B3A792-C648-47EC-A7EC-907DC2F0309F}"/>
              </a:ext>
            </a:extLst>
          </p:cNvPr>
          <p:cNvSpPr/>
          <p:nvPr userDrawn="1"/>
        </p:nvSpPr>
        <p:spPr>
          <a:xfrm>
            <a:off x="10650433"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Stockholms inköpscentral STIC</a:t>
            </a:r>
          </a:p>
        </p:txBody>
      </p:sp>
    </p:spTree>
    <p:extLst>
      <p:ext uri="{BB962C8B-B14F-4D97-AF65-F5344CB8AC3E}">
        <p14:creationId xmlns:p14="http://schemas.microsoft.com/office/powerpoint/2010/main" val="18004220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31E16F94-93D3-41D4-9DA0-1DB3AB4A8E03}"/>
              </a:ext>
            </a:extLst>
          </p:cNvPr>
          <p:cNvGrpSpPr/>
          <p:nvPr userDrawn="1"/>
        </p:nvGrpSpPr>
        <p:grpSpPr>
          <a:xfrm>
            <a:off x="0" y="6426614"/>
            <a:ext cx="12192000" cy="431386"/>
            <a:chOff x="0" y="6426614"/>
            <a:chExt cx="12192000" cy="431386"/>
          </a:xfrm>
        </p:grpSpPr>
        <p:sp>
          <p:nvSpPr>
            <p:cNvPr id="39" name="Rektangel 14">
              <a:extLst>
                <a:ext uri="{FF2B5EF4-FFF2-40B4-BE49-F238E27FC236}">
                  <a16:creationId xmlns:a16="http://schemas.microsoft.com/office/drawing/2014/main" id="{547FBEF0-CA26-4B9A-AAF0-BB27888B11E7}"/>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Rectangle 39">
              <a:extLst>
                <a:ext uri="{FF2B5EF4-FFF2-40B4-BE49-F238E27FC236}">
                  <a16:creationId xmlns:a16="http://schemas.microsoft.com/office/drawing/2014/main" id="{9E5234B7-FFA0-4F2B-9AAD-74BA1EF6A5C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1624512" y="432842"/>
            <a:ext cx="8571694" cy="899071"/>
          </a:xfrm>
          <a:prstGeom prst="rect">
            <a:avLst/>
          </a:prstGeom>
        </p:spPr>
        <p:txBody>
          <a:bodyPr vert="horz" lIns="0" tIns="0" rIns="0" bIns="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923925" y="1684275"/>
            <a:ext cx="10326688" cy="441166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838200" y="6599583"/>
            <a:ext cx="2743200" cy="258417"/>
          </a:xfrm>
          <a:prstGeom prst="rect">
            <a:avLst/>
          </a:prstGeom>
        </p:spPr>
        <p:txBody>
          <a:bodyPr vert="horz" lIns="0" tIns="0" rIns="0" bIns="0" rtlCol="0" anchor="ctr">
            <a:noAutofit/>
          </a:bodyPr>
          <a:lstStyle>
            <a:lvl1pPr algn="l">
              <a:defRPr sz="1050">
                <a:solidFill>
                  <a:schemeClr val="bg1"/>
                </a:solidFill>
              </a:defRPr>
            </a:lvl1pPr>
          </a:lstStyle>
          <a:p>
            <a:fld id="{F1AE9DF4-4855-4AF6-9D3F-64333BD37423}" type="datetime1">
              <a:rPr lang="sv-SE" smtClean="0"/>
              <a:pPr/>
              <a:t>2023-10-19</a:t>
            </a:fld>
            <a:endParaRPr lang="sv-SE" dirty="0"/>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4038600" y="6599583"/>
            <a:ext cx="4114800" cy="258417"/>
          </a:xfrm>
          <a:prstGeom prst="rect">
            <a:avLst/>
          </a:prstGeom>
        </p:spPr>
        <p:txBody>
          <a:bodyPr vert="horz" lIns="0" tIns="0" rIns="0" bIns="0" rtlCol="0" anchor="ctr">
            <a:noAutofit/>
          </a:bodyPr>
          <a:lstStyle>
            <a:lvl1pPr algn="ctr">
              <a:defRPr sz="1050">
                <a:solidFill>
                  <a:schemeClr val="bg1"/>
                </a:solidFill>
              </a:defRPr>
            </a:lvl1pPr>
          </a:lstStyle>
          <a:p>
            <a:endParaRPr lang="sv-SE" dirty="0"/>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8610600" y="6599583"/>
            <a:ext cx="2743200" cy="258417"/>
          </a:xfrm>
          <a:prstGeom prst="rect">
            <a:avLst/>
          </a:prstGeom>
        </p:spPr>
        <p:txBody>
          <a:bodyPr vert="horz" lIns="0" tIns="0" rIns="0" bIns="0" rtlCol="0" anchor="ctr">
            <a:noAutofit/>
          </a:bodyPr>
          <a:lstStyle>
            <a:lvl1pPr algn="r">
              <a:defRPr sz="1050" cap="all" baseline="0">
                <a:solidFill>
                  <a:schemeClr val="bg1"/>
                </a:solidFill>
              </a:defRPr>
            </a:lvl1pPr>
          </a:lstStyle>
          <a:p>
            <a:fld id="{AE086683-F536-42AB-ABBC-F4803DFE8DBC}" type="slidenum">
              <a:rPr lang="sv-SE" smtClean="0"/>
              <a:pPr/>
              <a:t>‹#›</a:t>
            </a:fld>
            <a:endParaRPr lang="sv-SE" dirty="0"/>
          </a:p>
        </p:txBody>
      </p:sp>
      <p:grpSp>
        <p:nvGrpSpPr>
          <p:cNvPr id="10" name="Bild 8">
            <a:extLst>
              <a:ext uri="{FF2B5EF4-FFF2-40B4-BE49-F238E27FC236}">
                <a16:creationId xmlns:a16="http://schemas.microsoft.com/office/drawing/2014/main" id="{0703AB49-5B43-4AF1-BEDC-7FFD42AF8D59}"/>
              </a:ext>
            </a:extLst>
          </p:cNvPr>
          <p:cNvGrpSpPr/>
          <p:nvPr/>
        </p:nvGrpSpPr>
        <p:grpSpPr>
          <a:xfrm>
            <a:off x="10675144" y="5811076"/>
            <a:ext cx="980086" cy="407030"/>
            <a:chOff x="10675144" y="5811076"/>
            <a:chExt cx="980086" cy="407030"/>
          </a:xfrm>
        </p:grpSpPr>
        <p:grpSp>
          <p:nvGrpSpPr>
            <p:cNvPr id="11" name="Bild 8">
              <a:extLst>
                <a:ext uri="{FF2B5EF4-FFF2-40B4-BE49-F238E27FC236}">
                  <a16:creationId xmlns:a16="http://schemas.microsoft.com/office/drawing/2014/main" id="{0703AB49-5B43-4AF1-BEDC-7FFD42AF8D59}"/>
                </a:ext>
              </a:extLst>
            </p:cNvPr>
            <p:cNvGrpSpPr/>
            <p:nvPr/>
          </p:nvGrpSpPr>
          <p:grpSpPr>
            <a:xfrm>
              <a:off x="10675231" y="5811076"/>
              <a:ext cx="556723" cy="161383"/>
              <a:chOff x="10675231" y="5811076"/>
              <a:chExt cx="556723" cy="161383"/>
            </a:xfrm>
            <a:solidFill>
              <a:srgbClr val="EB5C2E"/>
            </a:solidFill>
          </p:grpSpPr>
          <p:sp>
            <p:nvSpPr>
              <p:cNvPr id="13" name="Frihandsfigur: Form 12">
                <a:extLst>
                  <a:ext uri="{FF2B5EF4-FFF2-40B4-BE49-F238E27FC236}">
                    <a16:creationId xmlns:a16="http://schemas.microsoft.com/office/drawing/2014/main" id="{096225C5-FE67-4929-9B91-C6679453ECF2}"/>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dirty="0"/>
              </a:p>
            </p:txBody>
          </p:sp>
          <p:sp>
            <p:nvSpPr>
              <p:cNvPr id="17" name="Frihandsfigur: Form 16">
                <a:extLst>
                  <a:ext uri="{FF2B5EF4-FFF2-40B4-BE49-F238E27FC236}">
                    <a16:creationId xmlns:a16="http://schemas.microsoft.com/office/drawing/2014/main" id="{16C405E1-0264-4DF5-8B4C-D2E80D91E54E}"/>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dirty="0"/>
              </a:p>
            </p:txBody>
          </p:sp>
          <p:sp>
            <p:nvSpPr>
              <p:cNvPr id="18" name="Frihandsfigur: Form 17">
                <a:extLst>
                  <a:ext uri="{FF2B5EF4-FFF2-40B4-BE49-F238E27FC236}">
                    <a16:creationId xmlns:a16="http://schemas.microsoft.com/office/drawing/2014/main" id="{7BAF364B-2217-4A23-BA92-4298100AB100}"/>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dirty="0"/>
              </a:p>
            </p:txBody>
          </p:sp>
          <p:sp>
            <p:nvSpPr>
              <p:cNvPr id="19" name="Frihandsfigur: Form 18">
                <a:extLst>
                  <a:ext uri="{FF2B5EF4-FFF2-40B4-BE49-F238E27FC236}">
                    <a16:creationId xmlns:a16="http://schemas.microsoft.com/office/drawing/2014/main" id="{A1E0F8D3-417D-443A-A96E-1E214FD590A1}"/>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dirty="0"/>
              </a:p>
            </p:txBody>
          </p:sp>
          <p:sp>
            <p:nvSpPr>
              <p:cNvPr id="20" name="Frihandsfigur: Form 19">
                <a:extLst>
                  <a:ext uri="{FF2B5EF4-FFF2-40B4-BE49-F238E27FC236}">
                    <a16:creationId xmlns:a16="http://schemas.microsoft.com/office/drawing/2014/main" id="{197B5933-0CA8-4EAE-92FC-6C66D23DD227}"/>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dirty="0"/>
              </a:p>
            </p:txBody>
          </p:sp>
          <p:sp>
            <p:nvSpPr>
              <p:cNvPr id="21" name="Frihandsfigur: Form 20">
                <a:extLst>
                  <a:ext uri="{FF2B5EF4-FFF2-40B4-BE49-F238E27FC236}">
                    <a16:creationId xmlns:a16="http://schemas.microsoft.com/office/drawing/2014/main" id="{3EEFF7E3-7994-4DFC-A6C6-60C24C617F61}"/>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dirty="0"/>
              </a:p>
            </p:txBody>
          </p:sp>
          <p:sp>
            <p:nvSpPr>
              <p:cNvPr id="22" name="Frihandsfigur: Form 21">
                <a:extLst>
                  <a:ext uri="{FF2B5EF4-FFF2-40B4-BE49-F238E27FC236}">
                    <a16:creationId xmlns:a16="http://schemas.microsoft.com/office/drawing/2014/main" id="{1090AEA8-2635-4720-ADEF-B9445D7820CB}"/>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dirty="0"/>
              </a:p>
            </p:txBody>
          </p:sp>
          <p:sp>
            <p:nvSpPr>
              <p:cNvPr id="23" name="Frihandsfigur: Form 22">
                <a:extLst>
                  <a:ext uri="{FF2B5EF4-FFF2-40B4-BE49-F238E27FC236}">
                    <a16:creationId xmlns:a16="http://schemas.microsoft.com/office/drawing/2014/main" id="{EE452009-BD33-42BC-8ACE-FFD197C650BA}"/>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dirty="0"/>
              </a:p>
            </p:txBody>
          </p:sp>
        </p:grpSp>
        <p:grpSp>
          <p:nvGrpSpPr>
            <p:cNvPr id="24" name="Bild 8">
              <a:extLst>
                <a:ext uri="{FF2B5EF4-FFF2-40B4-BE49-F238E27FC236}">
                  <a16:creationId xmlns:a16="http://schemas.microsoft.com/office/drawing/2014/main" id="{0703AB49-5B43-4AF1-BEDC-7FFD42AF8D59}"/>
                </a:ext>
              </a:extLst>
            </p:cNvPr>
            <p:cNvGrpSpPr/>
            <p:nvPr/>
          </p:nvGrpSpPr>
          <p:grpSpPr>
            <a:xfrm>
              <a:off x="10685498" y="6071539"/>
              <a:ext cx="969196" cy="146745"/>
              <a:chOff x="10685498" y="6071539"/>
              <a:chExt cx="969196" cy="146745"/>
            </a:xfrm>
            <a:solidFill>
              <a:srgbClr val="8E8D89"/>
            </a:solidFill>
          </p:grpSpPr>
          <p:sp>
            <p:nvSpPr>
              <p:cNvPr id="25" name="Frihandsfigur: Form 24">
                <a:extLst>
                  <a:ext uri="{FF2B5EF4-FFF2-40B4-BE49-F238E27FC236}">
                    <a16:creationId xmlns:a16="http://schemas.microsoft.com/office/drawing/2014/main" id="{C04096D6-5503-4A60-97F4-654AFBD008C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dirty="0"/>
              </a:p>
            </p:txBody>
          </p:sp>
          <p:sp>
            <p:nvSpPr>
              <p:cNvPr id="26" name="Frihandsfigur: Form 25">
                <a:extLst>
                  <a:ext uri="{FF2B5EF4-FFF2-40B4-BE49-F238E27FC236}">
                    <a16:creationId xmlns:a16="http://schemas.microsoft.com/office/drawing/2014/main" id="{ECD20AF7-1A47-4092-9D48-8B02BD5BA6F6}"/>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dirty="0"/>
              </a:p>
            </p:txBody>
          </p:sp>
          <p:sp>
            <p:nvSpPr>
              <p:cNvPr id="27" name="Frihandsfigur: Form 26">
                <a:extLst>
                  <a:ext uri="{FF2B5EF4-FFF2-40B4-BE49-F238E27FC236}">
                    <a16:creationId xmlns:a16="http://schemas.microsoft.com/office/drawing/2014/main" id="{D20C2145-F8FA-4BB2-9195-8EAFB17D2AB8}"/>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dirty="0"/>
              </a:p>
            </p:txBody>
          </p:sp>
          <p:sp>
            <p:nvSpPr>
              <p:cNvPr id="28" name="Frihandsfigur: Form 27">
                <a:extLst>
                  <a:ext uri="{FF2B5EF4-FFF2-40B4-BE49-F238E27FC236}">
                    <a16:creationId xmlns:a16="http://schemas.microsoft.com/office/drawing/2014/main" id="{3FCBDC95-CEB8-4370-A175-737BD0ACB4B5}"/>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dirty="0"/>
              </a:p>
            </p:txBody>
          </p:sp>
          <p:sp>
            <p:nvSpPr>
              <p:cNvPr id="29" name="Frihandsfigur: Form 28">
                <a:extLst>
                  <a:ext uri="{FF2B5EF4-FFF2-40B4-BE49-F238E27FC236}">
                    <a16:creationId xmlns:a16="http://schemas.microsoft.com/office/drawing/2014/main" id="{B1E23123-D578-4A4E-8FC8-CC24041D2F2F}"/>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dirty="0"/>
              </a:p>
            </p:txBody>
          </p:sp>
          <p:sp>
            <p:nvSpPr>
              <p:cNvPr id="30" name="Frihandsfigur: Form 29">
                <a:extLst>
                  <a:ext uri="{FF2B5EF4-FFF2-40B4-BE49-F238E27FC236}">
                    <a16:creationId xmlns:a16="http://schemas.microsoft.com/office/drawing/2014/main" id="{B530F463-3AD2-42B7-B638-D61691D3F1B9}"/>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dirty="0"/>
              </a:p>
            </p:txBody>
          </p:sp>
          <p:sp>
            <p:nvSpPr>
              <p:cNvPr id="31" name="Frihandsfigur: Form 30">
                <a:extLst>
                  <a:ext uri="{FF2B5EF4-FFF2-40B4-BE49-F238E27FC236}">
                    <a16:creationId xmlns:a16="http://schemas.microsoft.com/office/drawing/2014/main" id="{F4A99F5E-4CB9-40D1-AA21-2209F101C11B}"/>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dirty="0"/>
              </a:p>
            </p:txBody>
          </p:sp>
          <p:sp>
            <p:nvSpPr>
              <p:cNvPr id="32" name="Frihandsfigur: Form 31">
                <a:extLst>
                  <a:ext uri="{FF2B5EF4-FFF2-40B4-BE49-F238E27FC236}">
                    <a16:creationId xmlns:a16="http://schemas.microsoft.com/office/drawing/2014/main" id="{B8A36C80-AC15-49D0-A3C9-F8140E70259B}"/>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dirty="0"/>
              </a:p>
            </p:txBody>
          </p:sp>
          <p:sp>
            <p:nvSpPr>
              <p:cNvPr id="33" name="Frihandsfigur: Form 32">
                <a:extLst>
                  <a:ext uri="{FF2B5EF4-FFF2-40B4-BE49-F238E27FC236}">
                    <a16:creationId xmlns:a16="http://schemas.microsoft.com/office/drawing/2014/main" id="{A1EB2D3E-5589-480F-810E-C5CB92C44BCD}"/>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dirty="0"/>
              </a:p>
            </p:txBody>
          </p:sp>
          <p:sp>
            <p:nvSpPr>
              <p:cNvPr id="34" name="Frihandsfigur: Form 33">
                <a:extLst>
                  <a:ext uri="{FF2B5EF4-FFF2-40B4-BE49-F238E27FC236}">
                    <a16:creationId xmlns:a16="http://schemas.microsoft.com/office/drawing/2014/main" id="{B3CD443A-369B-419B-86F9-0CA3008F760F}"/>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dirty="0"/>
              </a:p>
            </p:txBody>
          </p:sp>
          <p:sp>
            <p:nvSpPr>
              <p:cNvPr id="35" name="Frihandsfigur: Form 34">
                <a:extLst>
                  <a:ext uri="{FF2B5EF4-FFF2-40B4-BE49-F238E27FC236}">
                    <a16:creationId xmlns:a16="http://schemas.microsoft.com/office/drawing/2014/main" id="{8891260E-0CFE-41CF-BC02-4C1E7E29F750}"/>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dirty="0"/>
              </a:p>
            </p:txBody>
          </p:sp>
          <p:sp>
            <p:nvSpPr>
              <p:cNvPr id="36" name="Frihandsfigur: Form 35">
                <a:extLst>
                  <a:ext uri="{FF2B5EF4-FFF2-40B4-BE49-F238E27FC236}">
                    <a16:creationId xmlns:a16="http://schemas.microsoft.com/office/drawing/2014/main" id="{89C1E42C-803A-4BC6-8562-02AB801A317F}"/>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dirty="0"/>
              </a:p>
            </p:txBody>
          </p:sp>
          <p:sp>
            <p:nvSpPr>
              <p:cNvPr id="37" name="Frihandsfigur: Form 36">
                <a:extLst>
                  <a:ext uri="{FF2B5EF4-FFF2-40B4-BE49-F238E27FC236}">
                    <a16:creationId xmlns:a16="http://schemas.microsoft.com/office/drawing/2014/main" id="{BEA75D4C-95AD-425F-B7B0-A949275E8FC1}"/>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dirty="0"/>
              </a:p>
            </p:txBody>
          </p:sp>
        </p:grpSp>
      </p:grpSp>
    </p:spTree>
    <p:extLst>
      <p:ext uri="{BB962C8B-B14F-4D97-AF65-F5344CB8AC3E}">
        <p14:creationId xmlns:p14="http://schemas.microsoft.com/office/powerpoint/2010/main" val="149138282"/>
      </p:ext>
    </p:extLst>
  </p:cSld>
  <p:clrMap bg1="lt1" tx1="dk1" bg2="lt2" tx2="dk2" accent1="accent1" accent2="accent2" accent3="accent3" accent4="accent4" accent5="accent5" accent6="accent6" hlink="hlink" folHlink="folHlink"/>
  <p:sldLayoutIdLst>
    <p:sldLayoutId id="2147483659" r:id="rId1"/>
    <p:sldLayoutId id="2147483658" r:id="rId2"/>
    <p:sldLayoutId id="2147483655" r:id="rId3"/>
  </p:sldLayoutIdLst>
  <p:hf hdr="0"/>
  <p:txStyles>
    <p:titleStyle>
      <a:lvl1pPr algn="l" defTabSz="914400" rtl="0" eaLnBrk="1" latinLnBrk="0" hangingPunct="1">
        <a:lnSpc>
          <a:spcPct val="90000"/>
        </a:lnSpc>
        <a:spcBef>
          <a:spcPct val="0"/>
        </a:spcBef>
        <a:buNone/>
        <a:defRPr sz="2800" b="1" kern="1200">
          <a:solidFill>
            <a:schemeClr val="accent2"/>
          </a:solidFill>
          <a:latin typeface="+mj-lt"/>
          <a:ea typeface="+mj-ea"/>
          <a:cs typeface="+mj-cs"/>
        </a:defRPr>
      </a:lvl1pPr>
    </p:titleStyle>
    <p:bodyStyle>
      <a:lvl1pPr marL="174625" indent="-174625" algn="l" defTabSz="914400" rtl="0" eaLnBrk="1" latinLnBrk="0" hangingPunct="1">
        <a:lnSpc>
          <a:spcPct val="100000"/>
        </a:lnSpc>
        <a:spcBef>
          <a:spcPts val="10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358775" indent="-18415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2pPr>
      <a:lvl3pPr marL="533400" indent="-174625"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3pPr>
      <a:lvl4pPr marL="719138" indent="-1857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4pPr>
      <a:lvl5pPr marL="892175" indent="-1730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5" pos="7399" userDrawn="1">
          <p15:clr>
            <a:srgbClr val="F26B43"/>
          </p15:clr>
        </p15:guide>
        <p15:guide id="6" orient="horz" pos="3725" userDrawn="1">
          <p15:clr>
            <a:srgbClr val="F26B43"/>
          </p15:clr>
        </p15:guide>
        <p15:guide id="7" pos="6336" userDrawn="1">
          <p15:clr>
            <a:srgbClr val="F26B43"/>
          </p15:clr>
        </p15:guide>
        <p15:guide id="8" orient="horz" pos="3896" userDrawn="1">
          <p15:clr>
            <a:srgbClr val="F26B43"/>
          </p15:clr>
        </p15:guide>
        <p15:guide id="10" orient="horz" pos="1094" userDrawn="1">
          <p15:clr>
            <a:srgbClr val="F26B43"/>
          </p15:clr>
        </p15:guide>
        <p15:guide id="11" pos="5171" userDrawn="1">
          <p15:clr>
            <a:srgbClr val="F26B43"/>
          </p15:clr>
        </p15:guide>
        <p15:guide id="12" orient="horz" pos="4048" userDrawn="1">
          <p15:clr>
            <a:srgbClr val="F26B43"/>
          </p15:clr>
        </p15:guide>
        <p15:guide id="13" pos="576" userDrawn="1">
          <p15:clr>
            <a:srgbClr val="F26B43"/>
          </p15:clr>
        </p15:guide>
        <p15:guide id="18" orient="horz" pos="839" userDrawn="1">
          <p15:clr>
            <a:srgbClr val="F26B43"/>
          </p15:clr>
        </p15:guide>
        <p15:guide id="20" orient="horz" pos="267" userDrawn="1">
          <p15:clr>
            <a:srgbClr val="F26B43"/>
          </p15:clr>
        </p15:guide>
        <p15:guide id="21" pos="271" userDrawn="1">
          <p15:clr>
            <a:srgbClr val="F26B43"/>
          </p15:clr>
        </p15:guide>
      </p15:sldGuideLst>
    </p:ext>
  </p:extLst>
</p:sldMaster>
</file>

<file path=ppt/slides/_rels/slide1.xml.rels><?xml version="1.0" encoding="UTF-8" standalone="yes"?>
<Relationships xmlns="http://schemas.openxmlformats.org/package/2006/relationships"><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4.png"/><Relationship Id="rId39" Type="http://schemas.openxmlformats.org/officeDocument/2006/relationships/image" Target="../media/image37.svg"/><Relationship Id="rId21" Type="http://schemas.openxmlformats.org/officeDocument/2006/relationships/image" Target="../media/image19.svg"/><Relationship Id="rId34" Type="http://schemas.openxmlformats.org/officeDocument/2006/relationships/image" Target="../media/image32.png"/><Relationship Id="rId42" Type="http://schemas.openxmlformats.org/officeDocument/2006/relationships/image" Target="../media/image40.png"/><Relationship Id="rId47" Type="http://schemas.openxmlformats.org/officeDocument/2006/relationships/image" Target="../media/image45.svg"/><Relationship Id="rId50" Type="http://schemas.openxmlformats.org/officeDocument/2006/relationships/image" Target="../media/image48.png"/><Relationship Id="rId55" Type="http://schemas.openxmlformats.org/officeDocument/2006/relationships/image" Target="../media/image53.svg"/><Relationship Id="rId7" Type="http://schemas.openxmlformats.org/officeDocument/2006/relationships/image" Target="../media/image5.png"/><Relationship Id="rId2" Type="http://schemas.openxmlformats.org/officeDocument/2006/relationships/notesSlide" Target="../notesSlides/notesSlide1.xml"/><Relationship Id="rId16" Type="http://schemas.openxmlformats.org/officeDocument/2006/relationships/image" Target="../media/image14.png"/><Relationship Id="rId29" Type="http://schemas.openxmlformats.org/officeDocument/2006/relationships/image" Target="../media/image27.svg"/><Relationship Id="rId11" Type="http://schemas.openxmlformats.org/officeDocument/2006/relationships/image" Target="../media/image9.png"/><Relationship Id="rId24" Type="http://schemas.openxmlformats.org/officeDocument/2006/relationships/image" Target="../media/image22.png"/><Relationship Id="rId32" Type="http://schemas.openxmlformats.org/officeDocument/2006/relationships/image" Target="../media/image30.png"/><Relationship Id="rId37" Type="http://schemas.openxmlformats.org/officeDocument/2006/relationships/image" Target="../media/image35.svg"/><Relationship Id="rId40" Type="http://schemas.openxmlformats.org/officeDocument/2006/relationships/image" Target="../media/image38.png"/><Relationship Id="rId45" Type="http://schemas.openxmlformats.org/officeDocument/2006/relationships/image" Target="../media/image43.svg"/><Relationship Id="rId53" Type="http://schemas.openxmlformats.org/officeDocument/2006/relationships/image" Target="../media/image51.svg"/><Relationship Id="rId58" Type="http://schemas.openxmlformats.org/officeDocument/2006/relationships/image" Target="../media/image56.png"/><Relationship Id="rId5" Type="http://schemas.openxmlformats.org/officeDocument/2006/relationships/image" Target="../media/image3.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5.svg"/><Relationship Id="rId30" Type="http://schemas.openxmlformats.org/officeDocument/2006/relationships/image" Target="../media/image28.png"/><Relationship Id="rId35" Type="http://schemas.openxmlformats.org/officeDocument/2006/relationships/image" Target="../media/image33.svg"/><Relationship Id="rId43" Type="http://schemas.openxmlformats.org/officeDocument/2006/relationships/image" Target="../media/image41.svg"/><Relationship Id="rId48" Type="http://schemas.openxmlformats.org/officeDocument/2006/relationships/image" Target="../media/image46.png"/><Relationship Id="rId56" Type="http://schemas.openxmlformats.org/officeDocument/2006/relationships/image" Target="../media/image54.png"/><Relationship Id="rId8" Type="http://schemas.openxmlformats.org/officeDocument/2006/relationships/image" Target="../media/image6.png"/><Relationship Id="rId51" Type="http://schemas.openxmlformats.org/officeDocument/2006/relationships/image" Target="../media/image49.svg"/><Relationship Id="rId3" Type="http://schemas.openxmlformats.org/officeDocument/2006/relationships/image" Target="../media/image1.pn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svg"/><Relationship Id="rId33" Type="http://schemas.openxmlformats.org/officeDocument/2006/relationships/image" Target="../media/image31.svg"/><Relationship Id="rId38" Type="http://schemas.openxmlformats.org/officeDocument/2006/relationships/image" Target="../media/image36.png"/><Relationship Id="rId46" Type="http://schemas.openxmlformats.org/officeDocument/2006/relationships/image" Target="../media/image44.png"/><Relationship Id="rId59" Type="http://schemas.openxmlformats.org/officeDocument/2006/relationships/image" Target="../media/image57.svg"/><Relationship Id="rId20" Type="http://schemas.openxmlformats.org/officeDocument/2006/relationships/image" Target="../media/image18.png"/><Relationship Id="rId41" Type="http://schemas.openxmlformats.org/officeDocument/2006/relationships/image" Target="../media/image39.svg"/><Relationship Id="rId54" Type="http://schemas.openxmlformats.org/officeDocument/2006/relationships/image" Target="../media/image52.png"/><Relationship Id="rId1" Type="http://schemas.openxmlformats.org/officeDocument/2006/relationships/slideLayout" Target="../slideLayouts/slideLayout3.xml"/><Relationship Id="rId6" Type="http://schemas.openxmlformats.org/officeDocument/2006/relationships/image" Target="../media/image4.png"/><Relationship Id="rId15" Type="http://schemas.openxmlformats.org/officeDocument/2006/relationships/image" Target="../media/image13.png"/><Relationship Id="rId23" Type="http://schemas.openxmlformats.org/officeDocument/2006/relationships/image" Target="../media/image21.svg"/><Relationship Id="rId28" Type="http://schemas.openxmlformats.org/officeDocument/2006/relationships/image" Target="../media/image26.png"/><Relationship Id="rId36" Type="http://schemas.openxmlformats.org/officeDocument/2006/relationships/image" Target="../media/image34.png"/><Relationship Id="rId49" Type="http://schemas.openxmlformats.org/officeDocument/2006/relationships/image" Target="../media/image47.svg"/><Relationship Id="rId57" Type="http://schemas.openxmlformats.org/officeDocument/2006/relationships/image" Target="../media/image55.svg"/><Relationship Id="rId10" Type="http://schemas.openxmlformats.org/officeDocument/2006/relationships/image" Target="../media/image8.png"/><Relationship Id="rId31" Type="http://schemas.openxmlformats.org/officeDocument/2006/relationships/image" Target="../media/image29.svg"/><Relationship Id="rId44" Type="http://schemas.openxmlformats.org/officeDocument/2006/relationships/image" Target="../media/image42.png"/><Relationship Id="rId52" Type="http://schemas.openxmlformats.org/officeDocument/2006/relationships/image" Target="../media/image50.png"/></Relationships>
</file>

<file path=ppt/slides/_rels/slide2.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23.svg"/></Relationships>
</file>

<file path=ppt/slides/_rels/slide3.xml.rels><?xml version="1.0" encoding="UTF-8" standalone="yes"?>
<Relationships xmlns="http://schemas.openxmlformats.org/package/2006/relationships"><Relationship Id="rId8" Type="http://schemas.openxmlformats.org/officeDocument/2006/relationships/image" Target="../media/image69.png"/><Relationship Id="rId13" Type="http://schemas.openxmlformats.org/officeDocument/2006/relationships/image" Target="../media/image22.png"/><Relationship Id="rId3" Type="http://schemas.openxmlformats.org/officeDocument/2006/relationships/image" Target="../media/image64.png"/><Relationship Id="rId7" Type="http://schemas.openxmlformats.org/officeDocument/2006/relationships/image" Target="../media/image68.png"/><Relationship Id="rId12" Type="http://schemas.openxmlformats.org/officeDocument/2006/relationships/image" Target="../media/image7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7.png"/><Relationship Id="rId11" Type="http://schemas.openxmlformats.org/officeDocument/2006/relationships/image" Target="../media/image71.png"/><Relationship Id="rId5" Type="http://schemas.openxmlformats.org/officeDocument/2006/relationships/image" Target="../media/image66.png"/><Relationship Id="rId15" Type="http://schemas.openxmlformats.org/officeDocument/2006/relationships/image" Target="../media/image7.png"/><Relationship Id="rId10" Type="http://schemas.openxmlformats.org/officeDocument/2006/relationships/image" Target="../media/image70.png"/><Relationship Id="rId4" Type="http://schemas.openxmlformats.org/officeDocument/2006/relationships/image" Target="../media/image65.png"/><Relationship Id="rId9" Type="http://schemas.openxmlformats.org/officeDocument/2006/relationships/image" Target="../media/image13.png"/><Relationship Id="rId14" Type="http://schemas.openxmlformats.org/officeDocument/2006/relationships/image" Target="../media/image23.sv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652D637B-2EEA-4ED6-9039-20DFFA2CBD5A}"/>
              </a:ext>
            </a:extLst>
          </p:cNvPr>
          <p:cNvSpPr>
            <a:spLocks noGrp="1"/>
          </p:cNvSpPr>
          <p:nvPr>
            <p:ph type="dt" sz="half" idx="10"/>
          </p:nvPr>
        </p:nvSpPr>
        <p:spPr/>
        <p:txBody>
          <a:bodyPr/>
          <a:lstStyle/>
          <a:p>
            <a:fld id="{8E2ADC28-92A4-4CA6-8C79-4E478C3FD03B}" type="datetime1">
              <a:rPr lang="sv-SE" smtClean="0"/>
              <a:t>2023-10-19</a:t>
            </a:fld>
            <a:endParaRPr lang="sv-SE" dirty="0"/>
          </a:p>
        </p:txBody>
      </p:sp>
      <p:sp>
        <p:nvSpPr>
          <p:cNvPr id="3" name="Platshållare för sidfot 2">
            <a:extLst>
              <a:ext uri="{FF2B5EF4-FFF2-40B4-BE49-F238E27FC236}">
                <a16:creationId xmlns:a16="http://schemas.microsoft.com/office/drawing/2014/main" id="{9C8F5F7B-9BC9-49CD-9B7E-71FB6B07119F}"/>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C81B7894-FB16-4499-822B-C9AC9ED2A9D4}"/>
              </a:ext>
            </a:extLst>
          </p:cNvPr>
          <p:cNvSpPr>
            <a:spLocks noGrp="1"/>
          </p:cNvSpPr>
          <p:nvPr>
            <p:ph type="sldNum" sz="quarter" idx="12"/>
          </p:nvPr>
        </p:nvSpPr>
        <p:spPr/>
        <p:txBody>
          <a:bodyPr/>
          <a:lstStyle/>
          <a:p>
            <a:fld id="{AE086683-F536-42AB-ABBC-F4803DFE8DBC}" type="slidenum">
              <a:rPr lang="sv-SE" smtClean="0"/>
              <a:t>1</a:t>
            </a:fld>
            <a:endParaRPr lang="sv-SE" dirty="0"/>
          </a:p>
        </p:txBody>
      </p:sp>
      <p:pic>
        <p:nvPicPr>
          <p:cNvPr id="1026" name="Picture 2" descr="1. Ingen fattigdom. Röd kvadrat, text och symbol i vitt. Sex människor står på rad. Fyra är vuxna, två är barn. Tre har byxor och tre har klänning. En vuxen håller i en vit käpp.">
            <a:extLst>
              <a:ext uri="{FF2B5EF4-FFF2-40B4-BE49-F238E27FC236}">
                <a16:creationId xmlns:a16="http://schemas.microsoft.com/office/drawing/2014/main" id="{E3CBF564-7FFF-4311-A7EA-3159D1ED4125}"/>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30213"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2. Ingen hunger. Senapsgul kvadrat, text och symbol i vitt.  En rund matskål som det ångar ur.">
            <a:extLst>
              <a:ext uri="{FF2B5EF4-FFF2-40B4-BE49-F238E27FC236}">
                <a16:creationId xmlns:a16="http://schemas.microsoft.com/office/drawing/2014/main" id="{1804F347-FF21-4105-9BE2-A4F192B1961F}"/>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583860"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3. God hälsa och välbefinnande. Grön kvadrat, text och symbol i vitt.  En EKG-kurva som avslutas med ett hjärta.">
            <a:extLst>
              <a:ext uri="{FF2B5EF4-FFF2-40B4-BE49-F238E27FC236}">
                <a16:creationId xmlns:a16="http://schemas.microsoft.com/office/drawing/2014/main" id="{07FA4205-27A6-44D6-A32B-D23A03C0CEFA}"/>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2737507"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4. God utbildning för alla.  Mörkröd kvadrat, text och symbol i vitt.  En uppslagen bok med en penna bredvid.">
            <a:extLst>
              <a:ext uri="{FF2B5EF4-FFF2-40B4-BE49-F238E27FC236}">
                <a16:creationId xmlns:a16="http://schemas.microsoft.com/office/drawing/2014/main" id="{143F9392-C02E-4A73-A47A-F92FECE94E52}"/>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3891154"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5. Jämställdhet.  Röd-orange kvadrat, text och symbol i vitt.  En cirkel, en kombinerad mans- och kvinnosymbol, med en pil och ett plustecken utvändigt, i mitten av cirkeln finns ett likhetstecken.">
            <a:extLst>
              <a:ext uri="{FF2B5EF4-FFF2-40B4-BE49-F238E27FC236}">
                <a16:creationId xmlns:a16="http://schemas.microsoft.com/office/drawing/2014/main" id="{D3A98127-2510-4261-8968-37E4C7C85001}"/>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5044620"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6. Rent vatten och sanitet. Ljusblå kvadrat, text och symbol i vitt. Ett fullt vattenglas med en blå vattendroppe på. Under glaset finns ett avloppsrör, som avslutas i en pil nedåt.">
            <a:extLst>
              <a:ext uri="{FF2B5EF4-FFF2-40B4-BE49-F238E27FC236}">
                <a16:creationId xmlns:a16="http://schemas.microsoft.com/office/drawing/2014/main" id="{6DCB27AD-9ADF-4643-9D75-10AAAA62A404}"/>
              </a:ext>
            </a:extLst>
          </p:cNvPr>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430213"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7. Hållbar energi för alla. Gul kvadrat, text och symbol i vitt.  En sol med en powersymbol i mitten. Solen har tolv strålar.">
            <a:extLst>
              <a:ext uri="{FF2B5EF4-FFF2-40B4-BE49-F238E27FC236}">
                <a16:creationId xmlns:a16="http://schemas.microsoft.com/office/drawing/2014/main" id="{1600DC21-073B-4FB5-BD99-C3410C0C81B2}"/>
              </a:ext>
            </a:extLst>
          </p:cNvPr>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1583815"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8. Anständiga arbetsvillkor och ekonomisk tillväxt. Vinröd kvadrat, text och symbol i vitt.  Tre stående staplar med en stigande kurva överst.">
            <a:extLst>
              <a:ext uri="{FF2B5EF4-FFF2-40B4-BE49-F238E27FC236}">
                <a16:creationId xmlns:a16="http://schemas.microsoft.com/office/drawing/2014/main" id="{CAC266E0-DE81-468A-BE36-E4BB07E648CC}"/>
              </a:ext>
            </a:extLst>
          </p:cNvPr>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2737417"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9. Hållbar industri, innovationer och infrastruktur. Orange kvadrat, text och symbol i vitt. Fyra kuber, tre är i botten och bildar ett hörn, den fjärde är staplad på hörnkuben.">
            <a:extLst>
              <a:ext uri="{FF2B5EF4-FFF2-40B4-BE49-F238E27FC236}">
                <a16:creationId xmlns:a16="http://schemas.microsoft.com/office/drawing/2014/main" id="{E1C6B676-668B-48C6-A91C-ACC70500917E}"/>
              </a:ext>
            </a:extLst>
          </p:cNvPr>
          <p:cNvPicPr>
            <a:picLocks noChangeAspect="1" noChangeArrowheads="1"/>
          </p:cNvPicPr>
          <p:nvPr/>
        </p:nvPicPr>
        <p:blipFill>
          <a:blip r:embed="rId11" cstate="screen">
            <a:extLst>
              <a:ext uri="{28A0092B-C50C-407E-A947-70E740481C1C}">
                <a14:useLocalDpi xmlns:a14="http://schemas.microsoft.com/office/drawing/2010/main"/>
              </a:ext>
            </a:extLst>
          </a:blip>
          <a:srcRect/>
          <a:stretch>
            <a:fillRect/>
          </a:stretch>
        </p:blipFill>
        <p:spPr bwMode="auto">
          <a:xfrm>
            <a:off x="3891019"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10. Minskad ojämlikhet. Cerise kvadrat, text och symbol i vitt. Ett likhetstecken omgivet av fyra trianglar pekande i de fyra väderstrecken">
            <a:extLst>
              <a:ext uri="{FF2B5EF4-FFF2-40B4-BE49-F238E27FC236}">
                <a16:creationId xmlns:a16="http://schemas.microsoft.com/office/drawing/2014/main" id="{0CC1D35B-CB31-45C3-B925-9C2F843B24DE}"/>
              </a:ext>
            </a:extLst>
          </p:cNvPr>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5044620"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11. Hållbara städer och samhällen. Guldgul kvadrat, text och symbol i vitt. En rad av fyra olika hustyper.">
            <a:extLst>
              <a:ext uri="{FF2B5EF4-FFF2-40B4-BE49-F238E27FC236}">
                <a16:creationId xmlns:a16="http://schemas.microsoft.com/office/drawing/2014/main" id="{9F2FE7C1-5ABF-49CA-9169-F801DF50157D}"/>
              </a:ext>
            </a:extLst>
          </p:cNvPr>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430213"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12. Hållbar konsumtion och produktion. Mörk senapsgul kvadrat, text och symbol i vitt. En liggande åtta med en pil i slutet av linjen. En variant av oändlighetssymbolen.">
            <a:extLst>
              <a:ext uri="{FF2B5EF4-FFF2-40B4-BE49-F238E27FC236}">
                <a16:creationId xmlns:a16="http://schemas.microsoft.com/office/drawing/2014/main" id="{B4935247-E091-4D9C-BBAC-6D9C1635B1FD}"/>
              </a:ext>
            </a:extLst>
          </p:cNvPr>
          <p:cNvPicPr>
            <a:picLocks noChangeAspect="1" noChangeArrowheads="1"/>
          </p:cNvPicPr>
          <p:nvPr/>
        </p:nvPicPr>
        <p:blipFill>
          <a:blip r:embed="rId14" cstate="screen">
            <a:extLst>
              <a:ext uri="{28A0092B-C50C-407E-A947-70E740481C1C}">
                <a14:useLocalDpi xmlns:a14="http://schemas.microsoft.com/office/drawing/2010/main"/>
              </a:ext>
            </a:extLst>
          </a:blip>
          <a:srcRect/>
          <a:stretch>
            <a:fillRect/>
          </a:stretch>
        </p:blipFill>
        <p:spPr bwMode="auto">
          <a:xfrm>
            <a:off x="1583815"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13. Bekämpa klimatförändringarna. Mörkgrön kvadrat, text och symbol i vitt. Ett öga, där irisen är ett jordklot.">
            <a:extLst>
              <a:ext uri="{FF2B5EF4-FFF2-40B4-BE49-F238E27FC236}">
                <a16:creationId xmlns:a16="http://schemas.microsoft.com/office/drawing/2014/main" id="{78715597-0AB1-4432-BEAA-1190B1C57A8F}"/>
              </a:ext>
            </a:extLst>
          </p:cNvPr>
          <p:cNvPicPr>
            <a:picLocks noChangeAspect="1" noChangeArrowheads="1"/>
          </p:cNvPicPr>
          <p:nvPr/>
        </p:nvPicPr>
        <p:blipFill>
          <a:blip r:embed="rId15" cstate="screen">
            <a:extLst>
              <a:ext uri="{28A0092B-C50C-407E-A947-70E740481C1C}">
                <a14:useLocalDpi xmlns:a14="http://schemas.microsoft.com/office/drawing/2010/main"/>
              </a:ext>
            </a:extLst>
          </a:blip>
          <a:srcRect/>
          <a:stretch>
            <a:fillRect/>
          </a:stretch>
        </p:blipFill>
        <p:spPr bwMode="auto">
          <a:xfrm>
            <a:off x="2737417"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14. Hav och marina resurser. Blå kvadrat, text och symbol i vitt. En fisk under två våglinjer.">
            <a:extLst>
              <a:ext uri="{FF2B5EF4-FFF2-40B4-BE49-F238E27FC236}">
                <a16:creationId xmlns:a16="http://schemas.microsoft.com/office/drawing/2014/main" id="{B1C28F2D-40BE-490E-AC74-F615A1C72F69}"/>
              </a:ext>
            </a:extLst>
          </p:cNvPr>
          <p:cNvPicPr>
            <a:picLocks noChangeAspect="1" noChangeArrowheads="1"/>
          </p:cNvPicPr>
          <p:nvPr/>
        </p:nvPicPr>
        <p:blipFill>
          <a:blip r:embed="rId16" cstate="screen">
            <a:extLst>
              <a:ext uri="{28A0092B-C50C-407E-A947-70E740481C1C}">
                <a14:useLocalDpi xmlns:a14="http://schemas.microsoft.com/office/drawing/2010/main"/>
              </a:ext>
            </a:extLst>
          </a:blip>
          <a:srcRect/>
          <a:stretch>
            <a:fillRect/>
          </a:stretch>
        </p:blipFill>
        <p:spPr bwMode="auto">
          <a:xfrm>
            <a:off x="3891019"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15. Ekosystem och biologisk mångfald. Limegrön kvadrat, text och symbol i vitt. Ett träd som står på två vågräta streck. Bredvid trädet finns tre flygande fåglar.">
            <a:extLst>
              <a:ext uri="{FF2B5EF4-FFF2-40B4-BE49-F238E27FC236}">
                <a16:creationId xmlns:a16="http://schemas.microsoft.com/office/drawing/2014/main" id="{D932BE61-0E88-4A06-B1A6-7F7E1CB8BD61}"/>
              </a:ext>
            </a:extLst>
          </p:cNvPr>
          <p:cNvPicPr>
            <a:picLocks noChangeAspect="1" noChangeArrowheads="1"/>
          </p:cNvPicPr>
          <p:nvPr/>
        </p:nvPicPr>
        <p:blipFill>
          <a:blip r:embed="rId17" cstate="screen">
            <a:extLst>
              <a:ext uri="{28A0092B-C50C-407E-A947-70E740481C1C}">
                <a14:useLocalDpi xmlns:a14="http://schemas.microsoft.com/office/drawing/2010/main"/>
              </a:ext>
            </a:extLst>
          </a:blip>
          <a:srcRect/>
          <a:stretch>
            <a:fillRect/>
          </a:stretch>
        </p:blipFill>
        <p:spPr bwMode="auto">
          <a:xfrm>
            <a:off x="5044620"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16. Fredliga och inkluderande samhällen. Kungsblå kvadrat, text och symbol i vitt. En fredsduva med kvist i näbben, sitter på skaftet av en domarklubba.">
            <a:extLst>
              <a:ext uri="{FF2B5EF4-FFF2-40B4-BE49-F238E27FC236}">
                <a16:creationId xmlns:a16="http://schemas.microsoft.com/office/drawing/2014/main" id="{7033EE5E-1337-40DF-A6A0-541B65026140}"/>
              </a:ext>
            </a:extLst>
          </p:cNvPr>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430213" y="458157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17. Genomförande och globalt partnerskap. Marinblå kvadrat, text och symbol i vitt. Fem ringar överlappar varandra i en cirkel.">
            <a:extLst>
              <a:ext uri="{FF2B5EF4-FFF2-40B4-BE49-F238E27FC236}">
                <a16:creationId xmlns:a16="http://schemas.microsoft.com/office/drawing/2014/main" id="{508EF3C2-91C0-4B1D-8DC1-41BD45AFEBE0}"/>
              </a:ext>
            </a:extLst>
          </p:cNvPr>
          <p:cNvPicPr>
            <a:picLocks noChangeAspect="1" noChangeArrowheads="1"/>
          </p:cNvPicPr>
          <p:nvPr/>
        </p:nvPicPr>
        <p:blipFill>
          <a:blip r:embed="rId19" cstate="screen">
            <a:extLst>
              <a:ext uri="{28A0092B-C50C-407E-A947-70E740481C1C}">
                <a14:useLocalDpi xmlns:a14="http://schemas.microsoft.com/office/drawing/2010/main"/>
              </a:ext>
            </a:extLst>
          </a:blip>
          <a:srcRect/>
          <a:stretch>
            <a:fillRect/>
          </a:stretch>
        </p:blipFill>
        <p:spPr bwMode="auto">
          <a:xfrm>
            <a:off x="1583815" y="458157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 6">
            <a:extLst>
              <a:ext uri="{FF2B5EF4-FFF2-40B4-BE49-F238E27FC236}">
                <a16:creationId xmlns:a16="http://schemas.microsoft.com/office/drawing/2014/main" id="{4ACAC946-D3AB-47EF-9FE4-A5ADCEF782B6}"/>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7863411" y="467327"/>
            <a:ext cx="540000" cy="540000"/>
          </a:xfrm>
          <a:prstGeom prst="rect">
            <a:avLst/>
          </a:prstGeom>
        </p:spPr>
      </p:pic>
      <p:pic>
        <p:nvPicPr>
          <p:cNvPr id="9" name="Bild 8">
            <a:extLst>
              <a:ext uri="{FF2B5EF4-FFF2-40B4-BE49-F238E27FC236}">
                <a16:creationId xmlns:a16="http://schemas.microsoft.com/office/drawing/2014/main" id="{1ED063B2-3B52-4DD7-A0DF-13BE4C228D86}"/>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10853924" y="467327"/>
            <a:ext cx="540000" cy="540000"/>
          </a:xfrm>
          <a:prstGeom prst="rect">
            <a:avLst/>
          </a:prstGeom>
        </p:spPr>
      </p:pic>
      <p:pic>
        <p:nvPicPr>
          <p:cNvPr id="13" name="Bild 12">
            <a:extLst>
              <a:ext uri="{FF2B5EF4-FFF2-40B4-BE49-F238E27FC236}">
                <a16:creationId xmlns:a16="http://schemas.microsoft.com/office/drawing/2014/main" id="{DF95BE67-F120-4B42-A1F5-A0B336C9F49D}"/>
              </a:ext>
            </a:extLst>
          </p:cNvPr>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9358667" y="467327"/>
            <a:ext cx="540000" cy="540000"/>
          </a:xfrm>
          <a:prstGeom prst="rect">
            <a:avLst/>
          </a:prstGeom>
        </p:spPr>
      </p:pic>
      <p:pic>
        <p:nvPicPr>
          <p:cNvPr id="19" name="Bild 18">
            <a:extLst>
              <a:ext uri="{FF2B5EF4-FFF2-40B4-BE49-F238E27FC236}">
                <a16:creationId xmlns:a16="http://schemas.microsoft.com/office/drawing/2014/main" id="{619D8A11-90C3-4D02-BB71-7A8B482A5BD1}"/>
              </a:ext>
            </a:extLst>
          </p:cNvPr>
          <p:cNvPicPr>
            <a:picLocks noChangeAspect="1"/>
          </p:cNvPicPr>
          <p:nvPr/>
        </p:nvPicPr>
        <p:blipFill>
          <a:blip r:embed="rId26">
            <a:extLst>
              <a:ext uri="{96DAC541-7B7A-43D3-8B79-37D633B846F1}">
                <asvg:svgBlip xmlns:asvg="http://schemas.microsoft.com/office/drawing/2016/SVG/main" r:embed="rId27"/>
              </a:ext>
            </a:extLst>
          </a:blip>
          <a:stretch>
            <a:fillRect/>
          </a:stretch>
        </p:blipFill>
        <p:spPr>
          <a:xfrm>
            <a:off x="9357830" y="1659611"/>
            <a:ext cx="540000" cy="540000"/>
          </a:xfrm>
          <a:prstGeom prst="rect">
            <a:avLst/>
          </a:prstGeom>
        </p:spPr>
      </p:pic>
      <p:pic>
        <p:nvPicPr>
          <p:cNvPr id="35" name="Bild 34">
            <a:extLst>
              <a:ext uri="{FF2B5EF4-FFF2-40B4-BE49-F238E27FC236}">
                <a16:creationId xmlns:a16="http://schemas.microsoft.com/office/drawing/2014/main" id="{BF7F3B0B-873B-4CDD-B8DA-033BF393989B}"/>
              </a:ext>
            </a:extLst>
          </p:cNvPr>
          <p:cNvPicPr>
            <a:picLocks noChangeAspect="1"/>
          </p:cNvPicPr>
          <p:nvPr/>
        </p:nvPicPr>
        <p:blipFill>
          <a:blip r:embed="rId28">
            <a:extLst>
              <a:ext uri="{96DAC541-7B7A-43D3-8B79-37D633B846F1}">
                <asvg:svgBlip xmlns:asvg="http://schemas.microsoft.com/office/drawing/2016/SVG/main" r:embed="rId29"/>
              </a:ext>
            </a:extLst>
          </a:blip>
          <a:stretch>
            <a:fillRect/>
          </a:stretch>
        </p:blipFill>
        <p:spPr>
          <a:xfrm>
            <a:off x="9357830" y="2851894"/>
            <a:ext cx="540000" cy="540000"/>
          </a:xfrm>
          <a:prstGeom prst="rect">
            <a:avLst/>
          </a:prstGeom>
        </p:spPr>
      </p:pic>
      <p:pic>
        <p:nvPicPr>
          <p:cNvPr id="41" name="Bild 40">
            <a:extLst>
              <a:ext uri="{FF2B5EF4-FFF2-40B4-BE49-F238E27FC236}">
                <a16:creationId xmlns:a16="http://schemas.microsoft.com/office/drawing/2014/main" id="{71EC7006-EACF-4F87-B40E-AABD1BC485D4}"/>
              </a:ext>
            </a:extLst>
          </p:cNvPr>
          <p:cNvPicPr>
            <a:picLocks noChangeAspect="1"/>
          </p:cNvPicPr>
          <p:nvPr/>
        </p:nvPicPr>
        <p:blipFill>
          <a:blip r:embed="rId30">
            <a:extLst>
              <a:ext uri="{96DAC541-7B7A-43D3-8B79-37D633B846F1}">
                <asvg:svgBlip xmlns:asvg="http://schemas.microsoft.com/office/drawing/2016/SVG/main" r:embed="rId31"/>
              </a:ext>
            </a:extLst>
          </a:blip>
          <a:stretch>
            <a:fillRect/>
          </a:stretch>
        </p:blipFill>
        <p:spPr>
          <a:xfrm>
            <a:off x="6365640" y="5236461"/>
            <a:ext cx="540000" cy="540000"/>
          </a:xfrm>
          <a:prstGeom prst="rect">
            <a:avLst/>
          </a:prstGeom>
        </p:spPr>
      </p:pic>
      <p:pic>
        <p:nvPicPr>
          <p:cNvPr id="43" name="Bild 42">
            <a:extLst>
              <a:ext uri="{FF2B5EF4-FFF2-40B4-BE49-F238E27FC236}">
                <a16:creationId xmlns:a16="http://schemas.microsoft.com/office/drawing/2014/main" id="{A6D68A47-F007-4292-AFB0-485D292CBA31}"/>
              </a:ext>
            </a:extLst>
          </p:cNvPr>
          <p:cNvPicPr>
            <a:picLocks noChangeAspect="1"/>
          </p:cNvPicPr>
          <p:nvPr/>
        </p:nvPicPr>
        <p:blipFill>
          <a:blip r:embed="rId32">
            <a:extLst>
              <a:ext uri="{96DAC541-7B7A-43D3-8B79-37D633B846F1}">
                <asvg:svgBlip xmlns:asvg="http://schemas.microsoft.com/office/drawing/2016/SVG/main" r:embed="rId33"/>
              </a:ext>
            </a:extLst>
          </a:blip>
          <a:stretch>
            <a:fillRect/>
          </a:stretch>
        </p:blipFill>
        <p:spPr>
          <a:xfrm>
            <a:off x="9357830" y="5236461"/>
            <a:ext cx="540000" cy="540000"/>
          </a:xfrm>
          <a:prstGeom prst="rect">
            <a:avLst/>
          </a:prstGeom>
        </p:spPr>
      </p:pic>
      <p:pic>
        <p:nvPicPr>
          <p:cNvPr id="45" name="Bild 44">
            <a:extLst>
              <a:ext uri="{FF2B5EF4-FFF2-40B4-BE49-F238E27FC236}">
                <a16:creationId xmlns:a16="http://schemas.microsoft.com/office/drawing/2014/main" id="{FC543EC3-88D6-4229-9E3F-8ABAB2C2C7B0}"/>
              </a:ext>
            </a:extLst>
          </p:cNvPr>
          <p:cNvPicPr>
            <a:picLocks noChangeAspect="1"/>
          </p:cNvPicPr>
          <p:nvPr/>
        </p:nvPicPr>
        <p:blipFill>
          <a:blip r:embed="rId34">
            <a:extLst>
              <a:ext uri="{96DAC541-7B7A-43D3-8B79-37D633B846F1}">
                <asvg:svgBlip xmlns:asvg="http://schemas.microsoft.com/office/drawing/2016/SVG/main" r:embed="rId35"/>
              </a:ext>
            </a:extLst>
          </a:blip>
          <a:stretch>
            <a:fillRect/>
          </a:stretch>
        </p:blipFill>
        <p:spPr>
          <a:xfrm>
            <a:off x="7861735" y="5236461"/>
            <a:ext cx="540000" cy="540000"/>
          </a:xfrm>
          <a:prstGeom prst="rect">
            <a:avLst/>
          </a:prstGeom>
        </p:spPr>
      </p:pic>
      <p:pic>
        <p:nvPicPr>
          <p:cNvPr id="49" name="Bild 48">
            <a:extLst>
              <a:ext uri="{FF2B5EF4-FFF2-40B4-BE49-F238E27FC236}">
                <a16:creationId xmlns:a16="http://schemas.microsoft.com/office/drawing/2014/main" id="{A31413AB-92E6-4C8C-9D74-D7447B8D146A}"/>
              </a:ext>
            </a:extLst>
          </p:cNvPr>
          <p:cNvPicPr>
            <a:picLocks noChangeAspect="1"/>
          </p:cNvPicPr>
          <p:nvPr/>
        </p:nvPicPr>
        <p:blipFill>
          <a:blip r:embed="rId36">
            <a:extLst>
              <a:ext uri="{96DAC541-7B7A-43D3-8B79-37D633B846F1}">
                <asvg:svgBlip xmlns:asvg="http://schemas.microsoft.com/office/drawing/2016/SVG/main" r:embed="rId37"/>
              </a:ext>
            </a:extLst>
          </a:blip>
          <a:stretch>
            <a:fillRect/>
          </a:stretch>
        </p:blipFill>
        <p:spPr>
          <a:xfrm>
            <a:off x="7861735" y="2851893"/>
            <a:ext cx="540000" cy="540000"/>
          </a:xfrm>
          <a:prstGeom prst="rect">
            <a:avLst/>
          </a:prstGeom>
        </p:spPr>
      </p:pic>
      <p:pic>
        <p:nvPicPr>
          <p:cNvPr id="56" name="Bild 55">
            <a:extLst>
              <a:ext uri="{FF2B5EF4-FFF2-40B4-BE49-F238E27FC236}">
                <a16:creationId xmlns:a16="http://schemas.microsoft.com/office/drawing/2014/main" id="{5CA782E1-5D9A-4F0C-9100-9179D8BECF99}"/>
              </a:ext>
            </a:extLst>
          </p:cNvPr>
          <p:cNvPicPr>
            <a:picLocks noChangeAspect="1"/>
          </p:cNvPicPr>
          <p:nvPr/>
        </p:nvPicPr>
        <p:blipFill>
          <a:blip r:embed="rId38">
            <a:extLst>
              <a:ext uri="{96DAC541-7B7A-43D3-8B79-37D633B846F1}">
                <asvg:svgBlip xmlns:asvg="http://schemas.microsoft.com/office/drawing/2016/SVG/main" r:embed="rId39"/>
              </a:ext>
            </a:extLst>
          </a:blip>
          <a:stretch>
            <a:fillRect/>
          </a:stretch>
        </p:blipFill>
        <p:spPr>
          <a:xfrm>
            <a:off x="9357830" y="4044177"/>
            <a:ext cx="540000" cy="540000"/>
          </a:xfrm>
          <a:prstGeom prst="rect">
            <a:avLst/>
          </a:prstGeom>
        </p:spPr>
      </p:pic>
      <p:pic>
        <p:nvPicPr>
          <p:cNvPr id="58" name="Bild 57">
            <a:extLst>
              <a:ext uri="{FF2B5EF4-FFF2-40B4-BE49-F238E27FC236}">
                <a16:creationId xmlns:a16="http://schemas.microsoft.com/office/drawing/2014/main" id="{CA0CDD81-CCA0-4F35-B327-EC6D186ED0C0}"/>
              </a:ext>
            </a:extLst>
          </p:cNvPr>
          <p:cNvPicPr>
            <a:picLocks noChangeAspect="1"/>
          </p:cNvPicPr>
          <p:nvPr/>
        </p:nvPicPr>
        <p:blipFill>
          <a:blip r:embed="rId40">
            <a:extLst>
              <a:ext uri="{96DAC541-7B7A-43D3-8B79-37D633B846F1}">
                <asvg:svgBlip xmlns:asvg="http://schemas.microsoft.com/office/drawing/2016/SVG/main" r:embed="rId41"/>
              </a:ext>
            </a:extLst>
          </a:blip>
          <a:stretch>
            <a:fillRect/>
          </a:stretch>
        </p:blipFill>
        <p:spPr>
          <a:xfrm>
            <a:off x="10853924" y="4044176"/>
            <a:ext cx="540000" cy="540000"/>
          </a:xfrm>
          <a:prstGeom prst="rect">
            <a:avLst/>
          </a:prstGeom>
        </p:spPr>
      </p:pic>
      <p:pic>
        <p:nvPicPr>
          <p:cNvPr id="60" name="Bild 59">
            <a:extLst>
              <a:ext uri="{FF2B5EF4-FFF2-40B4-BE49-F238E27FC236}">
                <a16:creationId xmlns:a16="http://schemas.microsoft.com/office/drawing/2014/main" id="{DFF6D5D2-F5C6-4C86-9464-666EFF6E1E19}"/>
              </a:ext>
            </a:extLst>
          </p:cNvPr>
          <p:cNvPicPr>
            <a:picLocks noChangeAspect="1"/>
          </p:cNvPicPr>
          <p:nvPr/>
        </p:nvPicPr>
        <p:blipFill>
          <a:blip r:embed="rId42">
            <a:extLst>
              <a:ext uri="{96DAC541-7B7A-43D3-8B79-37D633B846F1}">
                <asvg:svgBlip xmlns:asvg="http://schemas.microsoft.com/office/drawing/2016/SVG/main" r:embed="rId43"/>
              </a:ext>
            </a:extLst>
          </a:blip>
          <a:stretch>
            <a:fillRect/>
          </a:stretch>
        </p:blipFill>
        <p:spPr>
          <a:xfrm>
            <a:off x="10853924" y="5236461"/>
            <a:ext cx="540000" cy="540000"/>
          </a:xfrm>
          <a:prstGeom prst="rect">
            <a:avLst/>
          </a:prstGeom>
        </p:spPr>
      </p:pic>
      <p:pic>
        <p:nvPicPr>
          <p:cNvPr id="62" name="Bild 61">
            <a:extLst>
              <a:ext uri="{FF2B5EF4-FFF2-40B4-BE49-F238E27FC236}">
                <a16:creationId xmlns:a16="http://schemas.microsoft.com/office/drawing/2014/main" id="{E9D2CF38-2FB2-47BC-BEEE-E60C9F480DE9}"/>
              </a:ext>
            </a:extLst>
          </p:cNvPr>
          <p:cNvPicPr>
            <a:picLocks noChangeAspect="1"/>
          </p:cNvPicPr>
          <p:nvPr/>
        </p:nvPicPr>
        <p:blipFill>
          <a:blip r:embed="rId44">
            <a:extLst>
              <a:ext uri="{96DAC541-7B7A-43D3-8B79-37D633B846F1}">
                <asvg:svgBlip xmlns:asvg="http://schemas.microsoft.com/office/drawing/2016/SVG/main" r:embed="rId45"/>
              </a:ext>
            </a:extLst>
          </a:blip>
          <a:stretch>
            <a:fillRect/>
          </a:stretch>
        </p:blipFill>
        <p:spPr>
          <a:xfrm>
            <a:off x="6365640" y="1659611"/>
            <a:ext cx="540000" cy="540000"/>
          </a:xfrm>
          <a:prstGeom prst="rect">
            <a:avLst/>
          </a:prstGeom>
        </p:spPr>
      </p:pic>
      <p:pic>
        <p:nvPicPr>
          <p:cNvPr id="64" name="Bild 63">
            <a:extLst>
              <a:ext uri="{FF2B5EF4-FFF2-40B4-BE49-F238E27FC236}">
                <a16:creationId xmlns:a16="http://schemas.microsoft.com/office/drawing/2014/main" id="{BC6A94BE-0BA6-479A-B71A-A3E03CA1E46D}"/>
              </a:ext>
            </a:extLst>
          </p:cNvPr>
          <p:cNvPicPr>
            <a:picLocks noChangeAspect="1"/>
          </p:cNvPicPr>
          <p:nvPr/>
        </p:nvPicPr>
        <p:blipFill>
          <a:blip r:embed="rId46">
            <a:extLst>
              <a:ext uri="{96DAC541-7B7A-43D3-8B79-37D633B846F1}">
                <asvg:svgBlip xmlns:asvg="http://schemas.microsoft.com/office/drawing/2016/SVG/main" r:embed="rId47"/>
              </a:ext>
            </a:extLst>
          </a:blip>
          <a:stretch>
            <a:fillRect/>
          </a:stretch>
        </p:blipFill>
        <p:spPr>
          <a:xfrm>
            <a:off x="6365640" y="467327"/>
            <a:ext cx="540000" cy="540000"/>
          </a:xfrm>
          <a:prstGeom prst="rect">
            <a:avLst/>
          </a:prstGeom>
        </p:spPr>
      </p:pic>
      <p:pic>
        <p:nvPicPr>
          <p:cNvPr id="66" name="Bild 65">
            <a:extLst>
              <a:ext uri="{FF2B5EF4-FFF2-40B4-BE49-F238E27FC236}">
                <a16:creationId xmlns:a16="http://schemas.microsoft.com/office/drawing/2014/main" id="{1B3F5200-A1AE-4628-A552-BDBD64BFDEB9}"/>
              </a:ext>
            </a:extLst>
          </p:cNvPr>
          <p:cNvPicPr>
            <a:picLocks noChangeAspect="1"/>
          </p:cNvPicPr>
          <p:nvPr/>
        </p:nvPicPr>
        <p:blipFill>
          <a:blip r:embed="rId48">
            <a:extLst>
              <a:ext uri="{96DAC541-7B7A-43D3-8B79-37D633B846F1}">
                <asvg:svgBlip xmlns:asvg="http://schemas.microsoft.com/office/drawing/2016/SVG/main" r:embed="rId49"/>
              </a:ext>
            </a:extLst>
          </a:blip>
          <a:stretch>
            <a:fillRect/>
          </a:stretch>
        </p:blipFill>
        <p:spPr>
          <a:xfrm>
            <a:off x="7861735" y="1659610"/>
            <a:ext cx="540000" cy="540000"/>
          </a:xfrm>
          <a:prstGeom prst="rect">
            <a:avLst/>
          </a:prstGeom>
        </p:spPr>
      </p:pic>
      <p:pic>
        <p:nvPicPr>
          <p:cNvPr id="68" name="Bild 67">
            <a:extLst>
              <a:ext uri="{FF2B5EF4-FFF2-40B4-BE49-F238E27FC236}">
                <a16:creationId xmlns:a16="http://schemas.microsoft.com/office/drawing/2014/main" id="{0F4504B1-84E4-4D87-AEE9-ED0B57F848D9}"/>
              </a:ext>
            </a:extLst>
          </p:cNvPr>
          <p:cNvPicPr>
            <a:picLocks noChangeAspect="1"/>
          </p:cNvPicPr>
          <p:nvPr/>
        </p:nvPicPr>
        <p:blipFill>
          <a:blip r:embed="rId50">
            <a:extLst>
              <a:ext uri="{96DAC541-7B7A-43D3-8B79-37D633B846F1}">
                <asvg:svgBlip xmlns:asvg="http://schemas.microsoft.com/office/drawing/2016/SVG/main" r:embed="rId51"/>
              </a:ext>
            </a:extLst>
          </a:blip>
          <a:stretch>
            <a:fillRect/>
          </a:stretch>
        </p:blipFill>
        <p:spPr>
          <a:xfrm>
            <a:off x="10853924" y="1659610"/>
            <a:ext cx="540000" cy="540000"/>
          </a:xfrm>
          <a:prstGeom prst="rect">
            <a:avLst/>
          </a:prstGeom>
        </p:spPr>
      </p:pic>
      <p:pic>
        <p:nvPicPr>
          <p:cNvPr id="90" name="Bild 89">
            <a:extLst>
              <a:ext uri="{FF2B5EF4-FFF2-40B4-BE49-F238E27FC236}">
                <a16:creationId xmlns:a16="http://schemas.microsoft.com/office/drawing/2014/main" id="{4FF9017A-18FF-47BA-A717-F2006AECD994}"/>
              </a:ext>
            </a:extLst>
          </p:cNvPr>
          <p:cNvPicPr>
            <a:picLocks noChangeAspect="1"/>
          </p:cNvPicPr>
          <p:nvPr/>
        </p:nvPicPr>
        <p:blipFill>
          <a:blip r:embed="rId52">
            <a:extLst>
              <a:ext uri="{96DAC541-7B7A-43D3-8B79-37D633B846F1}">
                <asvg:svgBlip xmlns:asvg="http://schemas.microsoft.com/office/drawing/2016/SVG/main" r:embed="rId53"/>
              </a:ext>
            </a:extLst>
          </a:blip>
          <a:stretch>
            <a:fillRect/>
          </a:stretch>
        </p:blipFill>
        <p:spPr>
          <a:xfrm>
            <a:off x="6365640" y="2851895"/>
            <a:ext cx="540000" cy="540000"/>
          </a:xfrm>
          <a:prstGeom prst="rect">
            <a:avLst/>
          </a:prstGeom>
        </p:spPr>
      </p:pic>
      <p:pic>
        <p:nvPicPr>
          <p:cNvPr id="92" name="Bild 91">
            <a:extLst>
              <a:ext uri="{FF2B5EF4-FFF2-40B4-BE49-F238E27FC236}">
                <a16:creationId xmlns:a16="http://schemas.microsoft.com/office/drawing/2014/main" id="{318F6DF0-4B19-4465-9687-C961D8472A9D}"/>
              </a:ext>
            </a:extLst>
          </p:cNvPr>
          <p:cNvPicPr>
            <a:picLocks noChangeAspect="1"/>
          </p:cNvPicPr>
          <p:nvPr/>
        </p:nvPicPr>
        <p:blipFill>
          <a:blip r:embed="rId54">
            <a:extLst>
              <a:ext uri="{96DAC541-7B7A-43D3-8B79-37D633B846F1}">
                <asvg:svgBlip xmlns:asvg="http://schemas.microsoft.com/office/drawing/2016/SVG/main" r:embed="rId55"/>
              </a:ext>
            </a:extLst>
          </a:blip>
          <a:stretch>
            <a:fillRect/>
          </a:stretch>
        </p:blipFill>
        <p:spPr>
          <a:xfrm>
            <a:off x="10853924" y="2851893"/>
            <a:ext cx="540000" cy="540000"/>
          </a:xfrm>
          <a:prstGeom prst="rect">
            <a:avLst/>
          </a:prstGeom>
        </p:spPr>
      </p:pic>
      <p:pic>
        <p:nvPicPr>
          <p:cNvPr id="94" name="Bild 93">
            <a:extLst>
              <a:ext uri="{FF2B5EF4-FFF2-40B4-BE49-F238E27FC236}">
                <a16:creationId xmlns:a16="http://schemas.microsoft.com/office/drawing/2014/main" id="{02B1605D-FFBA-41F5-89C3-2D4741BD4A0B}"/>
              </a:ext>
            </a:extLst>
          </p:cNvPr>
          <p:cNvPicPr>
            <a:picLocks noChangeAspect="1"/>
          </p:cNvPicPr>
          <p:nvPr/>
        </p:nvPicPr>
        <p:blipFill>
          <a:blip r:embed="rId56">
            <a:extLst>
              <a:ext uri="{96DAC541-7B7A-43D3-8B79-37D633B846F1}">
                <asvg:svgBlip xmlns:asvg="http://schemas.microsoft.com/office/drawing/2016/SVG/main" r:embed="rId57"/>
              </a:ext>
            </a:extLst>
          </a:blip>
          <a:stretch>
            <a:fillRect/>
          </a:stretch>
        </p:blipFill>
        <p:spPr>
          <a:xfrm>
            <a:off x="7861735" y="4044177"/>
            <a:ext cx="540000" cy="540000"/>
          </a:xfrm>
          <a:prstGeom prst="rect">
            <a:avLst/>
          </a:prstGeom>
        </p:spPr>
      </p:pic>
      <p:pic>
        <p:nvPicPr>
          <p:cNvPr id="99" name="Bild 98">
            <a:extLst>
              <a:ext uri="{FF2B5EF4-FFF2-40B4-BE49-F238E27FC236}">
                <a16:creationId xmlns:a16="http://schemas.microsoft.com/office/drawing/2014/main" id="{554C8E65-6208-455F-8F0C-B187C7901189}"/>
              </a:ext>
            </a:extLst>
          </p:cNvPr>
          <p:cNvPicPr>
            <a:picLocks noChangeAspect="1"/>
          </p:cNvPicPr>
          <p:nvPr/>
        </p:nvPicPr>
        <p:blipFill>
          <a:blip r:embed="rId58">
            <a:extLst>
              <a:ext uri="{96DAC541-7B7A-43D3-8B79-37D633B846F1}">
                <asvg:svgBlip xmlns:asvg="http://schemas.microsoft.com/office/drawing/2016/SVG/main" r:embed="rId59"/>
              </a:ext>
            </a:extLst>
          </a:blip>
          <a:stretch>
            <a:fillRect/>
          </a:stretch>
        </p:blipFill>
        <p:spPr>
          <a:xfrm>
            <a:off x="6365640" y="4044179"/>
            <a:ext cx="540000" cy="540000"/>
          </a:xfrm>
          <a:prstGeom prst="rect">
            <a:avLst/>
          </a:prstGeom>
        </p:spPr>
      </p:pic>
    </p:spTree>
    <p:extLst>
      <p:ext uri="{BB962C8B-B14F-4D97-AF65-F5344CB8AC3E}">
        <p14:creationId xmlns:p14="http://schemas.microsoft.com/office/powerpoint/2010/main" val="3592861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ubrik 32">
            <a:extLst>
              <a:ext uri="{FF2B5EF4-FFF2-40B4-BE49-F238E27FC236}">
                <a16:creationId xmlns:a16="http://schemas.microsoft.com/office/drawing/2014/main" id="{0D9A704B-3154-6FC8-1B46-22F5C9869A71}"/>
              </a:ext>
            </a:extLst>
          </p:cNvPr>
          <p:cNvSpPr>
            <a:spLocks noGrp="1"/>
          </p:cNvSpPr>
          <p:nvPr>
            <p:ph type="title"/>
          </p:nvPr>
        </p:nvSpPr>
        <p:spPr/>
        <p:txBody>
          <a:bodyPr/>
          <a:lstStyle/>
          <a:p>
            <a:r>
              <a:rPr lang="sv-SE" dirty="0"/>
              <a:t>Livsmedel krisberedskap 2023</a:t>
            </a:r>
          </a:p>
        </p:txBody>
      </p:sp>
      <p:sp>
        <p:nvSpPr>
          <p:cNvPr id="3" name="Platshållare för datum 2">
            <a:extLst>
              <a:ext uri="{FF2B5EF4-FFF2-40B4-BE49-F238E27FC236}">
                <a16:creationId xmlns:a16="http://schemas.microsoft.com/office/drawing/2014/main" id="{86BEB3C1-FB9B-7386-E6B0-DEBCEF78AFFC}"/>
              </a:ext>
            </a:extLst>
          </p:cNvPr>
          <p:cNvSpPr>
            <a:spLocks noGrp="1"/>
          </p:cNvSpPr>
          <p:nvPr>
            <p:ph type="dt" sz="half" idx="10"/>
          </p:nvPr>
        </p:nvSpPr>
        <p:spPr/>
        <p:txBody>
          <a:bodyPr/>
          <a:lstStyle/>
          <a:p>
            <a:fld id="{F1AE9DF4-4855-4AF6-9D3F-64333BD37423}" type="datetime1">
              <a:rPr lang="sv-SE" smtClean="0"/>
              <a:pPr/>
              <a:t>2023-10-19</a:t>
            </a:fld>
            <a:endParaRPr lang="sv-SE" dirty="0"/>
          </a:p>
        </p:txBody>
      </p:sp>
      <p:sp>
        <p:nvSpPr>
          <p:cNvPr id="4" name="Platshållare för sidfot 3">
            <a:extLst>
              <a:ext uri="{FF2B5EF4-FFF2-40B4-BE49-F238E27FC236}">
                <a16:creationId xmlns:a16="http://schemas.microsoft.com/office/drawing/2014/main" id="{5A4184E3-6033-6CEE-D006-CA00C3C6E3CF}"/>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760BB36C-944D-7CEE-76B5-9DD444E5401C}"/>
              </a:ext>
            </a:extLst>
          </p:cNvPr>
          <p:cNvSpPr>
            <a:spLocks noGrp="1"/>
          </p:cNvSpPr>
          <p:nvPr>
            <p:ph type="sldNum" sz="quarter" idx="12"/>
          </p:nvPr>
        </p:nvSpPr>
        <p:spPr/>
        <p:txBody>
          <a:bodyPr/>
          <a:lstStyle/>
          <a:p>
            <a:fld id="{AE086683-F536-42AB-ABBC-F4803DFE8DBC}" type="slidenum">
              <a:rPr lang="sv-SE" smtClean="0"/>
              <a:pPr/>
              <a:t>2</a:t>
            </a:fld>
            <a:endParaRPr lang="sv-SE" dirty="0"/>
          </a:p>
        </p:txBody>
      </p:sp>
      <p:sp>
        <p:nvSpPr>
          <p:cNvPr id="46" name="Platshållare för text 45">
            <a:extLst>
              <a:ext uri="{FF2B5EF4-FFF2-40B4-BE49-F238E27FC236}">
                <a16:creationId xmlns:a16="http://schemas.microsoft.com/office/drawing/2014/main" id="{6B25E521-1208-EE09-62B9-D67D80C0FF75}"/>
              </a:ext>
            </a:extLst>
          </p:cNvPr>
          <p:cNvSpPr>
            <a:spLocks noGrp="1"/>
          </p:cNvSpPr>
          <p:nvPr>
            <p:ph type="body" sz="quarter" idx="27"/>
          </p:nvPr>
        </p:nvSpPr>
        <p:spPr>
          <a:xfrm>
            <a:off x="9647385" y="4763662"/>
            <a:ext cx="2040714" cy="309309"/>
          </a:xfrm>
        </p:spPr>
        <p:txBody>
          <a:bodyPr/>
          <a:lstStyle/>
          <a:p>
            <a:endParaRPr lang="sv-SE" dirty="0"/>
          </a:p>
        </p:txBody>
      </p:sp>
      <p:sp>
        <p:nvSpPr>
          <p:cNvPr id="47" name="Platshållare för text 46">
            <a:extLst>
              <a:ext uri="{FF2B5EF4-FFF2-40B4-BE49-F238E27FC236}">
                <a16:creationId xmlns:a16="http://schemas.microsoft.com/office/drawing/2014/main" id="{660F24F4-CC33-5673-B583-940100E9B89A}"/>
              </a:ext>
            </a:extLst>
          </p:cNvPr>
          <p:cNvSpPr>
            <a:spLocks noGrp="1"/>
          </p:cNvSpPr>
          <p:nvPr>
            <p:ph type="body" sz="quarter" idx="28"/>
          </p:nvPr>
        </p:nvSpPr>
        <p:spPr>
          <a:xfrm>
            <a:off x="9647385" y="5087876"/>
            <a:ext cx="2040714" cy="752627"/>
          </a:xfrm>
        </p:spPr>
        <p:txBody>
          <a:bodyPr/>
          <a:lstStyle/>
          <a:p>
            <a:r>
              <a:rPr lang="sv-SE" dirty="0"/>
              <a:t>6 månader </a:t>
            </a:r>
          </a:p>
          <a:p>
            <a:r>
              <a:rPr lang="sv-SE" dirty="0"/>
              <a:t>18 månader</a:t>
            </a:r>
          </a:p>
          <a:p>
            <a:r>
              <a:rPr lang="sv-SE" dirty="0"/>
              <a:t> Därefter uppföljning var 12:e månad.</a:t>
            </a:r>
          </a:p>
        </p:txBody>
      </p:sp>
      <p:sp>
        <p:nvSpPr>
          <p:cNvPr id="42" name="Platshållare för text 41">
            <a:extLst>
              <a:ext uri="{FF2B5EF4-FFF2-40B4-BE49-F238E27FC236}">
                <a16:creationId xmlns:a16="http://schemas.microsoft.com/office/drawing/2014/main" id="{D1461E7E-FAA0-CE88-1ECE-D39974A6787C}"/>
              </a:ext>
            </a:extLst>
          </p:cNvPr>
          <p:cNvSpPr>
            <a:spLocks noGrp="1"/>
          </p:cNvSpPr>
          <p:nvPr>
            <p:ph type="body" sz="quarter" idx="23"/>
          </p:nvPr>
        </p:nvSpPr>
        <p:spPr/>
        <p:txBody>
          <a:bodyPr/>
          <a:lstStyle/>
          <a:p>
            <a:endParaRPr lang="sv-SE"/>
          </a:p>
        </p:txBody>
      </p:sp>
      <p:sp>
        <p:nvSpPr>
          <p:cNvPr id="43" name="Platshållare för text 42">
            <a:extLst>
              <a:ext uri="{FF2B5EF4-FFF2-40B4-BE49-F238E27FC236}">
                <a16:creationId xmlns:a16="http://schemas.microsoft.com/office/drawing/2014/main" id="{027A12AB-EC6F-9E75-6E8C-96C22038362A}"/>
              </a:ext>
            </a:extLst>
          </p:cNvPr>
          <p:cNvSpPr>
            <a:spLocks noGrp="1"/>
          </p:cNvSpPr>
          <p:nvPr>
            <p:ph type="body" sz="quarter" idx="24"/>
          </p:nvPr>
        </p:nvSpPr>
        <p:spPr/>
        <p:txBody>
          <a:bodyPr>
            <a:normAutofit lnSpcReduction="10000"/>
          </a:bodyPr>
          <a:lstStyle/>
          <a:p>
            <a:pPr marL="0" indent="0">
              <a:buNone/>
            </a:pPr>
            <a:r>
              <a:rPr lang="sv-SE" dirty="0"/>
              <a:t>Avtalet består av fem olika anbudsområden</a:t>
            </a:r>
          </a:p>
          <a:p>
            <a:endParaRPr lang="sv-SE" dirty="0"/>
          </a:p>
          <a:p>
            <a:r>
              <a:rPr lang="sv-SE" dirty="0"/>
              <a:t>Frystorkade livsmedel</a:t>
            </a:r>
          </a:p>
          <a:p>
            <a:r>
              <a:rPr lang="sv-SE" dirty="0"/>
              <a:t>Mjukkonserver</a:t>
            </a:r>
          </a:p>
          <a:p>
            <a:r>
              <a:rPr lang="sv-SE" dirty="0"/>
              <a:t>Komplett måltid för storkök</a:t>
            </a:r>
          </a:p>
          <a:p>
            <a:r>
              <a:rPr lang="sv-SE" dirty="0"/>
              <a:t>Heldagsportion</a:t>
            </a:r>
          </a:p>
          <a:p>
            <a:r>
              <a:rPr lang="sv-SE" dirty="0"/>
              <a:t>Övriga livsmedel</a:t>
            </a:r>
          </a:p>
          <a:p>
            <a:endParaRPr lang="sv-SE" dirty="0"/>
          </a:p>
          <a:p>
            <a:pPr marL="0" indent="0">
              <a:buNone/>
            </a:pPr>
            <a:r>
              <a:rPr lang="sv-SE" b="0" i="0" dirty="0">
                <a:solidFill>
                  <a:srgbClr val="000000"/>
                </a:solidFill>
                <a:effectLst/>
                <a:latin typeface="config"/>
              </a:rPr>
              <a:t>Utöver dessa områden finns även ett optionssortiment med ytterligare livsmedel och varor för krisberedskap. </a:t>
            </a:r>
            <a:endParaRPr lang="sv-SE" dirty="0"/>
          </a:p>
        </p:txBody>
      </p:sp>
      <p:sp>
        <p:nvSpPr>
          <p:cNvPr id="34" name="Platshållare för text 33">
            <a:extLst>
              <a:ext uri="{FF2B5EF4-FFF2-40B4-BE49-F238E27FC236}">
                <a16:creationId xmlns:a16="http://schemas.microsoft.com/office/drawing/2014/main" id="{90570884-4F69-BEA7-089B-ED20D9AB44BA}"/>
              </a:ext>
            </a:extLst>
          </p:cNvPr>
          <p:cNvSpPr>
            <a:spLocks noGrp="1"/>
          </p:cNvSpPr>
          <p:nvPr>
            <p:ph type="body" sz="quarter" idx="15"/>
          </p:nvPr>
        </p:nvSpPr>
        <p:spPr/>
        <p:txBody>
          <a:bodyPr/>
          <a:lstStyle/>
          <a:p>
            <a:endParaRPr lang="sv-SE"/>
          </a:p>
        </p:txBody>
      </p:sp>
      <p:sp>
        <p:nvSpPr>
          <p:cNvPr id="35" name="Platshållare för text 34">
            <a:extLst>
              <a:ext uri="{FF2B5EF4-FFF2-40B4-BE49-F238E27FC236}">
                <a16:creationId xmlns:a16="http://schemas.microsoft.com/office/drawing/2014/main" id="{56202E72-B5EB-D92A-059F-9EEBCF6798EB}"/>
              </a:ext>
            </a:extLst>
          </p:cNvPr>
          <p:cNvSpPr>
            <a:spLocks noGrp="1"/>
          </p:cNvSpPr>
          <p:nvPr>
            <p:ph type="body" sz="quarter" idx="16"/>
          </p:nvPr>
        </p:nvSpPr>
        <p:spPr/>
        <p:txBody>
          <a:bodyPr>
            <a:normAutofit lnSpcReduction="10000"/>
          </a:bodyPr>
          <a:lstStyle/>
          <a:p>
            <a:r>
              <a:rPr lang="sv-SE" sz="1000" b="1" dirty="0"/>
              <a:t>2023-09-01 - 2027-08-31</a:t>
            </a:r>
          </a:p>
          <a:p>
            <a:r>
              <a:rPr lang="sv-SE" sz="900" dirty="0"/>
              <a:t>Möjlighet för Adda Inköpscentral att säga upp avtalet efter 18 månader med 6 månaders uppsägningstid.</a:t>
            </a:r>
          </a:p>
        </p:txBody>
      </p:sp>
      <p:sp>
        <p:nvSpPr>
          <p:cNvPr id="36" name="Platshållare för text 35">
            <a:extLst>
              <a:ext uri="{FF2B5EF4-FFF2-40B4-BE49-F238E27FC236}">
                <a16:creationId xmlns:a16="http://schemas.microsoft.com/office/drawing/2014/main" id="{238BE21F-B501-2234-4C81-96D48DC9D51F}"/>
              </a:ext>
            </a:extLst>
          </p:cNvPr>
          <p:cNvSpPr>
            <a:spLocks noGrp="1"/>
          </p:cNvSpPr>
          <p:nvPr>
            <p:ph type="body" sz="quarter" idx="17"/>
          </p:nvPr>
        </p:nvSpPr>
        <p:spPr/>
        <p:txBody>
          <a:bodyPr/>
          <a:lstStyle/>
          <a:p>
            <a:endParaRPr lang="sv-SE" dirty="0"/>
          </a:p>
        </p:txBody>
      </p:sp>
      <p:sp>
        <p:nvSpPr>
          <p:cNvPr id="37" name="Platshållare för text 36">
            <a:extLst>
              <a:ext uri="{FF2B5EF4-FFF2-40B4-BE49-F238E27FC236}">
                <a16:creationId xmlns:a16="http://schemas.microsoft.com/office/drawing/2014/main" id="{57851C1A-5AEA-F58B-2270-7BE3D45FE607}"/>
              </a:ext>
            </a:extLst>
          </p:cNvPr>
          <p:cNvSpPr>
            <a:spLocks noGrp="1"/>
          </p:cNvSpPr>
          <p:nvPr>
            <p:ph type="body" sz="quarter" idx="18"/>
          </p:nvPr>
        </p:nvSpPr>
        <p:spPr>
          <a:xfrm>
            <a:off x="7505522" y="1837817"/>
            <a:ext cx="2040714" cy="2145848"/>
          </a:xfrm>
        </p:spPr>
        <p:txBody>
          <a:bodyPr>
            <a:normAutofit fontScale="92500" lnSpcReduction="10000"/>
          </a:bodyPr>
          <a:lstStyle/>
          <a:p>
            <a:r>
              <a:rPr lang="sv-SE" b="0" i="0" dirty="0">
                <a:solidFill>
                  <a:srgbClr val="000000"/>
                </a:solidFill>
                <a:effectLst/>
                <a:latin typeface="config"/>
              </a:rPr>
              <a:t>Genom rangordning vilket innebär att avrop sker från den leverantör som är rangordnad 1:a för aktuellt varuområde.  Om inte leverantör som är rangordnad 1:a har varan sker avropet från  leverantör nummer 2. Under vissa förutsättningar kan avsteg göras och UM kan avropa direkt från leverantör nr 2.</a:t>
            </a:r>
            <a:br>
              <a:rPr lang="sv-SE" b="0" i="0" dirty="0">
                <a:solidFill>
                  <a:srgbClr val="000000"/>
                </a:solidFill>
                <a:effectLst/>
                <a:latin typeface="config"/>
              </a:rPr>
            </a:br>
            <a:endParaRPr lang="sv-SE" b="0" i="0" dirty="0">
              <a:solidFill>
                <a:srgbClr val="000000"/>
              </a:solidFill>
              <a:effectLst/>
              <a:latin typeface="config"/>
            </a:endParaRPr>
          </a:p>
          <a:p>
            <a:r>
              <a:rPr lang="sv-SE" b="0" i="0" dirty="0">
                <a:solidFill>
                  <a:srgbClr val="000000"/>
                </a:solidFill>
                <a:effectLst/>
                <a:latin typeface="config"/>
              </a:rPr>
              <a:t>Förnyad konkurrensutsättning kan komma att ske under vissa förutsättningar. </a:t>
            </a:r>
            <a:endParaRPr lang="sv-SE" dirty="0"/>
          </a:p>
        </p:txBody>
      </p:sp>
      <p:sp>
        <p:nvSpPr>
          <p:cNvPr id="38" name="Platshållare för text 37">
            <a:extLst>
              <a:ext uri="{FF2B5EF4-FFF2-40B4-BE49-F238E27FC236}">
                <a16:creationId xmlns:a16="http://schemas.microsoft.com/office/drawing/2014/main" id="{91FD3B60-FFCB-FA0E-6E7B-0D0FEE6CF4DD}"/>
              </a:ext>
            </a:extLst>
          </p:cNvPr>
          <p:cNvSpPr>
            <a:spLocks noGrp="1"/>
          </p:cNvSpPr>
          <p:nvPr>
            <p:ph type="body" sz="quarter" idx="19"/>
          </p:nvPr>
        </p:nvSpPr>
        <p:spPr>
          <a:xfrm>
            <a:off x="7505521" y="3983665"/>
            <a:ext cx="2040711" cy="288372"/>
          </a:xfrm>
        </p:spPr>
        <p:txBody>
          <a:bodyPr/>
          <a:lstStyle/>
          <a:p>
            <a:endParaRPr lang="sv-SE" dirty="0"/>
          </a:p>
        </p:txBody>
      </p:sp>
      <p:sp>
        <p:nvSpPr>
          <p:cNvPr id="39" name="Platshållare för text 38">
            <a:extLst>
              <a:ext uri="{FF2B5EF4-FFF2-40B4-BE49-F238E27FC236}">
                <a16:creationId xmlns:a16="http://schemas.microsoft.com/office/drawing/2014/main" id="{C58786EF-1D36-E020-C7C6-D940B8B49B47}"/>
              </a:ext>
            </a:extLst>
          </p:cNvPr>
          <p:cNvSpPr>
            <a:spLocks noGrp="1"/>
          </p:cNvSpPr>
          <p:nvPr>
            <p:ph type="body" sz="quarter" idx="20"/>
          </p:nvPr>
        </p:nvSpPr>
        <p:spPr>
          <a:xfrm>
            <a:off x="7505522" y="4222215"/>
            <a:ext cx="2040714" cy="915930"/>
          </a:xfrm>
        </p:spPr>
        <p:txBody>
          <a:bodyPr/>
          <a:lstStyle/>
          <a:p>
            <a:r>
              <a:rPr lang="sv-SE" dirty="0"/>
              <a:t>Compass Group AB</a:t>
            </a:r>
          </a:p>
          <a:p>
            <a:r>
              <a:rPr lang="sv-SE" dirty="0" err="1"/>
              <a:t>OutMeals</a:t>
            </a:r>
            <a:r>
              <a:rPr lang="sv-SE" dirty="0"/>
              <a:t> AB</a:t>
            </a:r>
          </a:p>
        </p:txBody>
      </p:sp>
      <p:sp>
        <p:nvSpPr>
          <p:cNvPr id="40" name="Platshållare för text 39">
            <a:extLst>
              <a:ext uri="{FF2B5EF4-FFF2-40B4-BE49-F238E27FC236}">
                <a16:creationId xmlns:a16="http://schemas.microsoft.com/office/drawing/2014/main" id="{A7878D0C-D4F4-4E0A-526C-7D501F57E3F8}"/>
              </a:ext>
            </a:extLst>
          </p:cNvPr>
          <p:cNvSpPr>
            <a:spLocks noGrp="1"/>
          </p:cNvSpPr>
          <p:nvPr>
            <p:ph type="body" sz="quarter" idx="21"/>
          </p:nvPr>
        </p:nvSpPr>
        <p:spPr/>
        <p:txBody>
          <a:bodyPr/>
          <a:lstStyle/>
          <a:p>
            <a:endParaRPr lang="sv-SE" dirty="0"/>
          </a:p>
        </p:txBody>
      </p:sp>
      <p:sp>
        <p:nvSpPr>
          <p:cNvPr id="41" name="Platshållare för text 40">
            <a:extLst>
              <a:ext uri="{FF2B5EF4-FFF2-40B4-BE49-F238E27FC236}">
                <a16:creationId xmlns:a16="http://schemas.microsoft.com/office/drawing/2014/main" id="{A4EB381B-10CA-CC45-41BE-80980AA9F396}"/>
              </a:ext>
            </a:extLst>
          </p:cNvPr>
          <p:cNvSpPr>
            <a:spLocks noGrp="1"/>
          </p:cNvSpPr>
          <p:nvPr>
            <p:ph type="body" sz="quarter" idx="22"/>
          </p:nvPr>
        </p:nvSpPr>
        <p:spPr/>
        <p:txBody>
          <a:bodyPr>
            <a:normAutofit fontScale="92500" lnSpcReduction="20000"/>
          </a:bodyPr>
          <a:lstStyle/>
          <a:p>
            <a:r>
              <a:rPr lang="sv-SE" dirty="0"/>
              <a:t>Sortiment med fast pris </a:t>
            </a:r>
          </a:p>
          <a:p>
            <a:r>
              <a:rPr lang="sv-SE" dirty="0"/>
              <a:t> Rabattsats för större volymer</a:t>
            </a:r>
          </a:p>
          <a:p>
            <a:r>
              <a:rPr lang="sv-SE" dirty="0"/>
              <a:t>Möjlighet till förnyad konkurrensutsättning.</a:t>
            </a:r>
          </a:p>
        </p:txBody>
      </p:sp>
      <p:sp>
        <p:nvSpPr>
          <p:cNvPr id="44" name="Platshållare för text 43">
            <a:extLst>
              <a:ext uri="{FF2B5EF4-FFF2-40B4-BE49-F238E27FC236}">
                <a16:creationId xmlns:a16="http://schemas.microsoft.com/office/drawing/2014/main" id="{8F533983-F687-94DD-185C-9E4F2B7D2AD8}"/>
              </a:ext>
            </a:extLst>
          </p:cNvPr>
          <p:cNvSpPr>
            <a:spLocks noGrp="1"/>
          </p:cNvSpPr>
          <p:nvPr>
            <p:ph type="body" sz="quarter" idx="25"/>
          </p:nvPr>
        </p:nvSpPr>
        <p:spPr/>
        <p:txBody>
          <a:bodyPr/>
          <a:lstStyle/>
          <a:p>
            <a:endParaRPr lang="sv-SE"/>
          </a:p>
        </p:txBody>
      </p:sp>
      <p:sp>
        <p:nvSpPr>
          <p:cNvPr id="45" name="Platshållare för text 44">
            <a:extLst>
              <a:ext uri="{FF2B5EF4-FFF2-40B4-BE49-F238E27FC236}">
                <a16:creationId xmlns:a16="http://schemas.microsoft.com/office/drawing/2014/main" id="{7D73DBC4-874E-5D6E-9BBC-B35909497BF6}"/>
              </a:ext>
            </a:extLst>
          </p:cNvPr>
          <p:cNvSpPr>
            <a:spLocks noGrp="1"/>
          </p:cNvSpPr>
          <p:nvPr>
            <p:ph type="body" sz="quarter" idx="26"/>
          </p:nvPr>
        </p:nvSpPr>
        <p:spPr>
          <a:xfrm>
            <a:off x="9704093" y="3169509"/>
            <a:ext cx="2040714" cy="1579248"/>
          </a:xfrm>
        </p:spPr>
        <p:txBody>
          <a:bodyPr>
            <a:normAutofit fontScale="25000" lnSpcReduction="20000"/>
          </a:bodyPr>
          <a:lstStyle/>
          <a:p>
            <a:r>
              <a:rPr lang="sv-SE" sz="3200" dirty="0">
                <a:solidFill>
                  <a:srgbClr val="000000"/>
                </a:solidFill>
                <a:latin typeface="config"/>
              </a:rPr>
              <a:t>Olika leveranstid beroende på vara, om den finns på  lager eller inte. Vissa  varor levereras inom 30 dagar, andra efter 30 dagar med upptill 6 månader som leveranstid.</a:t>
            </a:r>
          </a:p>
          <a:p>
            <a:pPr algn="l"/>
            <a:endParaRPr lang="sv-SE" sz="3200" dirty="0">
              <a:solidFill>
                <a:srgbClr val="000000"/>
              </a:solidFill>
              <a:latin typeface="config"/>
            </a:endParaRPr>
          </a:p>
          <a:p>
            <a:pPr algn="l"/>
            <a:r>
              <a:rPr lang="sv-SE" sz="3200" dirty="0">
                <a:solidFill>
                  <a:srgbClr val="000000"/>
                </a:solidFill>
                <a:latin typeface="config"/>
              </a:rPr>
              <a:t> Leverans av större kvantiteter bör kunna ske enligt leveransplan initierat både av leverantör och beställare för att möjliggöra effektiv hantering och fördelning av orderkvantitet </a:t>
            </a:r>
            <a:r>
              <a:rPr lang="sv-SE" sz="3600" dirty="0">
                <a:solidFill>
                  <a:srgbClr val="000000"/>
                </a:solidFill>
                <a:latin typeface="config"/>
              </a:rPr>
              <a:t>till olika beställare. </a:t>
            </a:r>
            <a:br>
              <a:rPr lang="sv-SE" sz="3600" dirty="0">
                <a:solidFill>
                  <a:srgbClr val="000000"/>
                </a:solidFill>
                <a:latin typeface="config"/>
              </a:rPr>
            </a:br>
            <a:endParaRPr lang="sv-SE" sz="4000" dirty="0">
              <a:solidFill>
                <a:srgbClr val="000000"/>
              </a:solidFill>
              <a:latin typeface="config"/>
            </a:endParaRPr>
          </a:p>
          <a:p>
            <a:pPr algn="l"/>
            <a:r>
              <a:rPr lang="sv-SE" sz="3200" dirty="0">
                <a:solidFill>
                  <a:srgbClr val="000000"/>
                </a:solidFill>
                <a:latin typeface="config"/>
              </a:rPr>
              <a:t>Leveranstiden bör inte överstiga sex månader från sista beställningsdag inom beställningsintervallet.</a:t>
            </a:r>
          </a:p>
          <a:p>
            <a:pPr algn="l"/>
            <a:endParaRPr lang="sv-SE" sz="4800" dirty="0">
              <a:solidFill>
                <a:srgbClr val="000000"/>
              </a:solidFill>
              <a:latin typeface="config"/>
            </a:endParaRPr>
          </a:p>
          <a:p>
            <a:endParaRPr lang="sv-SE" dirty="0"/>
          </a:p>
        </p:txBody>
      </p:sp>
      <p:cxnSp>
        <p:nvCxnSpPr>
          <p:cNvPr id="7" name="Rak koppling 6">
            <a:extLst>
              <a:ext uri="{FF2B5EF4-FFF2-40B4-BE49-F238E27FC236}">
                <a16:creationId xmlns:a16="http://schemas.microsoft.com/office/drawing/2014/main" id="{818D6427-96B4-6F5C-9C46-DD3401E9138D}"/>
              </a:ext>
            </a:extLst>
          </p:cNvPr>
          <p:cNvCxnSpPr>
            <a:cxnSpLocks/>
          </p:cNvCxnSpPr>
          <p:nvPr/>
        </p:nvCxnSpPr>
        <p:spPr>
          <a:xfrm flipV="1">
            <a:off x="7320298" y="423863"/>
            <a:ext cx="0" cy="577177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50" name="Platshållare för SmartArt 49">
            <a:extLst>
              <a:ext uri="{FF2B5EF4-FFF2-40B4-BE49-F238E27FC236}">
                <a16:creationId xmlns:a16="http://schemas.microsoft.com/office/drawing/2014/main" id="{811850F9-34B4-D750-B052-6B5BA129EDC9}"/>
              </a:ext>
            </a:extLst>
          </p:cNvPr>
          <p:cNvGraphicFramePr>
            <a:graphicFrameLocks noGrp="1"/>
          </p:cNvGraphicFramePr>
          <p:nvPr>
            <p:ph type="dgm" sz="quarter" idx="41"/>
            <p:extLst>
              <p:ext uri="{D42A27DB-BD31-4B8C-83A1-F6EECF244321}">
                <p14:modId xmlns:p14="http://schemas.microsoft.com/office/powerpoint/2010/main" val="3021976144"/>
              </p:ext>
            </p:extLst>
          </p:nvPr>
        </p:nvGraphicFramePr>
        <p:xfrm>
          <a:off x="430213" y="1433658"/>
          <a:ext cx="6700837" cy="4749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latshållare för bild 1">
            <a:extLst>
              <a:ext uri="{FF2B5EF4-FFF2-40B4-BE49-F238E27FC236}">
                <a16:creationId xmlns:a16="http://schemas.microsoft.com/office/drawing/2014/main" id="{760A4CEC-0F44-A42B-F673-85AEA4CF818C}"/>
              </a:ext>
            </a:extLst>
          </p:cNvPr>
          <p:cNvPicPr>
            <a:picLocks noGrp="1" noChangeAspect="1"/>
          </p:cNvPicPr>
          <p:nvPr>
            <p:ph type="pic" sz="quarter" idx="40"/>
          </p:nvPr>
        </p:nvPicPr>
        <p:blipFill>
          <a:blip r:embed="rId8">
            <a:extLst>
              <a:ext uri="{96DAC541-7B7A-43D3-8B79-37D633B846F1}">
                <asvg:svgBlip xmlns:asvg="http://schemas.microsoft.com/office/drawing/2016/SVG/main" r:embed="rId9"/>
              </a:ext>
            </a:extLst>
          </a:blip>
          <a:srcRect l="88" r="88"/>
          <a:stretch>
            <a:fillRect/>
          </a:stretch>
        </p:blipFill>
        <p:spPr>
          <a:xfrm>
            <a:off x="576263" y="428625"/>
            <a:ext cx="898525" cy="900113"/>
          </a:xfrm>
          <a:prstGeom prst="rect">
            <a:avLst/>
          </a:prstGeom>
        </p:spPr>
      </p:pic>
    </p:spTree>
    <p:extLst>
      <p:ext uri="{BB962C8B-B14F-4D97-AF65-F5344CB8AC3E}">
        <p14:creationId xmlns:p14="http://schemas.microsoft.com/office/powerpoint/2010/main" val="930189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8C4BFFA-5C9C-45B9-8DA4-C2C0EA70D2B2}"/>
              </a:ext>
            </a:extLst>
          </p:cNvPr>
          <p:cNvSpPr>
            <a:spLocks noGrp="1"/>
          </p:cNvSpPr>
          <p:nvPr>
            <p:ph type="body" sz="quarter" idx="15"/>
          </p:nvPr>
        </p:nvSpPr>
        <p:spPr>
          <a:xfrm>
            <a:off x="435775" y="1450406"/>
            <a:ext cx="4680000" cy="309309"/>
          </a:xfrm>
        </p:spPr>
        <p:txBody>
          <a:bodyPr/>
          <a:lstStyle/>
          <a:p>
            <a:r>
              <a:rPr lang="sv-SE" dirty="0"/>
              <a:t>Omfattning</a:t>
            </a:r>
          </a:p>
        </p:txBody>
      </p:sp>
      <p:sp>
        <p:nvSpPr>
          <p:cNvPr id="8" name="Platshållare för text 7">
            <a:extLst>
              <a:ext uri="{FF2B5EF4-FFF2-40B4-BE49-F238E27FC236}">
                <a16:creationId xmlns:a16="http://schemas.microsoft.com/office/drawing/2014/main" id="{1D0B2195-1754-4B54-8F0E-D28F6BD9FCBE}"/>
              </a:ext>
            </a:extLst>
          </p:cNvPr>
          <p:cNvSpPr>
            <a:spLocks noGrp="1"/>
          </p:cNvSpPr>
          <p:nvPr>
            <p:ph type="body" sz="quarter" idx="16"/>
          </p:nvPr>
        </p:nvSpPr>
        <p:spPr/>
        <p:txBody>
          <a:bodyPr/>
          <a:lstStyle/>
          <a:p>
            <a:r>
              <a:rPr lang="sv-SE" b="0" i="0" dirty="0">
                <a:solidFill>
                  <a:srgbClr val="000000"/>
                </a:solidFill>
                <a:effectLst/>
                <a:latin typeface="config"/>
              </a:rPr>
              <a:t>Ramavtalet riktar sig till organisationer som behöver ett beredskapslager av livsmedel inför krissituationer. Fokus har legat på att sortimentet ska passa enskilda individer, men även större och mindre grupper samt storkök.</a:t>
            </a:r>
            <a:endParaRPr lang="sv-SE" dirty="0"/>
          </a:p>
          <a:p>
            <a:endParaRPr lang="sv-SE" dirty="0"/>
          </a:p>
          <a:p>
            <a:r>
              <a:rPr lang="sv-SE" dirty="0"/>
              <a:t>Upphandlingen har genomförts för att underlätta upphandlande myndigheters anskaffning av livsmedel för krisberedskap. </a:t>
            </a:r>
            <a:r>
              <a:rPr lang="sv-SE" b="0" i="0" dirty="0">
                <a:solidFill>
                  <a:srgbClr val="000000"/>
                </a:solidFill>
                <a:effectLst/>
                <a:latin typeface="config"/>
              </a:rPr>
              <a:t>Syftet är att vara ett stöd till måltidsverksamheter i deras arbete för att stärka sin krisberedskap, genom att spara tid och resurser.</a:t>
            </a:r>
            <a:endParaRPr lang="sv-SE" dirty="0"/>
          </a:p>
          <a:p>
            <a:endParaRPr lang="sv-SE" dirty="0"/>
          </a:p>
          <a:p>
            <a:r>
              <a:rPr lang="sv-SE" dirty="0"/>
              <a:t>För detta avtal har även statliga verksamheter och privata verksamheter som t ex friskolor kunnat anmäla sitt intresse för att bli avropsberättigade.</a:t>
            </a:r>
          </a:p>
        </p:txBody>
      </p:sp>
      <p:sp>
        <p:nvSpPr>
          <p:cNvPr id="9" name="Platshållare för text 8">
            <a:extLst>
              <a:ext uri="{FF2B5EF4-FFF2-40B4-BE49-F238E27FC236}">
                <a16:creationId xmlns:a16="http://schemas.microsoft.com/office/drawing/2014/main" id="{5C6A81D6-25BC-498B-9656-0E853C9E8594}"/>
              </a:ext>
            </a:extLst>
          </p:cNvPr>
          <p:cNvSpPr>
            <a:spLocks noGrp="1"/>
          </p:cNvSpPr>
          <p:nvPr>
            <p:ph type="body" sz="quarter" idx="20"/>
          </p:nvPr>
        </p:nvSpPr>
        <p:spPr/>
        <p:txBody>
          <a:bodyPr/>
          <a:lstStyle/>
          <a:p>
            <a:pPr marL="171450" indent="-171450">
              <a:buFont typeface="Arial" panose="020B0604020202020204" pitchFamily="34" charset="0"/>
              <a:buChar char="•"/>
            </a:pPr>
            <a:r>
              <a:rPr lang="sv-SE" dirty="0"/>
              <a:t> Ekonomisk, social och miljö under avtalstiden.</a:t>
            </a:r>
          </a:p>
        </p:txBody>
      </p:sp>
      <p:sp>
        <p:nvSpPr>
          <p:cNvPr id="33" name="Platshållare för text 32">
            <a:extLst>
              <a:ext uri="{FF2B5EF4-FFF2-40B4-BE49-F238E27FC236}">
                <a16:creationId xmlns:a16="http://schemas.microsoft.com/office/drawing/2014/main" id="{34D21C94-6C90-4283-A6FD-413B41F62A2D}"/>
              </a:ext>
            </a:extLst>
          </p:cNvPr>
          <p:cNvSpPr>
            <a:spLocks noGrp="1"/>
          </p:cNvSpPr>
          <p:nvPr>
            <p:ph type="body" sz="quarter" idx="21"/>
          </p:nvPr>
        </p:nvSpPr>
        <p:spPr>
          <a:xfrm>
            <a:off x="5516223" y="1450406"/>
            <a:ext cx="4680000" cy="309309"/>
          </a:xfrm>
        </p:spPr>
        <p:txBody>
          <a:bodyPr/>
          <a:lstStyle/>
          <a:p>
            <a:r>
              <a:rPr lang="sv-SE" dirty="0"/>
              <a:t>Fördjupning</a:t>
            </a:r>
          </a:p>
        </p:txBody>
      </p:sp>
      <p:sp>
        <p:nvSpPr>
          <p:cNvPr id="10" name="Platshållare för text 9">
            <a:extLst>
              <a:ext uri="{FF2B5EF4-FFF2-40B4-BE49-F238E27FC236}">
                <a16:creationId xmlns:a16="http://schemas.microsoft.com/office/drawing/2014/main" id="{220CF050-7E44-4DEB-9D11-81BACEB557CE}"/>
              </a:ext>
            </a:extLst>
          </p:cNvPr>
          <p:cNvSpPr>
            <a:spLocks noGrp="1"/>
          </p:cNvSpPr>
          <p:nvPr>
            <p:ph type="body" sz="quarter" idx="22"/>
          </p:nvPr>
        </p:nvSpPr>
        <p:spPr/>
        <p:txBody>
          <a:bodyPr>
            <a:normAutofit fontScale="92500" lnSpcReduction="10000"/>
          </a:bodyPr>
          <a:lstStyle/>
          <a:p>
            <a:pPr marL="0" indent="0">
              <a:buNone/>
            </a:pPr>
            <a:endParaRPr lang="sv-SE" dirty="0"/>
          </a:p>
          <a:p>
            <a:pPr marL="171450" indent="-171450">
              <a:buFont typeface="Arial" panose="020B0604020202020204" pitchFamily="34" charset="0"/>
              <a:buChar char="•"/>
            </a:pPr>
            <a:r>
              <a:rPr lang="sv-SE" dirty="0"/>
              <a:t>Inför leverans kan smakprover beställas. Detta görs för att så lång som möjligt säkerställa att de varor som ska beställas uppfyller de krav som finns på smak och konsistens. Ramavtalsleverantör har rätt att begära att beställare ska utföra tester och kontroller av varor innan slutlig beställning sker.</a:t>
            </a:r>
          </a:p>
          <a:p>
            <a:endParaRPr lang="sv-SE" dirty="0"/>
          </a:p>
          <a:p>
            <a:pPr marL="171450" indent="-171450">
              <a:buFont typeface="Arial" panose="020B0604020202020204" pitchFamily="34" charset="0"/>
              <a:buChar char="•"/>
            </a:pPr>
            <a:r>
              <a:rPr lang="sv-SE" dirty="0"/>
              <a:t>Begäran om provning och möjlighet att godkänna vara innan kan ställas både av beställare och ramavtalsleverantör för att minska risken för att levererad vara inte uppfyller krav på kvalitet.</a:t>
            </a:r>
          </a:p>
          <a:p>
            <a:endParaRPr lang="sv-SE" dirty="0"/>
          </a:p>
          <a:p>
            <a:pPr marL="171450" indent="-171450">
              <a:buFont typeface="Arial" panose="020B0604020202020204" pitchFamily="34" charset="0"/>
              <a:buChar char="•"/>
            </a:pPr>
            <a:r>
              <a:rPr lang="sv-SE" dirty="0"/>
              <a:t>För smakprover ska angivna priser enligt gällande prislista debiteras. För hantering av beställning av smakprover har leverantören rätt att ta ut en hantering. Hanteringskostnad framgår av respektive leverantörs prislista</a:t>
            </a:r>
          </a:p>
        </p:txBody>
      </p:sp>
      <p:sp>
        <p:nvSpPr>
          <p:cNvPr id="35" name="Platshållare för text 34">
            <a:extLst>
              <a:ext uri="{FF2B5EF4-FFF2-40B4-BE49-F238E27FC236}">
                <a16:creationId xmlns:a16="http://schemas.microsoft.com/office/drawing/2014/main" id="{D16410D6-B1E8-4CC7-BEC1-A549A55557EF}"/>
              </a:ext>
            </a:extLst>
          </p:cNvPr>
          <p:cNvSpPr>
            <a:spLocks noGrp="1"/>
          </p:cNvSpPr>
          <p:nvPr>
            <p:ph type="body" sz="quarter" idx="23"/>
          </p:nvPr>
        </p:nvSpPr>
        <p:spPr>
          <a:xfrm>
            <a:off x="5516223" y="3957050"/>
            <a:ext cx="4680000" cy="309309"/>
          </a:xfrm>
        </p:spPr>
        <p:txBody>
          <a:bodyPr/>
          <a:lstStyle/>
          <a:p>
            <a:r>
              <a:rPr lang="sv-SE" dirty="0"/>
              <a:t>Hållbarhet</a:t>
            </a:r>
          </a:p>
        </p:txBody>
      </p:sp>
      <p:sp>
        <p:nvSpPr>
          <p:cNvPr id="11" name="Platshållare för text 10">
            <a:extLst>
              <a:ext uri="{FF2B5EF4-FFF2-40B4-BE49-F238E27FC236}">
                <a16:creationId xmlns:a16="http://schemas.microsoft.com/office/drawing/2014/main" id="{416F554E-30DE-4C6D-B934-C36B42FDAAC6}"/>
              </a:ext>
            </a:extLst>
          </p:cNvPr>
          <p:cNvSpPr>
            <a:spLocks noGrp="1"/>
          </p:cNvSpPr>
          <p:nvPr>
            <p:ph type="body" sz="quarter" idx="24"/>
          </p:nvPr>
        </p:nvSpPr>
        <p:spPr/>
        <p:txBody>
          <a:bodyPr>
            <a:noAutofit/>
          </a:bodyPr>
          <a:lstStyle/>
          <a:p>
            <a:pPr marL="0" indent="0">
              <a:buNone/>
            </a:pPr>
            <a:r>
              <a:rPr lang="sv-SE" sz="900" dirty="0">
                <a:effectLst/>
                <a:latin typeface="+mj-lt"/>
                <a:ea typeface="Calibri" panose="020F0502020204030204" pitchFamily="34" charset="0"/>
              </a:rPr>
              <a:t>Följande hållbarhetskrav ställs i ramavtalet:</a:t>
            </a:r>
          </a:p>
          <a:p>
            <a:pPr marL="0" indent="0">
              <a:buNone/>
            </a:pPr>
            <a:endParaRPr lang="sv-SE" sz="900" dirty="0">
              <a:latin typeface="+mj-lt"/>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sv-SE" sz="900" dirty="0">
                <a:effectLst/>
                <a:latin typeface="+mj-lt"/>
                <a:ea typeface="Times New Roman" panose="02020603050405020304" pitchFamily="18" charset="0"/>
                <a:cs typeface="Times New Roman" panose="02020603050405020304" pitchFamily="18" charset="0"/>
              </a:rPr>
              <a:t>Certifierad palmolja i produkterna</a:t>
            </a:r>
            <a:r>
              <a:rPr lang="sv-SE" sz="900" dirty="0">
                <a:latin typeface="+mj-lt"/>
                <a:ea typeface="Times New Roman" panose="02020603050405020304" pitchFamily="18" charset="0"/>
                <a:cs typeface="Times New Roman" panose="02020603050405020304" pitchFamily="18" charset="0"/>
              </a:rPr>
              <a:t>.</a:t>
            </a:r>
          </a:p>
          <a:p>
            <a:pPr marL="171450" indent="-171450">
              <a:buFont typeface="Arial" panose="020B0604020202020204" pitchFamily="34" charset="0"/>
              <a:buChar char="•"/>
            </a:pPr>
            <a:r>
              <a:rPr lang="sv-SE" sz="900" dirty="0">
                <a:effectLst/>
                <a:latin typeface="+mj-lt"/>
                <a:ea typeface="Times New Roman" panose="02020603050405020304" pitchFamily="18" charset="0"/>
                <a:cs typeface="Times New Roman" panose="02020603050405020304" pitchFamily="18" charset="0"/>
              </a:rPr>
              <a:t>Policy kring hållbara leveranskedjor </a:t>
            </a:r>
            <a:endParaRPr lang="sv-SE" sz="900" dirty="0">
              <a:latin typeface="+mj-lt"/>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sv-SE" sz="900" dirty="0">
                <a:effectLst/>
                <a:latin typeface="+mj-lt"/>
                <a:ea typeface="Times New Roman" panose="02020603050405020304" pitchFamily="18" charset="0"/>
                <a:cs typeface="Times New Roman" panose="02020603050405020304" pitchFamily="18" charset="0"/>
              </a:rPr>
              <a:t>Systematiskt miljöarbete</a:t>
            </a:r>
            <a:endParaRPr lang="sv-SE" sz="900" dirty="0">
              <a:latin typeface="+mj-lt"/>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sv-SE" sz="900" dirty="0">
                <a:effectLst/>
                <a:latin typeface="+mj-lt"/>
                <a:ea typeface="Times New Roman" panose="02020603050405020304" pitchFamily="18" charset="0"/>
                <a:cs typeface="Times New Roman" panose="02020603050405020304" pitchFamily="18" charset="0"/>
              </a:rPr>
              <a:t>Klimatpolicy för transporter</a:t>
            </a:r>
          </a:p>
          <a:p>
            <a:pPr marL="171450" indent="-171450">
              <a:buFont typeface="Arial" panose="020B0604020202020204" pitchFamily="34" charset="0"/>
              <a:buChar char="•"/>
            </a:pPr>
            <a:r>
              <a:rPr lang="sv-SE" sz="900" dirty="0">
                <a:effectLst/>
                <a:latin typeface="+mj-lt"/>
                <a:ea typeface="Times New Roman" panose="02020603050405020304" pitchFamily="18" charset="0"/>
                <a:cs typeface="Times New Roman" panose="02020603050405020304" pitchFamily="18" charset="0"/>
              </a:rPr>
              <a:t>Krav har ställts på hållbarhetstiden för varor. Vid leveranstillfället minst ha 80 % av utlovad </a:t>
            </a:r>
            <a:br>
              <a:rPr lang="sv-SE" sz="900" dirty="0">
                <a:effectLst/>
                <a:latin typeface="+mj-lt"/>
                <a:ea typeface="Times New Roman" panose="02020603050405020304" pitchFamily="18" charset="0"/>
                <a:cs typeface="Times New Roman" panose="02020603050405020304" pitchFamily="18" charset="0"/>
              </a:rPr>
            </a:br>
            <a:r>
              <a:rPr lang="sv-SE" sz="900" dirty="0">
                <a:effectLst/>
                <a:latin typeface="+mj-lt"/>
                <a:ea typeface="Times New Roman" panose="02020603050405020304" pitchFamily="18" charset="0"/>
                <a:cs typeface="Times New Roman" panose="02020603050405020304" pitchFamily="18" charset="0"/>
              </a:rPr>
              <a:t>hållbarhetstid kvar.</a:t>
            </a:r>
            <a:br>
              <a:rPr lang="sv-SE" sz="900" dirty="0">
                <a:effectLst/>
                <a:latin typeface="+mj-lt"/>
                <a:ea typeface="Times New Roman" panose="02020603050405020304" pitchFamily="18" charset="0"/>
                <a:cs typeface="Times New Roman" panose="02020603050405020304" pitchFamily="18" charset="0"/>
              </a:rPr>
            </a:br>
            <a:endParaRPr lang="sv-SE" sz="900" dirty="0">
              <a:effectLst/>
              <a:latin typeface="+mj-lt"/>
              <a:ea typeface="Calibri" panose="020F0502020204030204" pitchFamily="34" charset="0"/>
              <a:cs typeface="Times New Roman" panose="02020603050405020304" pitchFamily="18" charset="0"/>
            </a:endParaRPr>
          </a:p>
          <a:p>
            <a:pPr marL="0" indent="0">
              <a:buNone/>
            </a:pPr>
            <a:r>
              <a:rPr lang="sv-SE" sz="900" dirty="0">
                <a:effectLst/>
                <a:latin typeface="+mj-lt"/>
                <a:ea typeface="Calibri" panose="020F0502020204030204" pitchFamily="34" charset="0"/>
              </a:rPr>
              <a:t>Vid förnyad konkurrensutsättning kan krav ställas kring:  </a:t>
            </a:r>
          </a:p>
          <a:p>
            <a:pPr marL="171450" indent="-171450">
              <a:buFont typeface="Arial" panose="020B0604020202020204" pitchFamily="34" charset="0"/>
              <a:buChar char="•"/>
            </a:pPr>
            <a:r>
              <a:rPr lang="sv-SE" sz="900" dirty="0">
                <a:effectLst/>
                <a:latin typeface="+mj-lt"/>
                <a:ea typeface="Times New Roman" panose="02020603050405020304" pitchFamily="18" charset="0"/>
                <a:cs typeface="Times New Roman" panose="02020603050405020304" pitchFamily="18" charset="0"/>
              </a:rPr>
              <a:t>Ekologisk vara</a:t>
            </a:r>
            <a:endParaRPr lang="sv-SE" sz="900" dirty="0">
              <a:latin typeface="+mj-lt"/>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sv-SE" sz="900" dirty="0">
                <a:effectLst/>
                <a:latin typeface="+mj-lt"/>
                <a:ea typeface="Times New Roman" panose="02020603050405020304" pitchFamily="18" charset="0"/>
                <a:cs typeface="Times New Roman" panose="02020603050405020304" pitchFamily="18" charset="0"/>
              </a:rPr>
              <a:t>Djuromsorg i linje med svensk lagstiftning</a:t>
            </a:r>
            <a:endParaRPr lang="sv-SE" sz="900" dirty="0">
              <a:latin typeface="+mj-lt"/>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sv-SE" sz="900" dirty="0">
                <a:effectLst/>
                <a:latin typeface="+mj-lt"/>
                <a:ea typeface="Times New Roman" panose="02020603050405020304" pitchFamily="18" charset="0"/>
                <a:cs typeface="Times New Roman" panose="02020603050405020304" pitchFamily="18" charset="0"/>
              </a:rPr>
              <a:t>Förpackning med Bisfenol A</a:t>
            </a:r>
            <a:br>
              <a:rPr lang="sv-SE" sz="900" dirty="0">
                <a:effectLst/>
                <a:latin typeface="+mj-lt"/>
                <a:ea typeface="Times New Roman" panose="02020603050405020304" pitchFamily="18" charset="0"/>
                <a:cs typeface="Times New Roman" panose="02020603050405020304" pitchFamily="18" charset="0"/>
              </a:rPr>
            </a:br>
            <a:endParaRPr lang="sv-SE" sz="900" dirty="0"/>
          </a:p>
        </p:txBody>
      </p:sp>
      <p:sp>
        <p:nvSpPr>
          <p:cNvPr id="7" name="Rubrik 6">
            <a:extLst>
              <a:ext uri="{FF2B5EF4-FFF2-40B4-BE49-F238E27FC236}">
                <a16:creationId xmlns:a16="http://schemas.microsoft.com/office/drawing/2014/main" id="{8879CABA-694C-4401-BB70-6EBDB6E03A81}"/>
              </a:ext>
            </a:extLst>
          </p:cNvPr>
          <p:cNvSpPr>
            <a:spLocks noGrp="1"/>
          </p:cNvSpPr>
          <p:nvPr>
            <p:ph type="title"/>
          </p:nvPr>
        </p:nvSpPr>
        <p:spPr/>
        <p:txBody>
          <a:bodyPr/>
          <a:lstStyle/>
          <a:p>
            <a:r>
              <a:rPr lang="sv-SE" dirty="0"/>
              <a:t>Livsmedel krisberedskap 2023</a:t>
            </a:r>
          </a:p>
        </p:txBody>
      </p:sp>
      <p:sp>
        <p:nvSpPr>
          <p:cNvPr id="31" name="Platshållare för text 30">
            <a:extLst>
              <a:ext uri="{FF2B5EF4-FFF2-40B4-BE49-F238E27FC236}">
                <a16:creationId xmlns:a16="http://schemas.microsoft.com/office/drawing/2014/main" id="{7005B6E7-BBCA-4146-8EA9-DE68F1F6AEAB}"/>
              </a:ext>
            </a:extLst>
          </p:cNvPr>
          <p:cNvSpPr>
            <a:spLocks noGrp="1"/>
          </p:cNvSpPr>
          <p:nvPr>
            <p:ph type="body" sz="quarter" idx="17"/>
          </p:nvPr>
        </p:nvSpPr>
        <p:spPr>
          <a:xfrm>
            <a:off x="435775" y="4594616"/>
            <a:ext cx="4680000" cy="309309"/>
          </a:xfrm>
        </p:spPr>
        <p:txBody>
          <a:bodyPr/>
          <a:lstStyle/>
          <a:p>
            <a:r>
              <a:rPr lang="sv-SE" dirty="0"/>
              <a:t>Revision</a:t>
            </a:r>
          </a:p>
        </p:txBody>
      </p:sp>
      <p:pic>
        <p:nvPicPr>
          <p:cNvPr id="4" name="Platshållare för bild 3">
            <a:extLst>
              <a:ext uri="{FF2B5EF4-FFF2-40B4-BE49-F238E27FC236}">
                <a16:creationId xmlns:a16="http://schemas.microsoft.com/office/drawing/2014/main" id="{D3239F3B-3875-6A00-EA4C-01F5464E2B66}"/>
              </a:ext>
            </a:extLst>
          </p:cNvPr>
          <p:cNvPicPr>
            <a:picLocks noGrp="1" noChangeAspect="1"/>
          </p:cNvPicPr>
          <p:nvPr>
            <p:ph type="pic" sz="quarter" idx="25"/>
          </p:nvPr>
        </p:nvPicPr>
        <p:blipFill>
          <a:blip r:embed="rId3"/>
          <a:srcRect/>
          <a:stretch>
            <a:fillRect/>
          </a:stretch>
        </p:blipFill>
        <p:spPr>
          <a:prstGeom prst="rect">
            <a:avLst/>
          </a:prstGeom>
        </p:spPr>
      </p:pic>
      <p:pic>
        <p:nvPicPr>
          <p:cNvPr id="6" name="Platshållare för bild 5">
            <a:extLst>
              <a:ext uri="{FF2B5EF4-FFF2-40B4-BE49-F238E27FC236}">
                <a16:creationId xmlns:a16="http://schemas.microsoft.com/office/drawing/2014/main" id="{FCD26948-3017-6DD7-FC28-C5A138631641}"/>
              </a:ext>
            </a:extLst>
          </p:cNvPr>
          <p:cNvPicPr>
            <a:picLocks noGrp="1" noChangeAspect="1"/>
          </p:cNvPicPr>
          <p:nvPr>
            <p:ph type="pic" sz="quarter" idx="26"/>
          </p:nvPr>
        </p:nvPicPr>
        <p:blipFill>
          <a:blip r:embed="rId4"/>
          <a:srcRect l="289" r="289"/>
          <a:stretch>
            <a:fillRect/>
          </a:stretch>
        </p:blipFill>
        <p:spPr>
          <a:prstGeom prst="rect">
            <a:avLst/>
          </a:prstGeom>
        </p:spPr>
      </p:pic>
      <p:pic>
        <p:nvPicPr>
          <p:cNvPr id="30" name="Platshållare för bild 29">
            <a:extLst>
              <a:ext uri="{FF2B5EF4-FFF2-40B4-BE49-F238E27FC236}">
                <a16:creationId xmlns:a16="http://schemas.microsoft.com/office/drawing/2014/main" id="{42595DBF-5AD1-12A5-1F07-0A2F9F865DA4}"/>
              </a:ext>
            </a:extLst>
          </p:cNvPr>
          <p:cNvPicPr>
            <a:picLocks noGrp="1" noChangeAspect="1"/>
          </p:cNvPicPr>
          <p:nvPr>
            <p:ph type="pic" sz="quarter" idx="27"/>
          </p:nvPr>
        </p:nvPicPr>
        <p:blipFill>
          <a:blip r:embed="rId5"/>
          <a:srcRect t="289" b="289"/>
          <a:stretch>
            <a:fillRect/>
          </a:stretch>
        </p:blipFill>
        <p:spPr>
          <a:prstGeom prst="rect">
            <a:avLst/>
          </a:prstGeom>
        </p:spPr>
      </p:pic>
      <p:pic>
        <p:nvPicPr>
          <p:cNvPr id="34" name="Platshållare för bild 33">
            <a:extLst>
              <a:ext uri="{FF2B5EF4-FFF2-40B4-BE49-F238E27FC236}">
                <a16:creationId xmlns:a16="http://schemas.microsoft.com/office/drawing/2014/main" id="{127E64C6-285C-4074-D0B9-6446AAA29FDB}"/>
              </a:ext>
            </a:extLst>
          </p:cNvPr>
          <p:cNvPicPr>
            <a:picLocks noGrp="1" noChangeAspect="1"/>
          </p:cNvPicPr>
          <p:nvPr>
            <p:ph type="pic" sz="quarter" idx="29"/>
          </p:nvPr>
        </p:nvPicPr>
        <p:blipFill>
          <a:blip r:embed="rId6"/>
          <a:srcRect t="143" b="143"/>
          <a:stretch>
            <a:fillRect/>
          </a:stretch>
        </p:blipFill>
        <p:spPr>
          <a:prstGeom prst="rect">
            <a:avLst/>
          </a:prstGeom>
        </p:spPr>
      </p:pic>
      <p:pic>
        <p:nvPicPr>
          <p:cNvPr id="37" name="Platshållare för bild 36">
            <a:extLst>
              <a:ext uri="{FF2B5EF4-FFF2-40B4-BE49-F238E27FC236}">
                <a16:creationId xmlns:a16="http://schemas.microsoft.com/office/drawing/2014/main" id="{006B440D-7DDC-696D-3BF5-F778FB4ACFC2}"/>
              </a:ext>
            </a:extLst>
          </p:cNvPr>
          <p:cNvPicPr>
            <a:picLocks noGrp="1" noChangeAspect="1"/>
          </p:cNvPicPr>
          <p:nvPr>
            <p:ph type="pic" sz="quarter" idx="30"/>
          </p:nvPr>
        </p:nvPicPr>
        <p:blipFill>
          <a:blip r:embed="rId7"/>
          <a:srcRect t="289" b="289"/>
          <a:stretch>
            <a:fillRect/>
          </a:stretch>
        </p:blipFill>
        <p:spPr>
          <a:prstGeom prst="rect">
            <a:avLst/>
          </a:prstGeom>
        </p:spPr>
      </p:pic>
      <p:pic>
        <p:nvPicPr>
          <p:cNvPr id="38" name="Platshållare för bild 37">
            <a:extLst>
              <a:ext uri="{FF2B5EF4-FFF2-40B4-BE49-F238E27FC236}">
                <a16:creationId xmlns:a16="http://schemas.microsoft.com/office/drawing/2014/main" id="{0E0EC0C7-C802-E752-EE9C-A12BE10ECE6D}"/>
              </a:ext>
            </a:extLst>
          </p:cNvPr>
          <p:cNvPicPr>
            <a:picLocks noGrp="1" noChangeAspect="1"/>
          </p:cNvPicPr>
          <p:nvPr>
            <p:ph type="pic" sz="quarter" idx="31"/>
          </p:nvPr>
        </p:nvPicPr>
        <p:blipFill>
          <a:blip r:embed="rId8"/>
          <a:srcRect/>
          <a:stretch>
            <a:fillRect/>
          </a:stretch>
        </p:blipFill>
        <p:spPr>
          <a:prstGeom prst="rect">
            <a:avLst/>
          </a:prstGeom>
        </p:spPr>
      </p:pic>
      <p:pic>
        <p:nvPicPr>
          <p:cNvPr id="40" name="Platshållare för bild 39">
            <a:extLst>
              <a:ext uri="{FF2B5EF4-FFF2-40B4-BE49-F238E27FC236}">
                <a16:creationId xmlns:a16="http://schemas.microsoft.com/office/drawing/2014/main" id="{3FA00D60-B504-4598-1107-15066572930E}"/>
              </a:ext>
            </a:extLst>
          </p:cNvPr>
          <p:cNvPicPr>
            <a:picLocks noGrp="1" noChangeAspect="1"/>
          </p:cNvPicPr>
          <p:nvPr>
            <p:ph type="pic" sz="quarter" idx="32"/>
          </p:nvPr>
        </p:nvPicPr>
        <p:blipFill>
          <a:blip r:embed="rId9"/>
          <a:srcRect/>
          <a:stretch>
            <a:fillRect/>
          </a:stretch>
        </p:blipFill>
        <p:spPr>
          <a:prstGeom prst="rect">
            <a:avLst/>
          </a:prstGeom>
        </p:spPr>
      </p:pic>
      <p:pic>
        <p:nvPicPr>
          <p:cNvPr id="42" name="Platshållare för bild 41">
            <a:extLst>
              <a:ext uri="{FF2B5EF4-FFF2-40B4-BE49-F238E27FC236}">
                <a16:creationId xmlns:a16="http://schemas.microsoft.com/office/drawing/2014/main" id="{C30C946E-CA70-9199-90B5-4773CD9565BE}"/>
              </a:ext>
            </a:extLst>
          </p:cNvPr>
          <p:cNvPicPr>
            <a:picLocks noGrp="1" noChangeAspect="1"/>
          </p:cNvPicPr>
          <p:nvPr>
            <p:ph type="pic" sz="quarter" idx="33"/>
          </p:nvPr>
        </p:nvPicPr>
        <p:blipFill>
          <a:blip r:embed="rId10"/>
          <a:srcRect l="289" r="289"/>
          <a:stretch>
            <a:fillRect/>
          </a:stretch>
        </p:blipFill>
        <p:spPr>
          <a:prstGeom prst="rect">
            <a:avLst/>
          </a:prstGeom>
        </p:spPr>
      </p:pic>
      <p:pic>
        <p:nvPicPr>
          <p:cNvPr id="43" name="Platshållare för bild 42">
            <a:extLst>
              <a:ext uri="{FF2B5EF4-FFF2-40B4-BE49-F238E27FC236}">
                <a16:creationId xmlns:a16="http://schemas.microsoft.com/office/drawing/2014/main" id="{BCF6A24D-64AE-66B6-3F01-3C0605DBA4A7}"/>
              </a:ext>
            </a:extLst>
          </p:cNvPr>
          <p:cNvPicPr>
            <a:picLocks noGrp="1" noChangeAspect="1"/>
          </p:cNvPicPr>
          <p:nvPr>
            <p:ph type="pic" sz="quarter" idx="34"/>
          </p:nvPr>
        </p:nvPicPr>
        <p:blipFill>
          <a:blip r:embed="rId11"/>
          <a:srcRect/>
          <a:stretch>
            <a:fillRect/>
          </a:stretch>
        </p:blipFill>
        <p:spPr>
          <a:prstGeom prst="rect">
            <a:avLst/>
          </a:prstGeom>
        </p:spPr>
      </p:pic>
      <p:pic>
        <p:nvPicPr>
          <p:cNvPr id="44" name="Platshållare för bild 43">
            <a:extLst>
              <a:ext uri="{FF2B5EF4-FFF2-40B4-BE49-F238E27FC236}">
                <a16:creationId xmlns:a16="http://schemas.microsoft.com/office/drawing/2014/main" id="{B535AAC7-8A1E-A88A-8C94-24E1C7F19B54}"/>
              </a:ext>
            </a:extLst>
          </p:cNvPr>
          <p:cNvPicPr>
            <a:picLocks noGrp="1" noChangeAspect="1"/>
          </p:cNvPicPr>
          <p:nvPr>
            <p:ph type="pic" sz="quarter" idx="35"/>
          </p:nvPr>
        </p:nvPicPr>
        <p:blipFill>
          <a:blip r:embed="rId12"/>
          <a:srcRect l="147" r="147"/>
          <a:stretch>
            <a:fillRect/>
          </a:stretch>
        </p:blipFill>
        <p:spPr>
          <a:prstGeom prst="rect">
            <a:avLst/>
          </a:prstGeom>
        </p:spPr>
      </p:pic>
      <p:pic>
        <p:nvPicPr>
          <p:cNvPr id="3" name="Platshållare för bild 1">
            <a:extLst>
              <a:ext uri="{FF2B5EF4-FFF2-40B4-BE49-F238E27FC236}">
                <a16:creationId xmlns:a16="http://schemas.microsoft.com/office/drawing/2014/main" id="{3E6BB89E-EE6F-57FA-22CD-4C5149F739EA}"/>
              </a:ext>
            </a:extLst>
          </p:cNvPr>
          <p:cNvPicPr>
            <a:picLocks noGrp="1" noChangeAspect="1"/>
          </p:cNvPicPr>
          <p:nvPr>
            <p:ph type="pic" sz="quarter" idx="42"/>
          </p:nvPr>
        </p:nvPicPr>
        <p:blipFill>
          <a:blip r:embed="rId13">
            <a:extLst>
              <a:ext uri="{96DAC541-7B7A-43D3-8B79-37D633B846F1}">
                <asvg:svgBlip xmlns:asvg="http://schemas.microsoft.com/office/drawing/2016/SVG/main" r:embed="rId14"/>
              </a:ext>
            </a:extLst>
          </a:blip>
          <a:srcRect l="88" r="88"/>
          <a:stretch>
            <a:fillRect/>
          </a:stretch>
        </p:blipFill>
        <p:spPr>
          <a:xfrm>
            <a:off x="576263" y="428625"/>
            <a:ext cx="898525" cy="900113"/>
          </a:xfrm>
          <a:prstGeom prst="rect">
            <a:avLst/>
          </a:prstGeom>
        </p:spPr>
      </p:pic>
      <p:pic>
        <p:nvPicPr>
          <p:cNvPr id="32" name="Picture 14" descr="7. Hållbar energi för alla. Gul kvadrat, text och symbol i vitt.  En sol med en powersymbol i mitten. Solen har tolv strålar.">
            <a:extLst>
              <a:ext uri="{FF2B5EF4-FFF2-40B4-BE49-F238E27FC236}">
                <a16:creationId xmlns:a16="http://schemas.microsoft.com/office/drawing/2014/main" id="{F4642244-D2D6-859F-13D7-D3EE105722CB}"/>
              </a:ext>
            </a:extLst>
          </p:cNvPr>
          <p:cNvPicPr>
            <a:picLocks noGrp="1" noChangeAspect="1" noChangeArrowheads="1"/>
          </p:cNvPicPr>
          <p:nvPr>
            <p:ph type="pic" sz="quarter" idx="28"/>
          </p:nvPr>
        </p:nvPicPr>
        <p:blipFill>
          <a:blip r:embed="rId15" cstate="screen">
            <a:extLst>
              <a:ext uri="{28A0092B-C50C-407E-A947-70E740481C1C}">
                <a14:useLocalDpi xmlns:a14="http://schemas.microsoft.com/office/drawing/2010/main"/>
              </a:ext>
            </a:extLst>
          </a:blip>
          <a:srcRect/>
          <a:stretch>
            <a:fillRect/>
          </a:stretch>
        </p:blipFill>
        <p:spPr bwMode="auto">
          <a:xfrm>
            <a:off x="11206163" y="1243013"/>
            <a:ext cx="539750" cy="53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1916351"/>
      </p:ext>
    </p:extLst>
  </p:cSld>
  <p:clrMapOvr>
    <a:masterClrMapping/>
  </p:clrMapOvr>
</p:sld>
</file>

<file path=ppt/theme/theme1.xml><?xml version="1.0" encoding="utf-8"?>
<a:theme xmlns:a="http://schemas.openxmlformats.org/drawingml/2006/main" name="Adda - Inköprscentral">
  <a:themeElements>
    <a:clrScheme name="Adda Inköpscentral">
      <a:dk1>
        <a:sysClr val="windowText" lastClr="000000"/>
      </a:dk1>
      <a:lt1>
        <a:sysClr val="window" lastClr="FFFFFF"/>
      </a:lt1>
      <a:dk2>
        <a:srgbClr val="706F6B"/>
      </a:dk2>
      <a:lt2>
        <a:srgbClr val="EDECE8"/>
      </a:lt2>
      <a:accent1>
        <a:srgbClr val="EB5C2E"/>
      </a:accent1>
      <a:accent2>
        <a:srgbClr val="AF5A91"/>
      </a:accent2>
      <a:accent3>
        <a:srgbClr val="D4D3CD"/>
      </a:accent3>
      <a:accent4>
        <a:srgbClr val="00A1BE"/>
      </a:accent4>
      <a:accent5>
        <a:srgbClr val="FAB837"/>
      </a:accent5>
      <a:accent6>
        <a:srgbClr val="F5A177"/>
      </a:accent6>
      <a:hlink>
        <a:srgbClr val="EB5C2E"/>
      </a:hlink>
      <a:folHlink>
        <a:srgbClr val="00A1BE"/>
      </a:folHlink>
    </a:clrScheme>
    <a:fontScheme name="Adda">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tIns="90000" bIns="90000"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Avtalskort mall v2.0.potx" id="{C2BB0336-17C4-4EED-83B6-6871849456F6}" vid="{F67AC9A0-91B9-41DB-B77A-C5C28460669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29BBCBF21362E4099AE6C2F27C58737" ma:contentTypeVersion="18" ma:contentTypeDescription="Skapa ett nytt dokument." ma:contentTypeScope="" ma:versionID="6d764eaf4d25be3ecfb19077317a676d">
  <xsd:schema xmlns:xsd="http://www.w3.org/2001/XMLSchema" xmlns:xs="http://www.w3.org/2001/XMLSchema" xmlns:p="http://schemas.microsoft.com/office/2006/metadata/properties" xmlns:ns2="10c3a147-0d64-46aa-a281-dc97358e8373" xmlns:ns3="d7532cd0-e888-47d6-8f58-db0210f25002" targetNamespace="http://schemas.microsoft.com/office/2006/metadata/properties" ma:root="true" ma:fieldsID="0baf940f24bde79dcb43cddcb6d4b150" ns2:_="" ns3:_="">
    <xsd:import namespace="10c3a147-0d64-46aa-a281-dc97358e8373"/>
    <xsd:import namespace="d7532cd0-e888-47d6-8f58-db0210f2500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3:TaxCatchAll" minOccurs="0"/>
                <xsd:element ref="ns2:lcf76f155ced4ddcb4097134ff3c332f"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c3a147-0d64-46aa-a281-dc97358e83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e641fc9e-d469-439b-858c-bb315f8f2b44"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532cd0-e888-47d6-8f58-db0210f25002" elementFormDefault="qualified">
    <xsd:import namespace="http://schemas.microsoft.com/office/2006/documentManagement/types"/>
    <xsd:import namespace="http://schemas.microsoft.com/office/infopath/2007/PartnerControls"/>
    <xsd:element name="SharedWithUsers" ma:index="1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at med information" ma:internalName="SharedWithDetails" ma:readOnly="true">
      <xsd:simpleType>
        <xsd:restriction base="dms:Note">
          <xsd:maxLength value="255"/>
        </xsd:restriction>
      </xsd:simpleType>
    </xsd:element>
    <xsd:element name="TaxCatchAll" ma:index="20" nillable="true" ma:displayName="Taxonomy Catch All Column" ma:hidden="true" ma:list="{dc231179-4540-4e85-b17d-263ab4a1732f}" ma:internalName="TaxCatchAll" ma:showField="CatchAllData" ma:web="d7532cd0-e888-47d6-8f58-db0210f250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0c3a147-0d64-46aa-a281-dc97358e8373">
      <Terms xmlns="http://schemas.microsoft.com/office/infopath/2007/PartnerControls"/>
    </lcf76f155ced4ddcb4097134ff3c332f>
    <TaxCatchAll xmlns="d7532cd0-e888-47d6-8f58-db0210f25002" xsi:nil="true"/>
  </documentManagement>
</p:properties>
</file>

<file path=customXml/itemProps1.xml><?xml version="1.0" encoding="utf-8"?>
<ds:datastoreItem xmlns:ds="http://schemas.openxmlformats.org/officeDocument/2006/customXml" ds:itemID="{AD241243-1F4D-4826-8B46-F5B6E0A269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c3a147-0d64-46aa-a281-dc97358e8373"/>
    <ds:schemaRef ds:uri="d7532cd0-e888-47d6-8f58-db0210f250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EBAD6A-AFE5-46E0-9A90-AF4AB80FFBEE}">
  <ds:schemaRefs>
    <ds:schemaRef ds:uri="http://schemas.microsoft.com/sharepoint/v3/contenttype/forms"/>
  </ds:schemaRefs>
</ds:datastoreItem>
</file>

<file path=customXml/itemProps3.xml><?xml version="1.0" encoding="utf-8"?>
<ds:datastoreItem xmlns:ds="http://schemas.openxmlformats.org/officeDocument/2006/customXml" ds:itemID="{D4ABDA6A-1F6C-4B42-8544-08E5AE6AC91F}">
  <ds:schemaRefs>
    <ds:schemaRef ds:uri="http://purl.org/dc/dcmityp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purl.org/dc/elements/1.1/"/>
    <ds:schemaRef ds:uri="http://www.w3.org/XML/1998/namespace"/>
    <ds:schemaRef ds:uri="http://schemas.microsoft.com/office/infopath/2007/PartnerControls"/>
    <ds:schemaRef ds:uri="17798c2e-8ec6-411a-92bf-42cada8c5360"/>
    <ds:schemaRef ds:uri="10c3a147-0d64-46aa-a281-dc97358e8373"/>
    <ds:schemaRef ds:uri="d7532cd0-e888-47d6-8f58-db0210f25002"/>
  </ds:schemaRefs>
</ds:datastoreItem>
</file>

<file path=docProps/app.xml><?xml version="1.0" encoding="utf-8"?>
<Properties xmlns="http://schemas.openxmlformats.org/officeDocument/2006/extended-properties" xmlns:vt="http://schemas.openxmlformats.org/officeDocument/2006/docPropsVTypes">
  <Template>Avtalskort mall v 2.0</Template>
  <TotalTime>603</TotalTime>
  <Words>679</Words>
  <Application>Microsoft Office PowerPoint</Application>
  <PresentationFormat>Bredbild</PresentationFormat>
  <Paragraphs>69</Paragraphs>
  <Slides>3</Slides>
  <Notes>3</Notes>
  <HiddenSlides>1</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3</vt:i4>
      </vt:variant>
    </vt:vector>
  </HeadingPairs>
  <TitlesOfParts>
    <vt:vector size="8" baseType="lpstr">
      <vt:lpstr>Arial</vt:lpstr>
      <vt:lpstr>Calibri</vt:lpstr>
      <vt:lpstr>config</vt:lpstr>
      <vt:lpstr>Corbel</vt:lpstr>
      <vt:lpstr>Adda - Inköprscentral</vt:lpstr>
      <vt:lpstr>PowerPoint-presentation</vt:lpstr>
      <vt:lpstr>Livsmedel krisberedskap 2023</vt:lpstr>
      <vt:lpstr>Livsmedel krisberedskap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Eggens Helena</dc:creator>
  <cp:lastModifiedBy>Eggens Helena</cp:lastModifiedBy>
  <cp:revision>15</cp:revision>
  <dcterms:created xsi:type="dcterms:W3CDTF">2023-09-13T11:36:55Z</dcterms:created>
  <dcterms:modified xsi:type="dcterms:W3CDTF">2023-10-19T09:17:48Z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0x010100129BBCBF21362E4099AE6C2F27C58737</vt:lpwstr>
  </property>
  <property fmtid="{D5CDD505-2E9C-101B-9397-08002B2CF9AE}" pid="3" name="Order">
    <vt:r8>2362600</vt:r8>
  </property>
</Properties>
</file>