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4" r:id="rId4"/>
    <p:sldId id="307" r:id="rId5"/>
    <p:sldId id="302" r:id="rId6"/>
    <p:sldId id="303" r:id="rId7"/>
    <p:sldId id="263" r:id="rId8"/>
    <p:sldId id="306" r:id="rId9"/>
    <p:sldId id="300" r:id="rId10"/>
    <p:sldId id="301" r:id="rId11"/>
    <p:sldId id="299" r:id="rId12"/>
    <p:sldId id="298" r:id="rId13"/>
  </p:sldIdLst>
  <p:sldSz cx="9144000" cy="6858000" type="screen4x3"/>
  <p:notesSz cx="6858000" cy="9144000"/>
  <p:custDataLst>
    <p:tags r:id="rId1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029" autoAdjust="0"/>
    <p:restoredTop sz="94660"/>
  </p:normalViewPr>
  <p:slideViewPr>
    <p:cSldViewPr>
      <p:cViewPr varScale="1">
        <p:scale>
          <a:sx n="69" d="100"/>
          <a:sy n="69" d="100"/>
        </p:scale>
        <p:origin x="84" y="10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4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96433" y="1822069"/>
            <a:ext cx="7745818" cy="953029"/>
          </a:xfrm>
        </p:spPr>
        <p:txBody>
          <a:bodyPr lIns="0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3985" y="2858723"/>
            <a:ext cx="7728266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829C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1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2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ac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-10633" y="1076805"/>
            <a:ext cx="9165266" cy="524668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611560" y="158626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rgbClr val="6D8D9F"/>
                </a:solidFill>
              </a:rPr>
              <a:t>Tack!</a:t>
            </a:r>
            <a:endParaRPr lang="sv-SE" sz="4800" dirty="0">
              <a:solidFill>
                <a:srgbClr val="6D8D9F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623134" y="2319404"/>
            <a:ext cx="4596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solidFill>
                  <a:schemeClr val="accent1"/>
                </a:solidFill>
              </a:rPr>
              <a:t>www.sklkommentus.se/inkopscentral</a:t>
            </a:r>
            <a:endParaRPr lang="sv-SE" sz="2000" dirty="0">
              <a:solidFill>
                <a:schemeClr val="accent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1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Inköpscen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0" y="1087439"/>
            <a:ext cx="9144000" cy="5241080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-1249" y="1084635"/>
            <a:ext cx="9148748" cy="526289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3985" y="2858723"/>
            <a:ext cx="7728266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829C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  <p:sp>
        <p:nvSpPr>
          <p:cNvPr id="16" name="textruta 15"/>
          <p:cNvSpPr txBox="1"/>
          <p:nvPr/>
        </p:nvSpPr>
        <p:spPr>
          <a:xfrm>
            <a:off x="715467" y="1938079"/>
            <a:ext cx="8280920" cy="784830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r>
              <a:rPr lang="sv-SE" sz="4800" dirty="0" smtClean="0">
                <a:latin typeface="+mj-lt"/>
              </a:rPr>
              <a:t>SKL</a:t>
            </a:r>
            <a:r>
              <a:rPr lang="sv-SE" sz="4800" baseline="0" dirty="0" smtClean="0">
                <a:latin typeface="+mj-lt"/>
              </a:rPr>
              <a:t> Kommentus Inköpscentral</a:t>
            </a:r>
            <a:endParaRPr lang="sv-SE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664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46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och text">
    <p:bg>
      <p:bgPr>
        <a:solidFill>
          <a:srgbClr val="C6D3DA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3"/>
          </p:nvPr>
        </p:nvSpPr>
        <p:spPr>
          <a:xfrm>
            <a:off x="2244278" y="-10633"/>
            <a:ext cx="4680000" cy="252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4"/>
          </p:nvPr>
        </p:nvSpPr>
        <p:spPr>
          <a:xfrm>
            <a:off x="712788" y="2860675"/>
            <a:ext cx="7729463" cy="3242413"/>
          </a:xfrm>
        </p:spPr>
        <p:txBody>
          <a:bodyPr/>
          <a:lstStyle>
            <a:lvl2pPr marL="552450" indent="-244475">
              <a:defRPr/>
            </a:lvl2pPr>
            <a:lvl3pPr marL="812800" indent="-242888">
              <a:defRPr/>
            </a:lvl3pPr>
            <a:lvl4pPr marL="1068388" indent="-255588">
              <a:defRPr/>
            </a:lvl4pPr>
            <a:lvl5pPr marL="1314450" indent="-230188"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1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0634" y="1076805"/>
            <a:ext cx="9165267" cy="524668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1680" y="1812925"/>
            <a:ext cx="7730571" cy="972805"/>
          </a:xfrm>
        </p:spPr>
        <p:txBody>
          <a:bodyPr lIns="0" anchor="t">
            <a:normAutofit/>
          </a:bodyPr>
          <a:lstStyle>
            <a:lvl1pPr algn="l">
              <a:defRPr sz="4800" b="0" i="1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1680" y="2871779"/>
            <a:ext cx="7730571" cy="1742751"/>
          </a:xfrm>
        </p:spPr>
        <p:txBody>
          <a:bodyPr anchor="t"/>
          <a:lstStyle>
            <a:lvl1pPr marL="0" indent="0">
              <a:buNone/>
              <a:defRPr sz="2000" i="1">
                <a:solidFill>
                  <a:srgbClr val="829CA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Rektangel 9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87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1749" y="1306481"/>
            <a:ext cx="3753294" cy="47966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8958" y="1306481"/>
            <a:ext cx="3753293" cy="47966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97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och faktaruta">
    <p:bg>
      <p:bgPr>
        <a:solidFill>
          <a:srgbClr val="C6D3DA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712787" y="-10633"/>
            <a:ext cx="3636000" cy="6333646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3" name="Rektangel 12"/>
          <p:cNvSpPr/>
          <p:nvPr/>
        </p:nvSpPr>
        <p:spPr>
          <a:xfrm>
            <a:off x="4572000" y="1076805"/>
            <a:ext cx="3852000" cy="33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4"/>
          </p:nvPr>
        </p:nvSpPr>
        <p:spPr>
          <a:xfrm>
            <a:off x="4756803" y="1206814"/>
            <a:ext cx="3450851" cy="3021372"/>
          </a:xfrm>
        </p:spPr>
        <p:txBody>
          <a:bodyPr/>
          <a:lstStyle>
            <a:lvl1pPr marL="233363" indent="-233363">
              <a:spcBef>
                <a:spcPts val="2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2392" y="178940"/>
            <a:ext cx="7729859" cy="7668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1748" y="1311820"/>
            <a:ext cx="3753294" cy="5382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rgbClr val="6D8D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01749" y="2199478"/>
            <a:ext cx="3753294" cy="390361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98193" y="1311820"/>
            <a:ext cx="3744058" cy="54887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rgbClr val="6D8D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88959" y="2196141"/>
            <a:ext cx="3742660" cy="390694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cxnSp>
        <p:nvCxnSpPr>
          <p:cNvPr id="19" name="Rak 18"/>
          <p:cNvCxnSpPr/>
          <p:nvPr/>
        </p:nvCxnSpPr>
        <p:spPr>
          <a:xfrm>
            <a:off x="712788" y="1909563"/>
            <a:ext cx="3747095" cy="0"/>
          </a:xfrm>
          <a:prstGeom prst="line">
            <a:avLst/>
          </a:prstGeom>
          <a:ln w="3175">
            <a:solidFill>
              <a:srgbClr val="6D8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>
            <a:off x="4699340" y="1913101"/>
            <a:ext cx="3747095" cy="0"/>
          </a:xfrm>
          <a:prstGeom prst="line">
            <a:avLst/>
          </a:prstGeom>
          <a:ln w="3175">
            <a:solidFill>
              <a:srgbClr val="6D8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4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698350" y="231244"/>
            <a:ext cx="54000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8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/>
          <p:nvPr/>
        </p:nvSpPr>
        <p:spPr>
          <a:xfrm>
            <a:off x="-10633" y="1076804"/>
            <a:ext cx="9154634" cy="524956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13981" y="168252"/>
            <a:ext cx="7728270" cy="767413"/>
          </a:xfrm>
          <a:prstGeom prst="rect">
            <a:avLst/>
          </a:prstGeom>
        </p:spPr>
        <p:txBody>
          <a:bodyPr vert="horz" lIns="234000" tIns="36000" rIns="91440" bIns="3600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1759" y="1302477"/>
            <a:ext cx="7740492" cy="4800611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98350" y="231244"/>
            <a:ext cx="54000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8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6D8D9F"/>
          </a:solidFill>
          <a:latin typeface="+mj-lt"/>
          <a:ea typeface="+mj-ea"/>
          <a:cs typeface="+mj-cs"/>
        </a:defRPr>
      </a:lvl1pPr>
    </p:titleStyle>
    <p:bodyStyle>
      <a:lvl1pPr marL="255588" indent="-255588" algn="l" defTabSz="914400" rtl="0" eaLnBrk="1" latinLnBrk="0" hangingPunct="1">
        <a:spcBef>
          <a:spcPts val="0"/>
        </a:spcBef>
        <a:spcAft>
          <a:spcPts val="850"/>
        </a:spcAft>
        <a:buClr>
          <a:srgbClr val="829CAA"/>
        </a:buClr>
        <a:buFont typeface="Corbel" panose="020B0503020204020204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66700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6288" indent="-230188" algn="l" defTabSz="808038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Corbel" panose="020B0503020204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5525" indent="-233363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1113" indent="-239713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Corbel" panose="020B0503020204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>
          <a:xfrm>
            <a:off x="251520" y="3356992"/>
            <a:ext cx="8424936" cy="2664296"/>
          </a:xfrm>
        </p:spPr>
        <p:txBody>
          <a:bodyPr>
            <a:noAutofit/>
          </a:bodyPr>
          <a:lstStyle/>
          <a:p>
            <a:pPr algn="ctr"/>
            <a:r>
              <a:rPr lang="sv-SE" dirty="0" smtClean="0"/>
              <a:t>Ramavtal Yrkeskläder och Skor 2016-2</a:t>
            </a:r>
          </a:p>
          <a:p>
            <a:pPr algn="ctr"/>
            <a:r>
              <a:rPr lang="sv-SE" dirty="0" smtClean="0"/>
              <a:t>AVTALET I KORTHET</a:t>
            </a:r>
          </a:p>
          <a:p>
            <a:pPr algn="ctr"/>
            <a:endParaRPr lang="sv-SE" dirty="0" smtClean="0"/>
          </a:p>
          <a:p>
            <a:r>
              <a:rPr lang="sv-SE" dirty="0"/>
              <a:t>Avtalsområde 1 - Arbetskläder, varselkläder, profilkläder och handskar Avtalsområde 2 - Vård och omsorg, lokalvård, kök och restaurang </a:t>
            </a:r>
            <a:r>
              <a:rPr lang="sv-SE" dirty="0" err="1"/>
              <a:t>inkl</a:t>
            </a:r>
            <a:r>
              <a:rPr lang="sv-SE" dirty="0"/>
              <a:t> </a:t>
            </a:r>
            <a:r>
              <a:rPr lang="sv-SE" dirty="0" smtClean="0"/>
              <a:t>profilkläder</a:t>
            </a:r>
          </a:p>
          <a:p>
            <a:r>
              <a:rPr lang="sv-SE" dirty="0" smtClean="0"/>
              <a:t>Avtalsområde </a:t>
            </a:r>
            <a:r>
              <a:rPr lang="sv-SE" dirty="0"/>
              <a:t>3 - Skor och Innersulor</a:t>
            </a:r>
          </a:p>
          <a:p>
            <a:pPr algn="ctr"/>
            <a:endParaRPr lang="sv-SE" dirty="0" smtClean="0"/>
          </a:p>
          <a:p>
            <a:pPr algn="ctr"/>
            <a:r>
              <a:rPr lang="sv-SE" dirty="0" smtClean="0"/>
              <a:t>		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729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Priser och leveranstider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413" y="1096248"/>
            <a:ext cx="7740492" cy="5760640"/>
          </a:xfrm>
        </p:spPr>
        <p:txBody>
          <a:bodyPr>
            <a:noAutofit/>
          </a:bodyPr>
          <a:lstStyle/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Fasta priser första avtalsåret</a:t>
            </a:r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Enligt publicerad </a:t>
            </a:r>
            <a:r>
              <a:rPr lang="sv-SE" sz="1400" dirty="0" err="1" smtClean="0">
                <a:solidFill>
                  <a:schemeClr val="bg1">
                    <a:lumMod val="50000"/>
                  </a:schemeClr>
                </a:solidFill>
              </a:rPr>
              <a:t>prisbilaga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 på </a:t>
            </a:r>
            <a:r>
              <a:rPr lang="sv-SE" sz="1400" dirty="0" err="1" smtClean="0">
                <a:solidFill>
                  <a:schemeClr val="bg1">
                    <a:lumMod val="50000"/>
                  </a:schemeClr>
                </a:solidFill>
              </a:rPr>
              <a:t>SKI´s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 avtalsweb, övrigt </a:t>
            </a: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sortiment med rabatt </a:t>
            </a:r>
            <a:endParaRPr lang="sv-SE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Prisjustering 1ggr/år på publicerad </a:t>
            </a:r>
            <a:r>
              <a:rPr lang="sv-SE" sz="1400" dirty="0" err="1" smtClean="0">
                <a:solidFill>
                  <a:schemeClr val="bg1">
                    <a:lumMod val="50000"/>
                  </a:schemeClr>
                </a:solidFill>
              </a:rPr>
              <a:t>prisbilaga</a:t>
            </a:r>
            <a:endParaRPr lang="sv-SE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Fraktfritt på order över 300kr. Under 300kr faktiskt fraktkostnad, max 500kr. </a:t>
            </a:r>
            <a:endParaRPr lang="sv-SE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Faktura från leverantören e-faktura eller SVE-faktura. Betalningsvillkor 30 dagar</a:t>
            </a: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Leveranstid </a:t>
            </a:r>
            <a:r>
              <a:rPr lang="sv-SE" sz="2400" dirty="0">
                <a:solidFill>
                  <a:schemeClr val="bg1">
                    <a:lumMod val="50000"/>
                  </a:schemeClr>
                </a:solidFill>
              </a:rPr>
              <a:t>och frakt</a:t>
            </a: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Leveranstid max 7 arbetsdagar. Ytterligare storlekar från övrigt sortiment kan ha längre 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leveranstid samt om tjänst tryck/brodyr utförts.</a:t>
            </a:r>
            <a:endParaRPr lang="sv-SE" sz="1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Produkter ska vara tillgängliga till minst 27 februari 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2018/20 </a:t>
            </a:r>
            <a:r>
              <a:rPr lang="sv-SE" sz="1400" dirty="0" err="1" smtClean="0">
                <a:solidFill>
                  <a:schemeClr val="bg1">
                    <a:lumMod val="50000"/>
                  </a:schemeClr>
                </a:solidFill>
              </a:rPr>
              <a:t>sept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 2018, </a:t>
            </a: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därefter kan vissa produkter utgå/ersättas</a:t>
            </a: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Avbeställning sker främst per telefon, innan leverantören skickat beställning</a:t>
            </a: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Felleverans måste anmälas till leverantören inom 30 dagar från leveransmottagning</a:t>
            </a: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Retur vid påseende inom 30 dagar kostnadsfritt</a:t>
            </a: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Reklamation måste anmälas till leverantören inom 30 dagar från leveransmottagning, fraktfritt utbyte</a:t>
            </a: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Byte till annan vara/storlek kontaktas leverantörens kundtjänst, fraktfritt</a:t>
            </a:r>
          </a:p>
          <a:p>
            <a:pPr marL="0" indent="0">
              <a:buNone/>
            </a:pPr>
            <a:r>
              <a:rPr lang="sv-SE" sz="1400" dirty="0">
                <a:solidFill>
                  <a:schemeClr val="bg1">
                    <a:lumMod val="50000"/>
                  </a:schemeClr>
                </a:solidFill>
              </a:rPr>
              <a:t>Felbeställningar kontakta leverantörens kundtjänst, retur frakt bekostas av er</a:t>
            </a:r>
          </a:p>
          <a:p>
            <a:pPr marL="0" indent="0">
              <a:buNone/>
            </a:pPr>
            <a:endParaRPr lang="sv-SE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498127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Miljö, garanti och kvalitet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Garanti 1 år</a:t>
            </a:r>
          </a:p>
          <a:p>
            <a:pPr lvl="1"/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Varorna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har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en livslängd på minst ett (1) år efter skötsel enligt anvisningar och normalt användande inom sitt område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Miljökrav</a:t>
            </a:r>
          </a:p>
          <a:p>
            <a:pPr lvl="1"/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Samtliga varor i prisbilagan samt varorna i det övriga sortimentet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uppfyller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miljökraven enligt upphandlingsmyndighetens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gällande baskrav i upphandlingskriterierna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för textil och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läder. 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  <a:p>
            <a:pPr marL="255588" lvl="1" indent="-255588">
              <a:spcAft>
                <a:spcPts val="850"/>
              </a:spcAft>
              <a:buFont typeface="Corbel" panose="020B0503020204020204" pitchFamily="34" charset="0"/>
              <a:buChar char="›"/>
            </a:pPr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Kvalitet</a:t>
            </a:r>
          </a:p>
          <a:p>
            <a:pPr lvl="1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Lämpliga för yrkesgrupperna vanligt förekommande slitage</a:t>
            </a:r>
          </a:p>
          <a:p>
            <a:pPr lvl="1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Klara laga krav t ex EN/CE-normer</a:t>
            </a:r>
          </a:p>
          <a:p>
            <a:pPr lvl="1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Skyddsegenskaper 1-5 enligt standard (skydd, ergonomi, slitage, vattentätt, antistatiska, spiktramp </a:t>
            </a:r>
            <a:r>
              <a:rPr lang="sv-SE" dirty="0" err="1" smtClean="0">
                <a:solidFill>
                  <a:schemeClr val="bg1">
                    <a:lumMod val="50000"/>
                  </a:schemeClr>
                </a:solidFill>
              </a:rPr>
              <a:t>etc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…)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377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Avgränsningar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Räddningstjänsten och specifika/unika plagg för vården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Tjänster som t ex tvätteri, prenumeration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Träningskläder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Brukarkläder ( t ex barn och patienter/boende)</a:t>
            </a:r>
          </a:p>
          <a:p>
            <a:pPr marL="0" indent="0">
              <a:buNone/>
            </a:pPr>
            <a:endParaRPr lang="sv-SE" dirty="0">
              <a:solidFill>
                <a:schemeClr val="bg1">
                  <a:lumMod val="50000"/>
                </a:schemeClr>
              </a:solidFill>
            </a:endParaRPr>
          </a:p>
          <a:p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Innehåll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Omfattning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Leverantörer – Rangordning per område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Att avropa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Priser och leveranstider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Garanti, miljö och kvalitet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Avgränsningar</a:t>
            </a:r>
          </a:p>
          <a:p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2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3981" y="168252"/>
            <a:ext cx="7728270" cy="95649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Omfattning delområde 1 – Arbetskläder, varselkläder, profilkläder och handskar</a:t>
            </a:r>
            <a:br>
              <a:rPr lang="sv-SE" dirty="0" smtClean="0"/>
            </a:br>
            <a:endParaRPr lang="sv-SE" sz="2700" i="1" dirty="0">
              <a:solidFill>
                <a:srgbClr val="FF0000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51632" y="1124744"/>
            <a:ext cx="7790619" cy="504056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255588" indent="-255588" algn="l" defTabSz="914400" rtl="0" eaLnBrk="1" latinLnBrk="0" hangingPunct="1">
              <a:spcBef>
                <a:spcPts val="0"/>
              </a:spcBef>
              <a:spcAft>
                <a:spcPts val="850"/>
              </a:spcAft>
              <a:buClr>
                <a:srgbClr val="829CAA"/>
              </a:buClr>
              <a:buFont typeface="Corbel" panose="020B0503020204020204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66700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6288" indent="-230188" algn="l" defTabSz="808038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Corbel" panose="020B05030202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5525" indent="-233363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1113" indent="-239713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Corbel" panose="020B05030202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050" b="1" dirty="0" smtClean="0">
                <a:solidFill>
                  <a:schemeClr val="bg1">
                    <a:lumMod val="50000"/>
                  </a:schemeClr>
                </a:solidFill>
              </a:rPr>
              <a:t>Fast sortiment – inomhus</a:t>
            </a:r>
          </a:p>
          <a:p>
            <a:pPr marL="0" indent="0">
              <a:buNone/>
            </a:pP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Det finns flertalet produkterna att köpa och de benämns gruppvis: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Arbets- 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och yrkeskläder– hantverks- och servicebyxor, shorts/pirat, hängselbyxor, väst, skaljackor, parkas, overall, 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regnkläder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, underställ 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Varselkläder 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– vinterfodrad byxa, jacka, parkas. Shorts, skaljacka (funktion),  regnkläder, fleecejacka, t-shirt och 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sweatshirt 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Handskar 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såsom arbets-, skydds-, montage-, kemikalie- och engångshandske  (sommar/vinter)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Profil 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– Bälte, mössa, keps, t-shirt, piké, sweatshirt, </a:t>
            </a:r>
            <a:r>
              <a:rPr lang="sv-SE" sz="1000" dirty="0" err="1">
                <a:solidFill>
                  <a:schemeClr val="bg1">
                    <a:lumMod val="50000"/>
                  </a:schemeClr>
                </a:solidFill>
              </a:rPr>
              <a:t>hoodtröja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, fleecejacka, linne och skjorta</a:t>
            </a:r>
          </a:p>
          <a:p>
            <a:pPr marL="0" indent="0">
              <a:buNone/>
            </a:pP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 Exempelvis till yrkesgrupperna: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Byggnadsinspektörer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, fastighetsskötare- och tekniker samt vaktmästare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Elmontörer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, anläggnings- och parkarbetare samt renhållningsarbetare</a:t>
            </a:r>
          </a:p>
          <a:p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Lagervaror finns i storlekarna </a:t>
            </a:r>
            <a:r>
              <a:rPr lang="sv-SE" sz="1050" dirty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 Herr S-XXL och dam unisex XS-XXL, handskar  7-11</a:t>
            </a:r>
          </a:p>
          <a:p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Beställningsvaror  (upp till 2v leveranstid eller enligt ök) Herr XS och XXXL och dam unisex XXS och XXXL, handskar 6 och 12</a:t>
            </a:r>
          </a:p>
          <a:p>
            <a:r>
              <a:rPr lang="sv-SE" sz="1050" b="1" dirty="0" smtClean="0">
                <a:solidFill>
                  <a:schemeClr val="bg1">
                    <a:lumMod val="50000"/>
                  </a:schemeClr>
                </a:solidFill>
              </a:rPr>
              <a:t>Övrig </a:t>
            </a:r>
            <a:r>
              <a:rPr lang="sv-SE" sz="1050" b="1" dirty="0">
                <a:solidFill>
                  <a:schemeClr val="bg1">
                    <a:lumMod val="50000"/>
                  </a:schemeClr>
                </a:solidFill>
              </a:rPr>
              <a:t>sortiment</a:t>
            </a:r>
          </a:p>
          <a:p>
            <a:pPr lvl="1"/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aror 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med samma benämning som 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ovan 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men inte exakt samma produktspecifikation eller 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produktinformation</a:t>
            </a:r>
          </a:p>
          <a:p>
            <a:r>
              <a:rPr lang="sv-SE" sz="1050" b="1" dirty="0" smtClean="0">
                <a:solidFill>
                  <a:schemeClr val="bg1">
                    <a:lumMod val="50000"/>
                  </a:schemeClr>
                </a:solidFill>
              </a:rPr>
              <a:t>Tjänster</a:t>
            </a:r>
            <a:endParaRPr lang="sv-SE" sz="1050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Tryck och brodyr (tryck 1-8 färger, brodyr snitt 30-100 mm)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Ta 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</a:rPr>
              <a:t>fram en kundunik </a:t>
            </a:r>
            <a:r>
              <a:rPr lang="sv-SE" sz="1000" dirty="0" err="1" smtClean="0">
                <a:solidFill>
                  <a:schemeClr val="bg1">
                    <a:lumMod val="50000"/>
                  </a:schemeClr>
                </a:solidFill>
              </a:rPr>
              <a:t>webshop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 inom 3 mån efter behovsanmälan från er</a:t>
            </a:r>
            <a:endParaRPr lang="sv-SE" sz="1000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Minst 1ggr/år ska leverantören besöka er kostnadsfritt för utprovning av önskat sortiment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Medverka till samordnad varudistribution eller fasta leveransdagar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Orderhistorik och statistik</a:t>
            </a:r>
          </a:p>
          <a:p>
            <a:pPr lvl="1"/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Specialstorlekar och/eller </a:t>
            </a:r>
            <a:r>
              <a:rPr lang="sv-SE" sz="1000" dirty="0" err="1" smtClean="0">
                <a:solidFill>
                  <a:schemeClr val="bg1">
                    <a:lumMod val="50000"/>
                  </a:schemeClr>
                </a:solidFill>
              </a:rPr>
              <a:t>omsömnad</a:t>
            </a:r>
            <a:endParaRPr lang="sv-SE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v-SE" sz="1050" dirty="0"/>
          </a:p>
        </p:txBody>
      </p:sp>
    </p:spTree>
    <p:extLst>
      <p:ext uri="{BB962C8B-B14F-4D97-AF65-F5344CB8AC3E}">
        <p14:creationId xmlns:p14="http://schemas.microsoft.com/office/powerpoint/2010/main" val="21613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784975" cy="767413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Leverantörer delområde 1 – Rangordning per område</a:t>
            </a:r>
            <a:br>
              <a:rPr lang="sv-SE" dirty="0" smtClean="0"/>
            </a:br>
            <a:r>
              <a:rPr lang="sv-SE" sz="2200" dirty="0" smtClean="0"/>
              <a:t>Avtalstid </a:t>
            </a:r>
            <a:r>
              <a:rPr lang="sv-SE" sz="2200" dirty="0" smtClean="0"/>
              <a:t>2019-10-02 </a:t>
            </a:r>
            <a:r>
              <a:rPr lang="sv-SE" sz="2200" dirty="0" smtClean="0"/>
              <a:t>- - </a:t>
            </a:r>
            <a:r>
              <a:rPr lang="sv-SE" sz="2200" dirty="0" smtClean="0"/>
              <a:t>2021-10-02 </a:t>
            </a:r>
            <a:r>
              <a:rPr lang="sv-SE" sz="2200" dirty="0" smtClean="0"/>
              <a:t>(</a:t>
            </a:r>
            <a:r>
              <a:rPr lang="sv-SE" sz="2200" dirty="0" err="1" smtClean="0"/>
              <a:t>förl</a:t>
            </a:r>
            <a:r>
              <a:rPr lang="sv-SE" sz="2200" dirty="0" smtClean="0"/>
              <a:t>. 1+1år)</a:t>
            </a:r>
            <a:endParaRPr lang="sv-SE" sz="2200" dirty="0"/>
          </a:p>
        </p:txBody>
      </p:sp>
      <p:sp>
        <p:nvSpPr>
          <p:cNvPr id="6" name="Rektangel 5"/>
          <p:cNvSpPr/>
          <p:nvPr/>
        </p:nvSpPr>
        <p:spPr>
          <a:xfrm>
            <a:off x="489314" y="1242625"/>
            <a:ext cx="26642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Syd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Skåne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Blekinge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Kalmar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Kronobergs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Jönköpings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Hallands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Västra Götalands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Östergötlands län</a:t>
            </a:r>
          </a:p>
        </p:txBody>
      </p:sp>
      <p:sp>
        <p:nvSpPr>
          <p:cNvPr id="7" name="Rektangel 6"/>
          <p:cNvSpPr/>
          <p:nvPr/>
        </p:nvSpPr>
        <p:spPr>
          <a:xfrm>
            <a:off x="3153610" y="1286065"/>
            <a:ext cx="2520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Mitt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Stockholms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Södermanlands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Uppsala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Västmanlands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Örebro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Värmlands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Dalarnas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Gotlands län</a:t>
            </a:r>
          </a:p>
        </p:txBody>
      </p:sp>
      <p:sp>
        <p:nvSpPr>
          <p:cNvPr id="8" name="Rektangel 7"/>
          <p:cNvSpPr/>
          <p:nvPr/>
        </p:nvSpPr>
        <p:spPr>
          <a:xfrm>
            <a:off x="5817906" y="1286065"/>
            <a:ext cx="25922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Norr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Gävleborgs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Jämtlands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Västernorrlands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Västerbottens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Norrbottens län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543108" y="4149080"/>
            <a:ext cx="8205356" cy="1838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Syd			Mitt			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</a:rPr>
              <a:t>Norr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1.Ahlsell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Workware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1.Ahlsell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Workware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1.Ahlsell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Workware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2.Swedol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Grolls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2.Swedol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Grolls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2.Swedol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Grolls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3981" y="168252"/>
            <a:ext cx="7728270" cy="95649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Omfattning delområde 2 – Vård omsorg lokalvård kök restaurang och profil</a:t>
            </a:r>
            <a:br>
              <a:rPr lang="sv-SE" dirty="0" smtClean="0"/>
            </a:br>
            <a:endParaRPr lang="sv-SE" sz="2700" i="1" dirty="0">
              <a:solidFill>
                <a:srgbClr val="FF0000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51632" y="1124744"/>
            <a:ext cx="7790619" cy="504056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255588" indent="-255588" algn="l" defTabSz="914400" rtl="0" eaLnBrk="1" latinLnBrk="0" hangingPunct="1">
              <a:spcBef>
                <a:spcPts val="0"/>
              </a:spcBef>
              <a:spcAft>
                <a:spcPts val="850"/>
              </a:spcAft>
              <a:buClr>
                <a:srgbClr val="829CAA"/>
              </a:buClr>
              <a:buFont typeface="Corbel" panose="020B0503020204020204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66700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6288" indent="-230188" algn="l" defTabSz="808038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Corbel" panose="020B05030202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5525" indent="-233363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1113" indent="-239713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Corbel" panose="020B05030202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050" b="1" dirty="0" smtClean="0">
                <a:solidFill>
                  <a:schemeClr val="bg1">
                    <a:lumMod val="50000"/>
                  </a:schemeClr>
                </a:solidFill>
              </a:rPr>
              <a:t>Fast sortiment – inomhus</a:t>
            </a:r>
          </a:p>
          <a:p>
            <a:pPr marL="0" indent="0">
              <a:buNone/>
            </a:pP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Det finns flertalet produkterna att köpa och de benämns gruppvis: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Vård omsorg lokalvård – jeans, </a:t>
            </a:r>
            <a:r>
              <a:rPr lang="sv-SE" sz="1050" dirty="0" err="1" smtClean="0">
                <a:solidFill>
                  <a:schemeClr val="bg1">
                    <a:lumMod val="50000"/>
                  </a:schemeClr>
                </a:solidFill>
              </a:rPr>
              <a:t>leggings</a:t>
            </a: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, bussarong, byxa, tunika, väst, cardigan, set, skjorta, skyddsrock, klänning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Kök restaurang – kockbyxa, kockrock, förkläde, </a:t>
            </a:r>
            <a:r>
              <a:rPr lang="sv-SE" sz="1050" dirty="0" err="1" smtClean="0">
                <a:solidFill>
                  <a:schemeClr val="bg1">
                    <a:lumMod val="50000"/>
                  </a:schemeClr>
                </a:solidFill>
              </a:rPr>
              <a:t>bandana</a:t>
            </a: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, keps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Profil – Bälte, mössa, keps, t-shirt, piké, sweatshirt, </a:t>
            </a:r>
            <a:r>
              <a:rPr lang="sv-SE" sz="1050" dirty="0" err="1" smtClean="0">
                <a:solidFill>
                  <a:schemeClr val="bg1">
                    <a:lumMod val="50000"/>
                  </a:schemeClr>
                </a:solidFill>
              </a:rPr>
              <a:t>hoodtröja</a:t>
            </a: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, fleecejacka, linne och skjorta</a:t>
            </a:r>
          </a:p>
          <a:p>
            <a:pPr marL="0" indent="0">
              <a:buNone/>
            </a:pP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 Exempelvis till yrkesgrupperna: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Kökspersonal</a:t>
            </a:r>
            <a:r>
              <a:rPr lang="sv-SE" sz="1050" dirty="0">
                <a:solidFill>
                  <a:schemeClr val="bg1">
                    <a:lumMod val="50000"/>
                  </a:schemeClr>
                </a:solidFill>
              </a:rPr>
              <a:t>, lokalvårdare, </a:t>
            </a: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vårdpersonal såsom undersköterskor, vårdbiträden och sjuksköterskor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Personal inom kultur och fritid </a:t>
            </a:r>
            <a:r>
              <a:rPr lang="sv-SE" sz="1050" dirty="0">
                <a:solidFill>
                  <a:schemeClr val="bg1">
                    <a:lumMod val="50000"/>
                  </a:schemeClr>
                </a:solidFill>
              </a:rPr>
              <a:t>samt </a:t>
            </a: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förskolepersonal</a:t>
            </a:r>
            <a:endParaRPr lang="sv-SE" sz="105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Lagervaror finns i storlekarna -  Herr S-XXL och dam unisex XS-XXL. Beställningsvaror  (upp till 2v leveranstid eller enligt ök) Herr XS och XXXL och dam unisex XXS och XXXL</a:t>
            </a:r>
          </a:p>
          <a:p>
            <a:r>
              <a:rPr lang="sv-SE" sz="1050" b="1" dirty="0" smtClean="0">
                <a:solidFill>
                  <a:schemeClr val="bg1">
                    <a:lumMod val="50000"/>
                  </a:schemeClr>
                </a:solidFill>
              </a:rPr>
              <a:t>Övrig sortiment</a:t>
            </a:r>
            <a:endParaRPr lang="sv-SE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36562" lvl="1" indent="-171450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Varor </a:t>
            </a:r>
            <a:r>
              <a:rPr lang="sv-SE" sz="1050" dirty="0">
                <a:solidFill>
                  <a:schemeClr val="bg1">
                    <a:lumMod val="50000"/>
                  </a:schemeClr>
                </a:solidFill>
              </a:rPr>
              <a:t>med samma benämning som ovan men inte exakt samma produktspecifikation eller produktinformation</a:t>
            </a:r>
          </a:p>
          <a:p>
            <a:r>
              <a:rPr lang="sv-SE" sz="1050" b="1" dirty="0" smtClean="0">
                <a:solidFill>
                  <a:schemeClr val="bg1">
                    <a:lumMod val="50000"/>
                  </a:schemeClr>
                </a:solidFill>
              </a:rPr>
              <a:t>Tjänster</a:t>
            </a:r>
            <a:endParaRPr lang="sv-SE" sz="1050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Tryck och brodyr (tryck 1-8 färger, brodyr snitt 30-100 mm)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Ta </a:t>
            </a:r>
            <a:r>
              <a:rPr lang="sv-SE" sz="1050" dirty="0">
                <a:solidFill>
                  <a:schemeClr val="bg1">
                    <a:lumMod val="50000"/>
                  </a:schemeClr>
                </a:solidFill>
              </a:rPr>
              <a:t>fram en kundunik </a:t>
            </a:r>
            <a:r>
              <a:rPr lang="sv-SE" sz="1050" dirty="0" err="1" smtClean="0">
                <a:solidFill>
                  <a:schemeClr val="bg1">
                    <a:lumMod val="50000"/>
                  </a:schemeClr>
                </a:solidFill>
              </a:rPr>
              <a:t>webshop</a:t>
            </a:r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 inom 3mån efter behovsanmälan från er</a:t>
            </a:r>
            <a:endParaRPr lang="sv-SE" sz="1050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Minst 1ggr/år ska leverantören besöka er kostnadsfritt för utprovning av önskat sortiment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Medverka till samordnad varudistribution eller fasta leveransdagar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Orderhistorik och statistik</a:t>
            </a:r>
          </a:p>
          <a:p>
            <a:pPr lvl="1"/>
            <a:r>
              <a:rPr lang="sv-SE" sz="1050" dirty="0" smtClean="0">
                <a:solidFill>
                  <a:schemeClr val="bg1">
                    <a:lumMod val="50000"/>
                  </a:schemeClr>
                </a:solidFill>
              </a:rPr>
              <a:t>Specialstorlekar och/eller </a:t>
            </a:r>
            <a:r>
              <a:rPr lang="sv-SE" sz="1050" dirty="0" err="1" smtClean="0">
                <a:solidFill>
                  <a:schemeClr val="bg1">
                    <a:lumMod val="50000"/>
                  </a:schemeClr>
                </a:solidFill>
              </a:rPr>
              <a:t>omsömnad</a:t>
            </a:r>
            <a:endParaRPr lang="sv-SE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v-SE" sz="1050" dirty="0"/>
          </a:p>
        </p:txBody>
      </p:sp>
    </p:spTree>
    <p:extLst>
      <p:ext uri="{BB962C8B-B14F-4D97-AF65-F5344CB8AC3E}">
        <p14:creationId xmlns:p14="http://schemas.microsoft.com/office/powerpoint/2010/main" val="174267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784975" cy="767413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Leverantörer delområde 2 – Rangordning per område</a:t>
            </a:r>
            <a:br>
              <a:rPr lang="sv-SE" dirty="0" smtClean="0"/>
            </a:br>
            <a:r>
              <a:rPr lang="sv-SE" sz="2200" dirty="0" smtClean="0"/>
              <a:t>Avtalstid 2018-06-20 - - 2020-06-19 (</a:t>
            </a:r>
            <a:r>
              <a:rPr lang="sv-SE" sz="2200" dirty="0" err="1" smtClean="0"/>
              <a:t>förl</a:t>
            </a:r>
            <a:r>
              <a:rPr lang="sv-SE" sz="2200" dirty="0" smtClean="0"/>
              <a:t>. 1+1år)</a:t>
            </a:r>
            <a:endParaRPr lang="sv-SE" sz="2200" dirty="0"/>
          </a:p>
        </p:txBody>
      </p:sp>
      <p:sp>
        <p:nvSpPr>
          <p:cNvPr id="6" name="Rektangel 5"/>
          <p:cNvSpPr/>
          <p:nvPr/>
        </p:nvSpPr>
        <p:spPr>
          <a:xfrm>
            <a:off x="489314" y="1242625"/>
            <a:ext cx="26642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Syd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Skåne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Blekinge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Kalmar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Kronobergs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Jönköpings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Hallands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Västra Götalands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Östergötlands län</a:t>
            </a:r>
          </a:p>
        </p:txBody>
      </p:sp>
      <p:sp>
        <p:nvSpPr>
          <p:cNvPr id="7" name="Rektangel 6"/>
          <p:cNvSpPr/>
          <p:nvPr/>
        </p:nvSpPr>
        <p:spPr>
          <a:xfrm>
            <a:off x="3153610" y="1286065"/>
            <a:ext cx="2520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Mitt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Stockholms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Södermanlands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Uppsala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Västmanlands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Örebro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Värmlands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Dalarnas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Gotlands län</a:t>
            </a:r>
          </a:p>
        </p:txBody>
      </p:sp>
      <p:sp>
        <p:nvSpPr>
          <p:cNvPr id="8" name="Rektangel 7"/>
          <p:cNvSpPr/>
          <p:nvPr/>
        </p:nvSpPr>
        <p:spPr>
          <a:xfrm>
            <a:off x="5817906" y="1286065"/>
            <a:ext cx="25922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Norr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Gävleborgs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Jämtlands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Västernorrlands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Västerbottens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Norrbottens län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543108" y="4149080"/>
            <a:ext cx="8205356" cy="1838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Syd			Mitt			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</a:rPr>
              <a:t>Norr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Fristads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Hejco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Fristads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Hejco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Fristads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Hejco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Almedahls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Alingsås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Almedahls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Alingsås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 2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Almedahls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Alingsås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 AB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84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Omfattning delområde 3 – Skor och innersulor</a:t>
            </a:r>
            <a:br>
              <a:rPr lang="sv-SE" dirty="0" smtClean="0"/>
            </a:br>
            <a:endParaRPr lang="sv-SE" sz="2700" i="1" dirty="0">
              <a:solidFill>
                <a:srgbClr val="FF0000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51632" y="1124744"/>
            <a:ext cx="8496944" cy="5040560"/>
          </a:xfrm>
          <a:prstGeom prst="rect">
            <a:avLst/>
          </a:prstGeom>
        </p:spPr>
        <p:txBody>
          <a:bodyPr vert="horz" lIns="0" tIns="45720" rIns="91440" bIns="45720" rtlCol="0">
            <a:normAutofit fontScale="85000" lnSpcReduction="20000"/>
          </a:bodyPr>
          <a:lstStyle>
            <a:lvl1pPr marL="255588" indent="-255588" algn="l" defTabSz="914400" rtl="0" eaLnBrk="1" latinLnBrk="0" hangingPunct="1">
              <a:spcBef>
                <a:spcPts val="0"/>
              </a:spcBef>
              <a:spcAft>
                <a:spcPts val="850"/>
              </a:spcAft>
              <a:buClr>
                <a:srgbClr val="829CAA"/>
              </a:buClr>
              <a:buFont typeface="Corbel" panose="020B0503020204020204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66700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6288" indent="-230188" algn="l" defTabSz="808038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Corbel" panose="020B05030202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5525" indent="-233363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1113" indent="-239713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Corbel" panose="020B05030202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Fast sortiment – inom/utomhus</a:t>
            </a: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Det finns flertalet produkterna att köpa och de benämns gruppvis:</a:t>
            </a: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skyddskänga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skyddssandal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skyddstoffel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mjuktoffel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sandal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skyddssko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sportsko/fritidssko/</a:t>
            </a:r>
            <a:r>
              <a:rPr lang="sv-SE" sz="1500" dirty="0" err="1" smtClean="0">
                <a:solidFill>
                  <a:schemeClr val="bg1">
                    <a:lumMod val="50000"/>
                  </a:schemeClr>
                </a:solidFill>
              </a:rPr>
              <a:t>walkingsko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, 	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skyddsstövel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stövel </a:t>
            </a:r>
            <a:r>
              <a:rPr lang="sv-SE" sz="1500" dirty="0">
                <a:solidFill>
                  <a:schemeClr val="bg1">
                    <a:lumMod val="50000"/>
                  </a:schemeClr>
                </a:solidFill>
              </a:rPr>
              <a:t>och </a:t>
            </a:r>
            <a:r>
              <a:rPr lang="sv-SE" sz="1500" dirty="0" smtClean="0">
                <a:solidFill>
                  <a:schemeClr val="bg1">
                    <a:lumMod val="50000"/>
                  </a:schemeClr>
                </a:solidFill>
              </a:rPr>
              <a:t>sula</a:t>
            </a:r>
            <a:endParaRPr lang="sv-SE" sz="15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 Exempelvis till yrkesgrupperna</a:t>
            </a: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	fastighetsskötare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, elmontörer, anläggning, park, renhållning.</a:t>
            </a: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	kökspersonal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, lokalvårdare, vårdpersonal, kultur och fritid samt förskola </a:t>
            </a: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Finns i storlekarna 36 - 47</a:t>
            </a:r>
          </a:p>
          <a:p>
            <a:pPr marL="0" indent="0">
              <a:buNone/>
            </a:pPr>
            <a:endParaRPr lang="sv-SE" sz="1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400" dirty="0">
                <a:solidFill>
                  <a:schemeClr val="bg1">
                    <a:lumMod val="50000"/>
                  </a:schemeClr>
                </a:solidFill>
              </a:rPr>
              <a:t>Övrig sortiment</a:t>
            </a:r>
          </a:p>
          <a:p>
            <a:pPr marL="0" indent="0">
              <a:buNone/>
            </a:pP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aror 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med samma benämning som </a:t>
            </a: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ovan 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men inte exakt samma produktspecifikation eller </a:t>
            </a: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produktinformation</a:t>
            </a:r>
          </a:p>
          <a:p>
            <a:pPr marL="0" indent="0">
              <a:buNone/>
            </a:pPr>
            <a:endParaRPr lang="sv-SE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400" dirty="0">
                <a:solidFill>
                  <a:schemeClr val="bg1">
                    <a:lumMod val="50000"/>
                  </a:schemeClr>
                </a:solidFill>
              </a:rPr>
              <a:t>Tjänster</a:t>
            </a:r>
          </a:p>
          <a:p>
            <a:pPr marL="0" indent="0">
              <a:buNone/>
            </a:pP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Ta fram en kundunik </a:t>
            </a:r>
            <a:r>
              <a:rPr lang="sv-SE" sz="1600" dirty="0" err="1" smtClean="0">
                <a:solidFill>
                  <a:schemeClr val="bg1">
                    <a:lumMod val="50000"/>
                  </a:schemeClr>
                </a:solidFill>
              </a:rPr>
              <a:t>webshop</a:t>
            </a: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 inom 3mån efter behovsanmälan från er</a:t>
            </a:r>
            <a:endParaRPr lang="sv-SE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Minst 1ggr/år ska leverantören besöka er kostnadsfritt för utprovning av önskat sortiment</a:t>
            </a: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Medverka till samordnad varudistribution eller fasta leveransdagar</a:t>
            </a:r>
          </a:p>
          <a:p>
            <a:pPr marL="0" indent="0"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Orderhistorik och statistik</a:t>
            </a:r>
          </a:p>
          <a:p>
            <a:pPr marL="0" indent="0">
              <a:buNone/>
            </a:pPr>
            <a:endParaRPr lang="sv-SE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1136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784975" cy="767413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Leverantörer delområde 3 – Rangordning per område</a:t>
            </a:r>
            <a:br>
              <a:rPr lang="sv-SE" dirty="0" smtClean="0"/>
            </a:br>
            <a:r>
              <a:rPr lang="sv-SE" sz="2200" dirty="0" smtClean="0"/>
              <a:t>Avtalstid 2017-11-27 - - 2020-11-26 (</a:t>
            </a:r>
            <a:r>
              <a:rPr lang="sv-SE" sz="2200" dirty="0" err="1" smtClean="0"/>
              <a:t>förl</a:t>
            </a:r>
            <a:r>
              <a:rPr lang="sv-SE" sz="2200" dirty="0" smtClean="0"/>
              <a:t>. </a:t>
            </a:r>
            <a:r>
              <a:rPr lang="sv-SE" sz="2200" dirty="0"/>
              <a:t>+</a:t>
            </a:r>
            <a:r>
              <a:rPr lang="sv-SE" sz="2200" dirty="0" smtClean="0"/>
              <a:t>1år)</a:t>
            </a:r>
            <a:endParaRPr lang="sv-SE" sz="2200" dirty="0"/>
          </a:p>
        </p:txBody>
      </p:sp>
      <p:sp>
        <p:nvSpPr>
          <p:cNvPr id="6" name="Rektangel 5"/>
          <p:cNvSpPr/>
          <p:nvPr/>
        </p:nvSpPr>
        <p:spPr>
          <a:xfrm>
            <a:off x="489314" y="1242625"/>
            <a:ext cx="26642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Syd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Skåne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Blekinge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Kalmar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Kronobergs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Jönköpings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Hallands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Västra Götalands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Östergötlands län</a:t>
            </a:r>
          </a:p>
        </p:txBody>
      </p:sp>
      <p:sp>
        <p:nvSpPr>
          <p:cNvPr id="7" name="Rektangel 6"/>
          <p:cNvSpPr/>
          <p:nvPr/>
        </p:nvSpPr>
        <p:spPr>
          <a:xfrm>
            <a:off x="3153610" y="1286065"/>
            <a:ext cx="2520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Mitt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Stockholms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Södermanlands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Uppsala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Västmanlands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Örebro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Värmlands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Dalarnas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Gotlands län</a:t>
            </a:r>
          </a:p>
        </p:txBody>
      </p:sp>
      <p:sp>
        <p:nvSpPr>
          <p:cNvPr id="8" name="Rektangel 7"/>
          <p:cNvSpPr/>
          <p:nvPr/>
        </p:nvSpPr>
        <p:spPr>
          <a:xfrm>
            <a:off x="5817906" y="1286065"/>
            <a:ext cx="25922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Norr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Gävleborgs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Jämtlands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Västernorrlands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Västerbottens län</a:t>
            </a:r>
          </a:p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Norrbottens län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543108" y="4149080"/>
            <a:ext cx="8421380" cy="18384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Syd			Mitt			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</a:rPr>
              <a:t>Norr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1.Ahlsell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Workware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fd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SIKAB)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1.Ahlsell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Workware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fd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SAFE)1.Ahlsell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Workware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fd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SIKAB)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2.Swedol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Grolls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2.Swedol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Grolls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AB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2.Swedol AB/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Grolls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AB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3.Shoemed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AB	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3.Shoemed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AB		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3.Shoemed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AB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1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avropa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6087" y="1196752"/>
            <a:ext cx="7740492" cy="4800611"/>
          </a:xfrm>
        </p:spPr>
        <p:txBody>
          <a:bodyPr>
            <a:normAutofit fontScale="92500" lnSpcReduction="20000"/>
          </a:bodyPr>
          <a:lstStyle/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Elektronisk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 beställning</a:t>
            </a:r>
            <a:endParaRPr lang="sv-SE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Kundunik web-shop. Inloggning med avtalat sortiment och priser enligt publicerad </a:t>
            </a:r>
            <a:r>
              <a:rPr lang="sv-SE" sz="1600" dirty="0" err="1">
                <a:solidFill>
                  <a:schemeClr val="bg1">
                    <a:lumMod val="50000"/>
                  </a:schemeClr>
                </a:solidFill>
              </a:rPr>
              <a:t>prisbilaga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 på </a:t>
            </a:r>
            <a:r>
              <a:rPr lang="sv-SE" sz="1600" dirty="0" err="1">
                <a:solidFill>
                  <a:schemeClr val="bg1">
                    <a:lumMod val="50000"/>
                  </a:schemeClr>
                </a:solidFill>
              </a:rPr>
              <a:t>SKI´s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 avtalsweb. Orderhistorik, statistik för er myndighet</a:t>
            </a:r>
          </a:p>
          <a:p>
            <a:pPr marL="0" indent="0">
              <a:buNone/>
            </a:pP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Ansluten till er egen e-handelslösning</a:t>
            </a:r>
          </a:p>
          <a:p>
            <a:pPr marL="0" indent="0">
              <a:buNone/>
            </a:pPr>
            <a:endParaRPr lang="sv-SE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400" dirty="0">
                <a:solidFill>
                  <a:schemeClr val="bg1">
                    <a:lumMod val="50000"/>
                  </a:schemeClr>
                </a:solidFill>
              </a:rPr>
              <a:t>Annan beställning</a:t>
            </a:r>
          </a:p>
          <a:p>
            <a:pPr marL="0" indent="0">
              <a:buNone/>
            </a:pP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Per Epost eller telefon</a:t>
            </a:r>
          </a:p>
          <a:p>
            <a:pPr marL="0" indent="0">
              <a:buNone/>
            </a:pPr>
            <a:endParaRPr lang="sv-SE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Oavsett beställningsform skickas orderbekräftelse från leverantören via epost, </a:t>
            </a:r>
            <a:r>
              <a:rPr lang="sv-SE" sz="1600" dirty="0" err="1">
                <a:solidFill>
                  <a:schemeClr val="bg1">
                    <a:lumMod val="50000"/>
                  </a:schemeClr>
                </a:solidFill>
              </a:rPr>
              <a:t>ehandel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 eller web-shop</a:t>
            </a:r>
          </a:p>
          <a:p>
            <a:pPr marL="0" indent="0">
              <a:buNone/>
            </a:pPr>
            <a:endParaRPr lang="sv-SE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Vid frågor kontaktas leverantörens kundtjänst helgfri vardag mellan 9.00-16.00</a:t>
            </a: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Kontrakt</a:t>
            </a:r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Kontrakt kan tecknas i första hand med leverantör no 1, avtalstid/leveranser max 6mån efter ramavtalet upphört. </a:t>
            </a:r>
          </a:p>
        </p:txBody>
      </p:sp>
    </p:spTree>
    <p:extLst>
      <p:ext uri="{BB962C8B-B14F-4D97-AF65-F5344CB8AC3E}">
        <p14:creationId xmlns:p14="http://schemas.microsoft.com/office/powerpoint/2010/main" val="351440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SKL Kommentus Inköpscentralen">
  <a:themeElements>
    <a:clrScheme name="SKL Kommentus Inköpscentral">
      <a:dk1>
        <a:sysClr val="windowText" lastClr="000000"/>
      </a:dk1>
      <a:lt1>
        <a:sysClr val="window" lastClr="FFFFFF"/>
      </a:lt1>
      <a:dk2>
        <a:srgbClr val="143F90"/>
      </a:dk2>
      <a:lt2>
        <a:srgbClr val="EEECE1"/>
      </a:lt2>
      <a:accent1>
        <a:srgbClr val="669AD2"/>
      </a:accent1>
      <a:accent2>
        <a:srgbClr val="143F90"/>
      </a:accent2>
      <a:accent3>
        <a:srgbClr val="6D8D9F"/>
      </a:accent3>
      <a:accent4>
        <a:srgbClr val="D21E1E"/>
      </a:accent4>
      <a:accent5>
        <a:srgbClr val="FFBE0A"/>
      </a:accent5>
      <a:accent6>
        <a:srgbClr val="E6460A"/>
      </a:accent6>
      <a:hlink>
        <a:srgbClr val="0000FF"/>
      </a:hlink>
      <a:folHlink>
        <a:srgbClr val="800080"/>
      </a:folHlink>
    </a:clrScheme>
    <a:fontScheme name="SKL Kommentus Mediatjänster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L Kommentus Inköpscentral.potx" id="{6C8A8FF4-F3A3-496C-865C-1DEA3C229A1F}" vid="{52682ED4-156A-4B9B-A40E-3D115DFB85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10732</TotalTime>
  <Words>1005</Words>
  <Application>Microsoft Office PowerPoint</Application>
  <PresentationFormat>Bildspel på skärmen (4:3)</PresentationFormat>
  <Paragraphs>200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Arial</vt:lpstr>
      <vt:lpstr>Corbel</vt:lpstr>
      <vt:lpstr>SKL Kommentus Inköpscentralen</vt:lpstr>
      <vt:lpstr>PowerPoint-presentation</vt:lpstr>
      <vt:lpstr>Innehåll</vt:lpstr>
      <vt:lpstr>Omfattning delområde 1 – Arbetskläder, varselkläder, profilkläder och handskar </vt:lpstr>
      <vt:lpstr>Leverantörer delområde 1 – Rangordning per område Avtalstid 2019-10-02 - - 2021-10-02 (förl. 1+1år)</vt:lpstr>
      <vt:lpstr>Omfattning delområde 2 – Vård omsorg lokalvård kök restaurang och profil </vt:lpstr>
      <vt:lpstr>Leverantörer delområde 2 – Rangordning per område Avtalstid 2018-06-20 - - 2020-06-19 (förl. 1+1år)</vt:lpstr>
      <vt:lpstr>Omfattning delområde 3 – Skor och innersulor </vt:lpstr>
      <vt:lpstr>Leverantörer delområde 3 – Rangordning per område Avtalstid 2017-11-27 - - 2020-11-26 (förl. +1år)</vt:lpstr>
      <vt:lpstr>Att avropa</vt:lpstr>
      <vt:lpstr>Priser och leveranstider</vt:lpstr>
      <vt:lpstr>Miljö, garanti och kvalitet</vt:lpstr>
      <vt:lpstr>Avgränsningar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JohannaVirtuellWin7</dc:creator>
  <cp:lastModifiedBy>Tottie Caroline</cp:lastModifiedBy>
  <cp:revision>228</cp:revision>
  <dcterms:created xsi:type="dcterms:W3CDTF">2014-12-15T14:31:46Z</dcterms:created>
  <dcterms:modified xsi:type="dcterms:W3CDTF">2019-10-07T12:21:02Z</dcterms:modified>
</cp:coreProperties>
</file>