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0" r:id="rId5"/>
    <p:sldId id="293" r:id="rId6"/>
    <p:sldId id="298" r:id="rId7"/>
    <p:sldId id="294" r:id="rId8"/>
    <p:sldId id="295" r:id="rId9"/>
    <p:sldId id="300" r:id="rId10"/>
    <p:sldId id="296" r:id="rId11"/>
    <p:sldId id="299" r:id="rId12"/>
    <p:sldId id="301" r:id="rId13"/>
    <p:sldId id="297" r:id="rId14"/>
    <p:sldId id="304" r:id="rId15"/>
    <p:sldId id="302" r:id="rId16"/>
    <p:sldId id="303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294"/>
            <p14:sldId id="295"/>
            <p14:sldId id="300"/>
            <p14:sldId id="296"/>
            <p14:sldId id="299"/>
            <p14:sldId id="301"/>
            <p14:sldId id="297"/>
            <p14:sldId id="304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FE4"/>
    <a:srgbClr val="FACCB1"/>
    <a:srgbClr val="EB5C2E"/>
    <a:srgbClr val="878783"/>
    <a:srgbClr val="D4D3CD"/>
    <a:srgbClr val="F5A177"/>
    <a:srgbClr val="E9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2022-03-09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2022-03-09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2022-03-09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.se/upphandling-och-ramavtal/vara-ramavtal-och-upphandlingar/planerade-och-pagaende-upphandlingar/yrkesskor-2020/" TargetMode="External"/><Relationship Id="rId2" Type="http://schemas.openxmlformats.org/officeDocument/2006/relationships/hyperlink" Target="mailto:inkopscentralen@adda.s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 err="1"/>
              <a:t>Yrkesskor</a:t>
            </a:r>
            <a:r>
              <a:rPr lang="sv-SE" dirty="0"/>
              <a:t> 2020-2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638237"/>
            <a:ext cx="10326688" cy="520086"/>
          </a:xfrm>
        </p:spPr>
        <p:txBody>
          <a:bodyPr/>
          <a:lstStyle/>
          <a:p>
            <a:r>
              <a:rPr lang="sv-SE" dirty="0"/>
              <a:t>Garanti kvalitet och 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72" y="1808100"/>
            <a:ext cx="11504103" cy="4411663"/>
          </a:xfrm>
        </p:spPr>
        <p:txBody>
          <a:bodyPr/>
          <a:lstStyle/>
          <a:p>
            <a:r>
              <a:rPr lang="sv-SE" dirty="0"/>
              <a:t>Garanti		Enligt </a:t>
            </a:r>
            <a:r>
              <a:rPr lang="sv-SE" dirty="0" err="1"/>
              <a:t>köplagen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Kvalitet		Gällande standarder, skor anpassade för respektive 						yrkesområde/lokaler/yttre påverkan etc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	</a:t>
            </a:r>
            <a:endParaRPr lang="sv-SE" sz="1800" i="1" dirty="0"/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</a:pPr>
            <a:r>
              <a:rPr lang="sv-SE" sz="2200" dirty="0"/>
              <a:t>Uppföljning		Inköpsstatistik – begär när ni behöver</a:t>
            </a:r>
          </a:p>
          <a:p>
            <a:pPr marL="542925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			</a:t>
            </a:r>
            <a:r>
              <a:rPr lang="sv-SE" sz="2200" dirty="0"/>
              <a:t>Tillträde och insyn i era kontrakt - begär när ni behöver</a:t>
            </a:r>
          </a:p>
          <a:p>
            <a:pPr marL="268287" lvl="1" indent="0">
              <a:buNone/>
            </a:pPr>
            <a:r>
              <a:rPr lang="sv-SE" dirty="0"/>
              <a:t>					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8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183867"/>
            <a:ext cx="10326688" cy="520086"/>
          </a:xfrm>
        </p:spPr>
        <p:txBody>
          <a:bodyPr/>
          <a:lstStyle/>
          <a:p>
            <a:r>
              <a:rPr lang="sv-SE" dirty="0"/>
              <a:t>Hållbarhet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287614"/>
              </p:ext>
            </p:extLst>
          </p:nvPr>
        </p:nvGraphicFramePr>
        <p:xfrm>
          <a:off x="623886" y="1133475"/>
          <a:ext cx="11225213" cy="4333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1651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7383562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2000" dirty="0"/>
                        <a:t>Nyttor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Detaljer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Hållbara leveranskedjor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Ej strida mot mänskliga rättigheter, arbetares rättigheter, miljöskydd och antikorruption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Provning för enskild användare, skomodeller med annan passform än den vanliga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Om passform, pris och leveranstid samma – välj miljömärkt produkt,  leverantörerna ska minska klimatpåverkan i sina transporter, leverantörerna kan rapportera leveransernas koldioxidutsläpp, högra fraktkostnader på mindre små beställningar, fasta leveransdagar eller </a:t>
                      </a:r>
                      <a:r>
                        <a:rPr lang="sv-SE" sz="1700"/>
                        <a:t>samordnad varudistribution</a:t>
                      </a:r>
                      <a:endParaRPr lang="sv-SE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Lösningar som minskar mängden plastavfall från förpackningar och emballage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Systematiskt kontrollera och hantera information om t ex kemikalier i produkter, får inte innehålla ämnen som är upptagna på kandidatförteckningen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Miljömärkta produkter ska synliggöras i e-handel och webbshop, framtagna klimatdeklarationer ska publiceras hos Adda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23578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" y="5486027"/>
            <a:ext cx="820420" cy="8204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17" y="5492778"/>
            <a:ext cx="820420" cy="8204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36" y="5509522"/>
            <a:ext cx="820420" cy="82042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56" y="5509522"/>
            <a:ext cx="820420" cy="82042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97" y="5509522"/>
            <a:ext cx="820420" cy="82042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82" y="5520462"/>
            <a:ext cx="820420" cy="82042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86" y="5520462"/>
            <a:ext cx="820420" cy="8204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90" y="5520462"/>
            <a:ext cx="820420" cy="82042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C978CF0-DF6F-42B6-8F1F-7966D75A9F9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0" y="5520462"/>
            <a:ext cx="820420" cy="8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502019"/>
            <a:ext cx="10326688" cy="520086"/>
          </a:xfrm>
        </p:spPr>
        <p:txBody>
          <a:bodyPr/>
          <a:lstStyle/>
          <a:p>
            <a:r>
              <a:rPr lang="sv-SE" dirty="0"/>
              <a:t>Problem?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32" y="1527968"/>
            <a:ext cx="10250212" cy="4411663"/>
          </a:xfrm>
        </p:spPr>
        <p:txBody>
          <a:bodyPr/>
          <a:lstStyle/>
          <a:p>
            <a:r>
              <a:rPr lang="sv-SE" dirty="0"/>
              <a:t>Avbeställning		innan det har skickats från lev</a:t>
            </a:r>
          </a:p>
          <a:p>
            <a:r>
              <a:rPr lang="sv-SE" dirty="0"/>
              <a:t>Retur				kostnadsfritt inom 30 dagar</a:t>
            </a:r>
          </a:p>
          <a:p>
            <a:pPr lvl="1"/>
            <a:r>
              <a:rPr lang="sv-SE" i="1" dirty="0"/>
              <a:t>Produkter för påseende eller felaktiga leveranser orsakat av leverantören</a:t>
            </a:r>
          </a:p>
          <a:p>
            <a:r>
              <a:rPr lang="sv-SE" dirty="0"/>
              <a:t>Reklamation			kostnadsfritt vid fel/brister</a:t>
            </a:r>
          </a:p>
          <a:p>
            <a:pPr lvl="1"/>
            <a:r>
              <a:rPr lang="sv-SE" i="1" dirty="0"/>
              <a:t>Byts ut i första hand, annars häva köpet, då full återbetalning</a:t>
            </a:r>
          </a:p>
          <a:p>
            <a:r>
              <a:rPr lang="sv-SE" dirty="0"/>
              <a:t>Fel på produkt utan åtgärd	vite 2% varje kalenderdag, max 20 dagar</a:t>
            </a:r>
          </a:p>
          <a:p>
            <a:r>
              <a:rPr lang="sv-SE" dirty="0"/>
              <a:t>Leveransförsening		vite 2% varje kalenderdag, max 20 dagar</a:t>
            </a:r>
          </a:p>
          <a:p>
            <a:r>
              <a:rPr lang="sv-SE" dirty="0"/>
              <a:t>E-handel systembrist		vite veckovis 10.000 – 20.000, max 120.000</a:t>
            </a:r>
          </a:p>
          <a:p>
            <a:r>
              <a:rPr lang="sv-SE" dirty="0"/>
              <a:t>Hävning av kontrakt		finns flera grunder</a:t>
            </a:r>
          </a:p>
          <a:p>
            <a:pPr lvl="1"/>
            <a:r>
              <a:rPr lang="sv-SE" i="1" dirty="0"/>
              <a:t>t ex e-handel försenad  eller andra rättelser ej åtgärdade från kunds påpekande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048876" cy="4411663"/>
          </a:xfrm>
        </p:spPr>
        <p:txBody>
          <a:bodyPr/>
          <a:lstStyle/>
          <a:p>
            <a:r>
              <a:rPr lang="sv-SE" dirty="0"/>
              <a:t>Leverantörernas support	Öppet helgfri vardag minst 9.00-16.00</a:t>
            </a:r>
          </a:p>
          <a:p>
            <a:pPr lvl="1"/>
            <a:r>
              <a:rPr lang="sv-SE" dirty="0"/>
              <a:t>Kontaktuppgifter på avtalsweb eller leverantörens webbutik</a:t>
            </a:r>
          </a:p>
          <a:p>
            <a:pPr marL="268287" lvl="1" indent="0">
              <a:buNone/>
            </a:pPr>
            <a:endParaRPr lang="sv-SE" dirty="0"/>
          </a:p>
          <a:p>
            <a:r>
              <a:rPr lang="sv-SE" dirty="0"/>
              <a:t>Adda inköpscentral		Öppet helgfri mån-tors 09.00-16.00, fredag 9.00-14.00</a:t>
            </a:r>
          </a:p>
          <a:p>
            <a:pPr lvl="1"/>
            <a:r>
              <a:rPr lang="sv-SE" dirty="0"/>
              <a:t>Epost: </a:t>
            </a:r>
            <a:r>
              <a:rPr lang="sv-SE" dirty="0">
                <a:hlinkClick r:id="rId2"/>
              </a:rPr>
              <a:t>inkopscentralen@adda.se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Telefon: 08 – 525 029 96</a:t>
            </a:r>
          </a:p>
          <a:p>
            <a:pPr lvl="1"/>
            <a:r>
              <a:rPr lang="sv-SE" dirty="0">
                <a:hlinkClick r:id="rId3"/>
              </a:rPr>
              <a:t>https://www.adda.se/upphandling-och-ramavtal/vara-ramavtal-och-upphandlingar/planerade-och-pagaende-upphandlingar/yrkesskor-2020/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C8AC18F-3CD9-47D3-A125-62A56D28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130" y="3346327"/>
            <a:ext cx="2186326" cy="23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977CD100-55FD-4926-884E-786B89001EE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34008" r="34008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8808441" cy="6858000"/>
          </a:xfrm>
        </p:spPr>
        <p:txBody>
          <a:bodyPr/>
          <a:lstStyle/>
          <a:p>
            <a:r>
              <a:rPr lang="sv-SE" dirty="0"/>
              <a:t>Omfattning</a:t>
            </a:r>
          </a:p>
          <a:p>
            <a:r>
              <a:rPr lang="sv-SE" dirty="0"/>
              <a:t>Geografisk indelning och leverantörer</a:t>
            </a:r>
          </a:p>
          <a:p>
            <a:r>
              <a:rPr lang="sv-SE" dirty="0"/>
              <a:t>Avropsmodell</a:t>
            </a:r>
          </a:p>
          <a:p>
            <a:r>
              <a:rPr lang="sv-SE" dirty="0"/>
              <a:t>Att avropa – steg för steg</a:t>
            </a:r>
          </a:p>
          <a:p>
            <a:r>
              <a:rPr lang="sv-SE" dirty="0"/>
              <a:t>Priser och leveranstider</a:t>
            </a:r>
          </a:p>
          <a:p>
            <a:r>
              <a:rPr lang="sv-SE" dirty="0"/>
              <a:t>Fakturering och e-handel</a:t>
            </a:r>
          </a:p>
          <a:p>
            <a:r>
              <a:rPr lang="sv-SE" dirty="0"/>
              <a:t>Webbutik</a:t>
            </a:r>
          </a:p>
          <a:p>
            <a:r>
              <a:rPr lang="sv-SE" dirty="0"/>
              <a:t>Garanti kvalitet och uppföljning</a:t>
            </a:r>
          </a:p>
          <a:p>
            <a:r>
              <a:rPr lang="sv-SE" dirty="0"/>
              <a:t>Hållbarhet</a:t>
            </a:r>
          </a:p>
          <a:p>
            <a:r>
              <a:rPr lang="sv-SE" dirty="0"/>
              <a:t>Problem?</a:t>
            </a:r>
          </a:p>
          <a:p>
            <a:r>
              <a:rPr lang="sv-SE" dirty="0"/>
              <a:t>Frågor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D0406-005E-44B8-888D-C54F1215AC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2022-03-09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5803-9A33-4A6B-A26D-7EDF8E9A91F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48" y="1223168"/>
            <a:ext cx="9990152" cy="4411663"/>
          </a:xfrm>
        </p:spPr>
        <p:txBody>
          <a:bodyPr/>
          <a:lstStyle/>
          <a:p>
            <a:r>
              <a:rPr lang="sv-SE" dirty="0"/>
              <a:t>Många yrkeskategorier</a:t>
            </a:r>
          </a:p>
          <a:p>
            <a:pPr lvl="1"/>
            <a:r>
              <a:rPr lang="sv-SE" dirty="0"/>
              <a:t>Tekniker, montörer, park/trädgård, service, renhållning, restaurang, vård, fritid, förskola…..</a:t>
            </a:r>
          </a:p>
          <a:p>
            <a:r>
              <a:rPr lang="sv-SE" dirty="0"/>
              <a:t>Produkttyper</a:t>
            </a:r>
          </a:p>
          <a:p>
            <a:pPr lvl="1"/>
            <a:r>
              <a:rPr lang="sv-SE" dirty="0"/>
              <a:t>Skor, kängor, sandaler, tofflor, stövlar, sport/</a:t>
            </a:r>
            <a:r>
              <a:rPr lang="sv-SE" dirty="0" err="1"/>
              <a:t>walking</a:t>
            </a:r>
            <a:r>
              <a:rPr lang="sv-SE" dirty="0"/>
              <a:t>, gummi/allvädersstövlar, innersulor och tillbehör (t ex skosnören, impregnering)</a:t>
            </a:r>
          </a:p>
          <a:p>
            <a:pPr lvl="1"/>
            <a:r>
              <a:rPr lang="sv-SE" dirty="0"/>
              <a:t>Certifierade skyddsskor, yrke/arbetsskor och inte certifierade</a:t>
            </a:r>
          </a:p>
          <a:p>
            <a:pPr lvl="1"/>
            <a:r>
              <a:rPr lang="sv-SE" dirty="0"/>
              <a:t>Hög kvalitet -  t ex ergonomiska, effektiv stötdämpning, stöd hålfot, stadig hälkappa, vridstyva, god ventilation, halkskydd, </a:t>
            </a:r>
            <a:r>
              <a:rPr lang="sv-SE" dirty="0" err="1"/>
              <a:t>antistat</a:t>
            </a:r>
            <a:r>
              <a:rPr lang="sv-SE" dirty="0"/>
              <a:t>…</a:t>
            </a:r>
          </a:p>
          <a:p>
            <a:r>
              <a:rPr lang="sv-SE" dirty="0"/>
              <a:t>Storlekar</a:t>
            </a:r>
          </a:p>
          <a:p>
            <a:pPr lvl="1"/>
            <a:r>
              <a:rPr lang="sv-SE" dirty="0"/>
              <a:t>37-46 med normal passform (lagervaror)</a:t>
            </a:r>
          </a:p>
          <a:p>
            <a:pPr lvl="1"/>
            <a:r>
              <a:rPr lang="sv-SE" dirty="0"/>
              <a:t>Övriga storlekar samt modeller med annan passform t ex dammodeller (beställningsvaror)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1118270" y="502019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Omfattning – </a:t>
            </a:r>
            <a:r>
              <a:rPr lang="sv-SE" sz="3200" dirty="0"/>
              <a:t>skor och sulor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65BB0-C009-45B2-A5C8-FEDC5BA0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Geografisk indelning - leverantörer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D28636-D691-4D0F-9A27-01931C6D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1147834" cy="4411663"/>
          </a:xfrm>
        </p:spPr>
        <p:txBody>
          <a:bodyPr numCol="2"/>
          <a:lstStyle/>
          <a:p>
            <a:r>
              <a:rPr lang="sv-SE" dirty="0"/>
              <a:t>Geografiska områden </a:t>
            </a:r>
          </a:p>
          <a:p>
            <a:pPr lvl="1"/>
            <a:r>
              <a:rPr lang="sv-SE" dirty="0"/>
              <a:t>Syd </a:t>
            </a:r>
          </a:p>
          <a:p>
            <a:pPr marL="536575" lvl="2" indent="0">
              <a:buNone/>
            </a:pPr>
            <a:r>
              <a:rPr lang="sv-SE" dirty="0"/>
              <a:t>	</a:t>
            </a:r>
            <a:r>
              <a:rPr lang="sv-SE" sz="1600" dirty="0"/>
              <a:t>Skåne, Blekinge, Kalmar, Kronoberg, Jönköping, 	Halland, Västra Götaland och Östergötland</a:t>
            </a:r>
            <a:endParaRPr lang="sv-SE" dirty="0"/>
          </a:p>
          <a:p>
            <a:pPr lvl="1"/>
            <a:r>
              <a:rPr lang="sv-SE" dirty="0"/>
              <a:t>Mitt </a:t>
            </a:r>
          </a:p>
          <a:p>
            <a:pPr marL="536575" lvl="2" indent="0">
              <a:buNone/>
            </a:pPr>
            <a:r>
              <a:rPr lang="sv-SE" dirty="0"/>
              <a:t>	</a:t>
            </a:r>
            <a:r>
              <a:rPr lang="sv-SE" sz="1600" dirty="0"/>
              <a:t>Stockholm, Södermanland, Uppsala, 		Västmanland, Örebro, Värmland, Dalarna och Gotland</a:t>
            </a:r>
          </a:p>
          <a:p>
            <a:pPr lvl="1"/>
            <a:r>
              <a:rPr lang="sv-SE" dirty="0"/>
              <a:t>Norr </a:t>
            </a:r>
          </a:p>
          <a:p>
            <a:pPr marL="536575" lvl="2" indent="0">
              <a:buNone/>
            </a:pPr>
            <a:r>
              <a:rPr lang="sv-SE" dirty="0"/>
              <a:t>	</a:t>
            </a:r>
            <a:r>
              <a:rPr lang="sv-SE" sz="1600" dirty="0"/>
              <a:t>Gävleborg, Jämtland, Västernorrland,  	Västerbotten och Norrbotten</a:t>
            </a:r>
            <a:endParaRPr lang="sv-SE" dirty="0"/>
          </a:p>
          <a:p>
            <a:pPr lvl="1"/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r>
              <a:rPr lang="sv-SE" dirty="0"/>
              <a:t>Leverantörer – </a:t>
            </a:r>
            <a:r>
              <a:rPr lang="sv-SE" i="1" dirty="0"/>
              <a:t>alla har avtal i samtliga områden </a:t>
            </a:r>
            <a:r>
              <a:rPr lang="sv-SE" dirty="0"/>
              <a:t>– i bokstavsordning:</a:t>
            </a:r>
          </a:p>
          <a:p>
            <a:pPr lvl="1"/>
            <a:r>
              <a:rPr lang="sv-SE" dirty="0"/>
              <a:t>Ahlsell Sverige AB</a:t>
            </a:r>
          </a:p>
          <a:p>
            <a:pPr lvl="1"/>
            <a:r>
              <a:rPr lang="sv-SE" dirty="0" err="1"/>
              <a:t>Voky</a:t>
            </a:r>
            <a:r>
              <a:rPr lang="sv-SE" dirty="0"/>
              <a:t> (f.d. Profilservice Nordic AB)</a:t>
            </a:r>
          </a:p>
          <a:p>
            <a:pPr lvl="1"/>
            <a:r>
              <a:rPr lang="sv-SE" dirty="0" err="1"/>
              <a:t>Procurator</a:t>
            </a:r>
            <a:r>
              <a:rPr lang="sv-SE" dirty="0"/>
              <a:t> Sverige AB</a:t>
            </a:r>
          </a:p>
          <a:p>
            <a:pPr lvl="1"/>
            <a:r>
              <a:rPr lang="sv-SE" dirty="0" err="1"/>
              <a:t>Shoemed</a:t>
            </a:r>
            <a:r>
              <a:rPr lang="sv-SE" dirty="0"/>
              <a:t> AB</a:t>
            </a:r>
          </a:p>
          <a:p>
            <a:pPr lvl="1"/>
            <a:r>
              <a:rPr lang="sv-SE" dirty="0"/>
              <a:t>SIKA </a:t>
            </a:r>
            <a:r>
              <a:rPr lang="sv-SE" dirty="0" err="1"/>
              <a:t>Footware</a:t>
            </a:r>
            <a:r>
              <a:rPr lang="sv-SE" dirty="0"/>
              <a:t> A/S</a:t>
            </a:r>
          </a:p>
          <a:p>
            <a:pPr lvl="1"/>
            <a:r>
              <a:rPr lang="sv-SE" dirty="0"/>
              <a:t>Swedol AB</a:t>
            </a:r>
          </a:p>
          <a:p>
            <a:pPr marL="268287" lvl="1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ED966-851B-4966-A62E-E3C0CC73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5D89A-202A-4904-B8AD-3FC1EF90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2A2B97-19C5-4891-B685-A896ECD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1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0A99B-FF55-44F6-9DF8-99E4F099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58724"/>
            <a:ext cx="10326688" cy="520086"/>
          </a:xfrm>
        </p:spPr>
        <p:txBody>
          <a:bodyPr/>
          <a:lstStyle/>
          <a:p>
            <a:r>
              <a:rPr lang="sv-SE" dirty="0"/>
              <a:t>Att avropa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DB94CA-20A1-4E1B-A864-D0D759E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932"/>
            <a:ext cx="10998667" cy="4411663"/>
          </a:xfrm>
        </p:spPr>
        <p:txBody>
          <a:bodyPr/>
          <a:lstStyle/>
          <a:p>
            <a:r>
              <a:rPr lang="sv-SE" dirty="0"/>
              <a:t>Särskild fördelningsnyckel – utgå från individens behov</a:t>
            </a:r>
          </a:p>
          <a:p>
            <a:pPr lvl="2"/>
            <a:r>
              <a:rPr lang="sv-SE" dirty="0"/>
              <a:t>Om man redan känner till sitt behov (rätt produkt t ex skomodell) och flera leverantörer erbjuder den</a:t>
            </a:r>
          </a:p>
          <a:p>
            <a:pPr lvl="3"/>
            <a:r>
              <a:rPr lang="sv-SE" dirty="0"/>
              <a:t>beställ från leverantör med lägsta pris </a:t>
            </a:r>
            <a:r>
              <a:rPr lang="sv-SE" i="1" u="sng" dirty="0"/>
              <a:t>(se nedan)</a:t>
            </a:r>
          </a:p>
          <a:p>
            <a:pPr lvl="2"/>
            <a:r>
              <a:rPr lang="sv-SE" dirty="0"/>
              <a:t>Om man inte känner till sitt behov</a:t>
            </a:r>
          </a:p>
          <a:p>
            <a:pPr lvl="3"/>
            <a:r>
              <a:rPr lang="sv-SE" dirty="0"/>
              <a:t>utprovning</a:t>
            </a:r>
          </a:p>
          <a:p>
            <a:pPr lvl="2"/>
            <a:r>
              <a:rPr lang="sv-SE" dirty="0"/>
              <a:t>Beställning från alla leverantörer är alltså möjlig</a:t>
            </a:r>
          </a:p>
          <a:p>
            <a:pPr marL="536575" lvl="2" indent="0">
              <a:buNone/>
            </a:pPr>
            <a:endParaRPr lang="sv-SE" dirty="0"/>
          </a:p>
          <a:p>
            <a:pPr lvl="1"/>
            <a:r>
              <a:rPr lang="sv-SE" dirty="0"/>
              <a:t>Utprovning –  krav minst 2 ggr/år främst på central plats hos er</a:t>
            </a:r>
          </a:p>
          <a:p>
            <a:pPr lvl="2"/>
            <a:r>
              <a:rPr lang="sv-SE" dirty="0"/>
              <a:t>alternativt i butik eller utskick, där det är möjligt och ni har det behovet</a:t>
            </a:r>
          </a:p>
          <a:p>
            <a:pPr marL="536575" lvl="2" indent="0">
              <a:buNone/>
            </a:pPr>
            <a:endParaRPr lang="sv-SE" dirty="0"/>
          </a:p>
          <a:p>
            <a:pPr lvl="1"/>
            <a:r>
              <a:rPr lang="sv-SE" dirty="0"/>
              <a:t>Om det därefter finns likvärdiga produkter ska </a:t>
            </a:r>
            <a:r>
              <a:rPr lang="sv-SE" i="1" u="sng" dirty="0"/>
              <a:t>följande urvalsordning </a:t>
            </a:r>
            <a:r>
              <a:rPr lang="sv-SE" dirty="0"/>
              <a:t>gälla:</a:t>
            </a:r>
          </a:p>
          <a:p>
            <a:pPr lvl="2"/>
            <a:r>
              <a:rPr lang="sv-SE" dirty="0"/>
              <a:t>Lägsta pris, inkl ev tillägg för express</a:t>
            </a:r>
          </a:p>
          <a:p>
            <a:pPr lvl="2"/>
            <a:r>
              <a:rPr lang="sv-SE" dirty="0"/>
              <a:t>Leveranstid</a:t>
            </a:r>
          </a:p>
          <a:p>
            <a:pPr lvl="2"/>
            <a:r>
              <a:rPr lang="sv-SE" dirty="0"/>
              <a:t>Miljömärkning</a:t>
            </a:r>
          </a:p>
          <a:p>
            <a:pPr lvl="2"/>
            <a:r>
              <a:rPr lang="sv-SE" dirty="0"/>
              <a:t>Lottning</a:t>
            </a:r>
          </a:p>
          <a:p>
            <a:r>
              <a:rPr lang="sv-SE" dirty="0"/>
              <a:t>Beställningar</a:t>
            </a:r>
          </a:p>
          <a:p>
            <a:pPr lvl="1"/>
            <a:r>
              <a:rPr lang="sv-SE" dirty="0"/>
              <a:t>E-handel, </a:t>
            </a:r>
            <a:r>
              <a:rPr lang="sv-SE" dirty="0" err="1"/>
              <a:t>webshop</a:t>
            </a:r>
            <a:r>
              <a:rPr lang="sv-SE" dirty="0"/>
              <a:t>, epost eller telefon kundtjänst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22A446-A812-4AA2-AF80-E45A87FB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E3C667-68BE-4259-AC93-E04F122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341BE-D934-4FC0-8FEB-4368AC4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0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4D4E1-ECAA-496A-B9E5-E1DEEB9B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00000"/>
            <a:ext cx="10326688" cy="520086"/>
          </a:xfrm>
        </p:spPr>
        <p:txBody>
          <a:bodyPr/>
          <a:lstStyle/>
          <a:p>
            <a:r>
              <a:rPr lang="sv-SE" dirty="0"/>
              <a:t>Att avropa – steg för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2A1EB5-BEE7-4A97-B6AF-4962909A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369"/>
            <a:ext cx="10839994" cy="4411663"/>
          </a:xfrm>
        </p:spPr>
        <p:txBody>
          <a:bodyPr/>
          <a:lstStyle/>
          <a:p>
            <a:r>
              <a:rPr lang="sv-SE" dirty="0"/>
              <a:t>Vid känt behov och lägsta pris – beställ direkt</a:t>
            </a:r>
          </a:p>
          <a:p>
            <a:r>
              <a:rPr lang="sv-SE" dirty="0"/>
              <a:t>Vid utprovning</a:t>
            </a:r>
          </a:p>
          <a:p>
            <a:pPr lvl="1"/>
            <a:r>
              <a:rPr lang="sv-SE" dirty="0"/>
              <a:t>Beskriv till leverantörerna ert behov av</a:t>
            </a:r>
          </a:p>
          <a:p>
            <a:pPr lvl="2"/>
            <a:r>
              <a:rPr lang="sv-SE" dirty="0"/>
              <a:t>Produkter/produkttyper och andra behov t ex leveranstider, utprovningstillfällen, lokala förutsättningar, hur vill ni göra inköpen</a:t>
            </a:r>
          </a:p>
          <a:p>
            <a:pPr lvl="3"/>
            <a:r>
              <a:rPr lang="sv-SE" dirty="0"/>
              <a:t>Ev produktegenskaper för behovet – bästa passformen, ergonomisk kvalitet t ex särskild anpassning för ”problemfot”, bred/smal läst</a:t>
            </a:r>
          </a:p>
          <a:p>
            <a:pPr lvl="2"/>
            <a:r>
              <a:rPr lang="sv-SE" dirty="0"/>
              <a:t>Leverantörerna svarar med förslag på sortiment ur Avtalsprislistan. </a:t>
            </a:r>
            <a:r>
              <a:rPr lang="sv-SE" i="1" dirty="0"/>
              <a:t>OBS pris och leveransvillkor redan klara</a:t>
            </a:r>
          </a:p>
          <a:p>
            <a:pPr lvl="2"/>
            <a:r>
              <a:rPr lang="sv-SE" dirty="0"/>
              <a:t>Utprovning efter överenskommelse</a:t>
            </a:r>
          </a:p>
          <a:p>
            <a:pPr lvl="2"/>
            <a:r>
              <a:rPr lang="sv-SE" dirty="0"/>
              <a:t>Bestäm sortiment utifrån utprovningen</a:t>
            </a:r>
            <a:endParaRPr lang="sv-SE" i="1" dirty="0"/>
          </a:p>
          <a:p>
            <a:pPr lvl="2"/>
            <a:r>
              <a:rPr lang="sv-SE" dirty="0"/>
              <a:t>Få artikellistor från leverantörerna. </a:t>
            </a:r>
            <a:r>
              <a:rPr lang="sv-SE" i="1" dirty="0"/>
              <a:t>Kan alltså bli från en eller flera leverantörer</a:t>
            </a:r>
          </a:p>
          <a:p>
            <a:pPr marL="536575" lvl="2" indent="0">
              <a:buNone/>
            </a:pPr>
            <a:endParaRPr lang="sv-SE" i="1" dirty="0"/>
          </a:p>
          <a:p>
            <a:r>
              <a:rPr lang="sv-SE" dirty="0"/>
              <a:t>Beställ som ni bestämt med leverantörerna</a:t>
            </a:r>
          </a:p>
          <a:p>
            <a:pPr lvl="1"/>
            <a:r>
              <a:rPr lang="sv-SE" dirty="0"/>
              <a:t>Orderbekräftelse inkl samtliga kostnader, inget får faktureras i efterskott</a:t>
            </a:r>
          </a:p>
          <a:p>
            <a:pPr marL="536575" lvl="2" indent="0">
              <a:buNone/>
            </a:pPr>
            <a:endParaRPr lang="sv-SE" dirty="0"/>
          </a:p>
          <a:p>
            <a:pPr lvl="2"/>
            <a:endParaRPr lang="sv-SE" dirty="0"/>
          </a:p>
          <a:p>
            <a:pPr lvl="2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37CBEA-41F6-4788-9C91-74EC3B0B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C1C2F-9498-444B-BD16-B75AC27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9A9E3-4242-4FC3-BD25-ACAC32F3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09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6491"/>
            <a:ext cx="10326688" cy="520086"/>
          </a:xfrm>
        </p:spPr>
        <p:txBody>
          <a:bodyPr/>
          <a:lstStyle/>
          <a:p>
            <a:r>
              <a:rPr lang="sv-SE" dirty="0"/>
              <a:t>Priser och leveranstider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987989"/>
            <a:ext cx="10543825" cy="4411663"/>
          </a:xfrm>
        </p:spPr>
        <p:txBody>
          <a:bodyPr/>
          <a:lstStyle/>
          <a:p>
            <a:r>
              <a:rPr lang="sv-SE" dirty="0"/>
              <a:t>Priser och sortiment</a:t>
            </a:r>
          </a:p>
          <a:p>
            <a:pPr lvl="1"/>
            <a:r>
              <a:rPr lang="sv-SE" dirty="0"/>
              <a:t>Avtalsprislistan – 2 olika sortiment – Adda publicerar alltid den senaste versionen</a:t>
            </a:r>
          </a:p>
          <a:p>
            <a:pPr lvl="2"/>
            <a:r>
              <a:rPr lang="sv-SE" dirty="0"/>
              <a:t>Fast sortiment - (</a:t>
            </a:r>
            <a:r>
              <a:rPr lang="sv-SE" i="1" dirty="0"/>
              <a:t>varukorgen</a:t>
            </a:r>
            <a:r>
              <a:rPr lang="sv-SE" dirty="0"/>
              <a:t>) – upphandlade priser, grundbehov</a:t>
            </a:r>
          </a:p>
          <a:p>
            <a:pPr lvl="2"/>
            <a:r>
              <a:rPr lang="sv-SE" dirty="0"/>
              <a:t>Övrigt sortiment – (</a:t>
            </a:r>
            <a:r>
              <a:rPr lang="sv-SE" i="1" dirty="0"/>
              <a:t>samma produktkategorier och krav, andra passformer eller utföranden</a:t>
            </a:r>
            <a:r>
              <a:rPr lang="sv-SE" dirty="0"/>
              <a:t>) rabatterat sortiment, kompletterande. Får uppdateras varje tredje månad</a:t>
            </a:r>
          </a:p>
          <a:p>
            <a:pPr lvl="1"/>
            <a:r>
              <a:rPr lang="sv-SE" dirty="0"/>
              <a:t>Sortimenten får prisjusteras varje sjätte månad</a:t>
            </a:r>
          </a:p>
          <a:p>
            <a:pPr lvl="2"/>
            <a:r>
              <a:rPr lang="sv-SE" dirty="0"/>
              <a:t>Om längre kontrakt mellan er och leverantören får priserna justeras efter 12 månader</a:t>
            </a:r>
          </a:p>
          <a:p>
            <a:r>
              <a:rPr lang="sv-SE" dirty="0"/>
              <a:t>Leveranstider</a:t>
            </a:r>
          </a:p>
          <a:p>
            <a:pPr lvl="1"/>
            <a:r>
              <a:rPr lang="sv-SE" dirty="0"/>
              <a:t>Lagervaror standardsortiment	inom 7 dagar</a:t>
            </a:r>
          </a:p>
          <a:p>
            <a:pPr lvl="1"/>
            <a:r>
              <a:rPr lang="sv-SE" dirty="0"/>
              <a:t>Lagervaror övrigt sortiment		inom 14 dagar</a:t>
            </a:r>
          </a:p>
          <a:p>
            <a:pPr lvl="1"/>
            <a:r>
              <a:rPr lang="sv-SE" dirty="0"/>
              <a:t>Beställningssortiment		enligt ÖK</a:t>
            </a:r>
          </a:p>
          <a:p>
            <a:r>
              <a:rPr lang="sv-SE" dirty="0"/>
              <a:t>Frakt</a:t>
            </a:r>
          </a:p>
          <a:p>
            <a:pPr lvl="1"/>
            <a:r>
              <a:rPr lang="sv-SE" dirty="0"/>
              <a:t>Order över 1000 SEK fraktfritt</a:t>
            </a:r>
          </a:p>
          <a:p>
            <a:pPr lvl="1"/>
            <a:r>
              <a:rPr lang="sv-SE" dirty="0"/>
              <a:t>Order under 1000 SEK faktisk fraktkostnad, max 500 SEK</a:t>
            </a:r>
          </a:p>
          <a:p>
            <a:pPr lvl="1"/>
            <a:r>
              <a:rPr lang="sv-SE" dirty="0"/>
              <a:t>Fasta leveransdagar eller samordnad varudistribution – om ni önskar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1C845-0C68-40BE-A837-48A9C7FB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Fakturering och e-handel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C8C56-5CF3-4B5E-9276-C421372F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946497" cy="4411663"/>
          </a:xfrm>
        </p:spPr>
        <p:txBody>
          <a:bodyPr/>
          <a:lstStyle/>
          <a:p>
            <a:r>
              <a:rPr lang="sv-SE" dirty="0"/>
              <a:t>All elektronisk kommunikation enligt PEPPOL-processen och senaste SFTI-standarder</a:t>
            </a:r>
          </a:p>
          <a:p>
            <a:pPr lvl="1"/>
            <a:r>
              <a:rPr lang="sv-SE" dirty="0"/>
              <a:t>Om kund avviker från angivna standardformat har leverantören rätt att ta ut 950SEK/</a:t>
            </a:r>
            <a:r>
              <a:rPr lang="sv-SE" dirty="0" err="1"/>
              <a:t>tim</a:t>
            </a:r>
            <a:r>
              <a:rPr lang="sv-SE" dirty="0"/>
              <a:t> för merarbete. </a:t>
            </a:r>
            <a:r>
              <a:rPr lang="sv-SE" i="1" dirty="0"/>
              <a:t>Precisera behov, leverantören tar fram beräknad tidsåtgång, ni godkänner innan start</a:t>
            </a:r>
          </a:p>
          <a:p>
            <a:r>
              <a:rPr lang="sv-SE" dirty="0"/>
              <a:t>Elektronisk faktura – BIS Billing 3 eller senaste SFTI</a:t>
            </a:r>
          </a:p>
          <a:p>
            <a:pPr lvl="1"/>
            <a:r>
              <a:rPr lang="sv-SE" dirty="0"/>
              <a:t>Inga tillkommande kostnader efter orderbekräftelse</a:t>
            </a:r>
          </a:p>
          <a:p>
            <a:pPr lvl="1"/>
            <a:r>
              <a:rPr lang="sv-SE" dirty="0"/>
              <a:t>Ej från underleverantör eller annan agent</a:t>
            </a:r>
          </a:p>
          <a:p>
            <a:r>
              <a:rPr lang="sv-SE" dirty="0"/>
              <a:t>E-</a:t>
            </a:r>
            <a:r>
              <a:rPr lang="sv-SE" dirty="0" err="1"/>
              <a:t>handelkatalog</a:t>
            </a:r>
            <a:r>
              <a:rPr lang="sv-SE" dirty="0"/>
              <a:t> efter 3mån från begäran – en eller flera format</a:t>
            </a:r>
          </a:p>
          <a:p>
            <a:pPr lvl="1"/>
            <a:r>
              <a:rPr lang="sv-SE" dirty="0" err="1"/>
              <a:t>Svekatalog</a:t>
            </a:r>
            <a:r>
              <a:rPr lang="sv-SE" dirty="0"/>
              <a:t>, SFTI/ESAP 6, punch-</a:t>
            </a:r>
            <a:r>
              <a:rPr lang="sv-SE" dirty="0" err="1"/>
              <a:t>out</a:t>
            </a:r>
            <a:r>
              <a:rPr lang="sv-SE" dirty="0"/>
              <a:t>, cellstruktur eller leverantörsportal - </a:t>
            </a:r>
            <a:r>
              <a:rPr lang="sv-SE" i="1" dirty="0"/>
              <a:t>data från Avtalsprislistan</a:t>
            </a:r>
          </a:p>
          <a:p>
            <a:r>
              <a:rPr lang="sv-SE" dirty="0"/>
              <a:t>E-beställning och e-orderbekräftelse efter 3mån från begäran – en eller flera format</a:t>
            </a:r>
          </a:p>
          <a:p>
            <a:pPr lvl="1"/>
            <a:r>
              <a:rPr lang="sv-SE" dirty="0" err="1"/>
              <a:t>Sveorder</a:t>
            </a:r>
            <a:r>
              <a:rPr lang="sv-SE" dirty="0"/>
              <a:t>, SFTI/ESAP 6, punch-</a:t>
            </a:r>
            <a:r>
              <a:rPr lang="sv-SE" dirty="0" err="1"/>
              <a:t>out</a:t>
            </a:r>
            <a:r>
              <a:rPr lang="sv-SE" dirty="0"/>
              <a:t>, fri form epost, leverantörsportal</a:t>
            </a:r>
          </a:p>
          <a:p>
            <a:r>
              <a:rPr lang="sv-SE" dirty="0"/>
              <a:t>E-leveransavisering efter 3mån från begäran – en eller flera format</a:t>
            </a:r>
          </a:p>
          <a:p>
            <a:pPr lvl="1"/>
            <a:r>
              <a:rPr lang="sv-SE" dirty="0" err="1"/>
              <a:t>Sveleveransavisering</a:t>
            </a:r>
            <a:r>
              <a:rPr lang="sv-SE" dirty="0"/>
              <a:t>, SFTI/ESAP 6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75D865-8163-4C27-B0C6-57A572C5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AB760-E630-4526-8C50-26173AE4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885E2-027E-4974-8CB6-3DDABA5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5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5AD27-205A-4A4D-A6AB-9DA2DC34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Webbutik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FA7171-748B-49F9-9156-56A72E8E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326688" cy="4411663"/>
          </a:xfrm>
        </p:spPr>
        <p:txBody>
          <a:bodyPr/>
          <a:lstStyle/>
          <a:p>
            <a:r>
              <a:rPr lang="sv-SE" dirty="0"/>
              <a:t>Ska finnas tillgänglig från 1 månad efter ramavtalsstart</a:t>
            </a:r>
          </a:p>
          <a:p>
            <a:r>
              <a:rPr lang="sv-SE" dirty="0"/>
              <a:t>Unik inloggning. Kontakta leverantör för inloggningsuppgifter</a:t>
            </a:r>
          </a:p>
          <a:p>
            <a:r>
              <a:rPr lang="sv-SE" dirty="0"/>
              <a:t>Innehåll</a:t>
            </a:r>
          </a:p>
          <a:p>
            <a:pPr lvl="1"/>
            <a:r>
              <a:rPr lang="sv-SE" dirty="0"/>
              <a:t>sortiment och priser från Avtalsprislistan</a:t>
            </a:r>
          </a:p>
          <a:p>
            <a:pPr lvl="1"/>
            <a:r>
              <a:rPr lang="sv-SE" dirty="0"/>
              <a:t>standard- och övriga sortimentet</a:t>
            </a:r>
          </a:p>
          <a:p>
            <a:pPr lvl="1"/>
            <a:r>
              <a:rPr lang="sv-SE" dirty="0"/>
              <a:t>möjlighet att beställa inkl attestflöde </a:t>
            </a:r>
            <a:r>
              <a:rPr lang="sv-SE" i="1" dirty="0"/>
              <a:t>(om ni har behovet)</a:t>
            </a:r>
          </a:p>
          <a:p>
            <a:pPr lvl="1"/>
            <a:r>
              <a:rPr lang="sv-SE" dirty="0"/>
              <a:t>Produktinformation – t ex storlekar, standarder, material, miljömärkning</a:t>
            </a:r>
          </a:p>
          <a:p>
            <a:pPr lvl="1"/>
            <a:r>
              <a:rPr lang="sv-SE" dirty="0"/>
              <a:t>löpande uppdateringar vid förändringar  </a:t>
            </a:r>
            <a:r>
              <a:rPr lang="sv-SE" i="1" dirty="0"/>
              <a:t>(avtalsprislistan gällande)</a:t>
            </a:r>
          </a:p>
          <a:p>
            <a:pPr lvl="1"/>
            <a:r>
              <a:rPr lang="sv-SE" dirty="0"/>
              <a:t>orderhistorik och statistik</a:t>
            </a:r>
          </a:p>
          <a:p>
            <a:pPr lvl="1"/>
            <a:r>
              <a:rPr lang="sv-SE" dirty="0"/>
              <a:t>kontaktuppgifter, beställningsrutiner, leveranstider inkl ev förseningar, returhantering etc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9AA09-E34F-4CD7-8968-638F21FE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BA7485-5526-4990-B5B1-76859955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600AD-A7FF-4439-95F2-34FB8404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91310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390</TotalTime>
  <Words>1168</Words>
  <Application>Microsoft Office PowerPoint</Application>
  <PresentationFormat>Bredbild</PresentationFormat>
  <Paragraphs>182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Adda - Inköprscentral</vt:lpstr>
      <vt:lpstr>Yrkesskor 2020-2 </vt:lpstr>
      <vt:lpstr>Innehåll</vt:lpstr>
      <vt:lpstr>PowerPoint-presentation</vt:lpstr>
      <vt:lpstr>Geografisk indelning - leverantörer</vt:lpstr>
      <vt:lpstr>Att avropa</vt:lpstr>
      <vt:lpstr>Att avropa – steg för steg</vt:lpstr>
      <vt:lpstr>Priser och leveranstider</vt:lpstr>
      <vt:lpstr>Fakturering och e-handel</vt:lpstr>
      <vt:lpstr>Webbutik</vt:lpstr>
      <vt:lpstr>Garanti kvalitet och uppföljning</vt:lpstr>
      <vt:lpstr>Hållbarhet</vt:lpstr>
      <vt:lpstr>Problem?   </vt:lpstr>
      <vt:lpstr>Frågor?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Almqvist Jessica</cp:lastModifiedBy>
  <cp:revision>31</cp:revision>
  <dcterms:created xsi:type="dcterms:W3CDTF">2021-10-11T09:26:00Z</dcterms:created>
  <dcterms:modified xsi:type="dcterms:W3CDTF">2022-03-09T09:47:42Z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