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0" r:id="rId5"/>
    <p:sldId id="259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26" d="100"/>
          <a:sy n="126" d="100"/>
        </p:scale>
        <p:origin x="156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96433" y="1822069"/>
            <a:ext cx="7745818" cy="953029"/>
          </a:xfrm>
        </p:spPr>
        <p:txBody>
          <a:bodyPr lIns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1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2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ac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-10633" y="1076805"/>
            <a:ext cx="9165266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611560" y="158626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rgbClr val="6D8D9F"/>
                </a:solidFill>
              </a:rPr>
              <a:t>Tack!</a:t>
            </a:r>
            <a:endParaRPr lang="sv-SE" sz="4800" dirty="0">
              <a:solidFill>
                <a:srgbClr val="6D8D9F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623134" y="2319404"/>
            <a:ext cx="4596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chemeClr val="accent1"/>
                </a:solidFill>
              </a:rPr>
              <a:t>www.sklkommentus.se/inkopscentral</a:t>
            </a:r>
            <a:endParaRPr lang="sv-SE" sz="2000" dirty="0">
              <a:solidFill>
                <a:schemeClr val="accent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1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Inköpsc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0" y="1087439"/>
            <a:ext cx="9144000" cy="5241080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-1249" y="1084635"/>
            <a:ext cx="9148748" cy="526289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715467" y="1938079"/>
            <a:ext cx="8280920" cy="784830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r>
              <a:rPr lang="sv-SE" sz="4800" dirty="0" smtClean="0">
                <a:latin typeface="+mj-lt"/>
              </a:rPr>
              <a:t>SKL</a:t>
            </a:r>
            <a:r>
              <a:rPr lang="sv-SE" sz="4800" baseline="0" dirty="0" smtClean="0">
                <a:latin typeface="+mj-lt"/>
              </a:rPr>
              <a:t> Kommentus Inköpscentral</a:t>
            </a:r>
            <a:endParaRPr lang="sv-SE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664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46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text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3"/>
          </p:nvPr>
        </p:nvSpPr>
        <p:spPr>
          <a:xfrm>
            <a:off x="2244278" y="-10633"/>
            <a:ext cx="4680000" cy="252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4"/>
          </p:nvPr>
        </p:nvSpPr>
        <p:spPr>
          <a:xfrm>
            <a:off x="712788" y="2860675"/>
            <a:ext cx="7729463" cy="3242413"/>
          </a:xfrm>
        </p:spPr>
        <p:txBody>
          <a:bodyPr/>
          <a:lstStyle>
            <a:lvl2pPr marL="552450" indent="-244475">
              <a:defRPr/>
            </a:lvl2pPr>
            <a:lvl3pPr marL="812800" indent="-242888">
              <a:defRPr/>
            </a:lvl3pPr>
            <a:lvl4pPr marL="1068388" indent="-255588">
              <a:defRPr/>
            </a:lvl4pPr>
            <a:lvl5pPr marL="1314450" indent="-230188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1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4" y="1076805"/>
            <a:ext cx="9165267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680" y="1812925"/>
            <a:ext cx="7730571" cy="972805"/>
          </a:xfrm>
        </p:spPr>
        <p:txBody>
          <a:bodyPr lIns="0" anchor="t">
            <a:normAutofit/>
          </a:bodyPr>
          <a:lstStyle>
            <a:lvl1pPr algn="l">
              <a:defRPr sz="4800" b="0" i="1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1680" y="2871779"/>
            <a:ext cx="7730571" cy="1742751"/>
          </a:xfrm>
        </p:spPr>
        <p:txBody>
          <a:bodyPr anchor="t"/>
          <a:lstStyle>
            <a:lvl1pPr marL="0" indent="0">
              <a:buNone/>
              <a:defRPr sz="2000" i="1">
                <a:solidFill>
                  <a:srgbClr val="829C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7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1749" y="1306481"/>
            <a:ext cx="3753294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8958" y="1306481"/>
            <a:ext cx="3753293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7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faktaruta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712787" y="-10633"/>
            <a:ext cx="3636000" cy="6333646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4572000" y="1076805"/>
            <a:ext cx="3852000" cy="33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4"/>
          </p:nvPr>
        </p:nvSpPr>
        <p:spPr>
          <a:xfrm>
            <a:off x="4756803" y="1206814"/>
            <a:ext cx="3450851" cy="3021372"/>
          </a:xfrm>
        </p:spPr>
        <p:txBody>
          <a:bodyPr/>
          <a:lstStyle>
            <a:lvl1pPr marL="233363" indent="-233363">
              <a:spcBef>
                <a:spcPts val="2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2392" y="178940"/>
            <a:ext cx="7729859" cy="7668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48" y="1311820"/>
            <a:ext cx="3753294" cy="5382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01749" y="2199478"/>
            <a:ext cx="3753294" cy="390361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98193" y="1311820"/>
            <a:ext cx="3744058" cy="54887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88959" y="2196141"/>
            <a:ext cx="3742660" cy="390694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cxnSp>
        <p:nvCxnSpPr>
          <p:cNvPr id="19" name="Rak 18"/>
          <p:cNvCxnSpPr/>
          <p:nvPr/>
        </p:nvCxnSpPr>
        <p:spPr>
          <a:xfrm>
            <a:off x="712788" y="1909563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4699340" y="1913101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4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>
          <a:xfrm>
            <a:off x="-10633" y="1076804"/>
            <a:ext cx="9154634" cy="524956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3981" y="168252"/>
            <a:ext cx="7728270" cy="767413"/>
          </a:xfrm>
          <a:prstGeom prst="rect">
            <a:avLst/>
          </a:prstGeom>
        </p:spPr>
        <p:txBody>
          <a:bodyPr vert="horz" lIns="234000" tIns="36000" rIns="91440" bIns="3600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59" y="1302477"/>
            <a:ext cx="7740492" cy="480061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8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D8D9F"/>
          </a:solidFill>
          <a:latin typeface="+mj-lt"/>
          <a:ea typeface="+mj-ea"/>
          <a:cs typeface="+mj-cs"/>
        </a:defRPr>
      </a:lvl1pPr>
    </p:titleStyle>
    <p:bodyStyle>
      <a:lvl1pPr marL="255588" indent="-255588" algn="l" defTabSz="914400" rtl="0" eaLnBrk="1" latinLnBrk="0" hangingPunct="1">
        <a:spcBef>
          <a:spcPts val="0"/>
        </a:spcBef>
        <a:spcAft>
          <a:spcPts val="850"/>
        </a:spcAft>
        <a:buClr>
          <a:srgbClr val="829CAA"/>
        </a:buClr>
        <a:buFont typeface="Corbel" panose="020B0503020204020204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66700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6288" indent="-230188" algn="l" defTabSz="808038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5525" indent="-23336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1113" indent="-23971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SKL Kommentus Ramavtal för vacciner inom det nationella vaccinationsprogrammet</a:t>
            </a:r>
          </a:p>
        </p:txBody>
      </p:sp>
    </p:spTree>
    <p:extLst>
      <p:ext uri="{BB962C8B-B14F-4D97-AF65-F5344CB8AC3E}">
        <p14:creationId xmlns:p14="http://schemas.microsoft.com/office/powerpoint/2010/main" val="23872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Innehåll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Befintliga vaccinavtal hos SKI</a:t>
            </a:r>
          </a:p>
          <a:p>
            <a:r>
              <a:rPr lang="sv-SE" dirty="0" smtClean="0"/>
              <a:t>Vaccinavtal A</a:t>
            </a:r>
          </a:p>
          <a:p>
            <a:r>
              <a:rPr lang="sv-SE" dirty="0" smtClean="0"/>
              <a:t>Vaccin</a:t>
            </a:r>
            <a:r>
              <a:rPr lang="sv-SE" dirty="0"/>
              <a:t>a</a:t>
            </a:r>
            <a:r>
              <a:rPr lang="sv-SE" dirty="0" smtClean="0"/>
              <a:t>vtal B</a:t>
            </a:r>
          </a:p>
          <a:p>
            <a:r>
              <a:rPr lang="sv-SE" dirty="0" smtClean="0"/>
              <a:t>HPV &amp; </a:t>
            </a:r>
            <a:r>
              <a:rPr lang="sv-SE" dirty="0" err="1" smtClean="0"/>
              <a:t>dTp</a:t>
            </a:r>
            <a:r>
              <a:rPr lang="sv-SE" dirty="0" smtClean="0"/>
              <a:t> vaccin</a:t>
            </a:r>
          </a:p>
        </p:txBody>
      </p:sp>
    </p:spTree>
    <p:extLst>
      <p:ext uri="{BB962C8B-B14F-4D97-AF65-F5344CB8AC3E}">
        <p14:creationId xmlns:p14="http://schemas.microsoft.com/office/powerpoint/2010/main" val="2510304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Befintliga vaccinavtal hos SKI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Vaccin enligt det nationella barnvaccinationsprogrammet 2013-A</a:t>
            </a:r>
          </a:p>
          <a:p>
            <a:r>
              <a:rPr lang="sv-SE" dirty="0" smtClean="0"/>
              <a:t>Vaccin enligt det nationella barnvaccinationsprogrammet 2013-B</a:t>
            </a:r>
          </a:p>
          <a:p>
            <a:r>
              <a:rPr lang="sv-SE" dirty="0" smtClean="0"/>
              <a:t>HPV vaccin 2013</a:t>
            </a:r>
          </a:p>
          <a:p>
            <a:r>
              <a:rPr lang="sv-SE" dirty="0" err="1" smtClean="0"/>
              <a:t>dTp</a:t>
            </a:r>
            <a:r>
              <a:rPr lang="sv-SE" dirty="0" smtClean="0"/>
              <a:t> vaccin 2015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92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Vaccin enligt det nationella barnvaccinationsprogrammet 2013-A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80892"/>
              </p:ext>
            </p:extLst>
          </p:nvPr>
        </p:nvGraphicFramePr>
        <p:xfrm>
          <a:off x="594205" y="2348880"/>
          <a:ext cx="7821133" cy="333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959"/>
                <a:gridCol w="1660254"/>
                <a:gridCol w="1316800"/>
                <a:gridCol w="1170120"/>
              </a:tblGrid>
              <a:tr h="374623">
                <a:tc>
                  <a:txBody>
                    <a:bodyPr/>
                    <a:lstStyle/>
                    <a:p>
                      <a:r>
                        <a:rPr lang="sv-SE" dirty="0" smtClean="0"/>
                        <a:t> </a:t>
                      </a:r>
                      <a:r>
                        <a:rPr lang="sv-SE" b="1" dirty="0" smtClean="0"/>
                        <a:t>Vaccin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Vaccinnamn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Leverantör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Status</a:t>
                      </a:r>
                      <a:endParaRPr lang="sv-SE" dirty="0"/>
                    </a:p>
                  </a:txBody>
                  <a:tcPr/>
                </a:tc>
              </a:tr>
              <a:tr h="37462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Konjugerat pneumokockvaccin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Synflorix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  <a:tr h="258864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mässling, påssjuka och röda hund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Priorix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  <a:tr h="620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Vaccin mot difteri, stelkramp, kikhosta och polio (</a:t>
                      </a:r>
                      <a:r>
                        <a:rPr lang="sv-SE" sz="1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fyrvalent</a:t>
                      </a:r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Finns inget*</a:t>
                      </a:r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7834"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Vaccin mot difteri, stelkramp, kikhosta, polio &amp; </a:t>
                      </a:r>
                      <a:r>
                        <a:rPr lang="sv-SE" sz="1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Haemophilus</a:t>
                      </a:r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sv-SE" sz="1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influenzae</a:t>
                      </a:r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typ B (</a:t>
                      </a:r>
                      <a:r>
                        <a:rPr lang="sv-SE" sz="14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femvalent</a:t>
                      </a:r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Finns inget*</a:t>
                      </a:r>
                      <a:endParaRPr lang="sv-SE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18402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difteri, stelkramp, kikhosta, polio, </a:t>
                      </a:r>
                      <a:r>
                        <a:rPr lang="sv-SE" sz="1400" dirty="0" err="1" smtClean="0"/>
                        <a:t>Haemophilus</a:t>
                      </a:r>
                      <a:r>
                        <a:rPr lang="sv-SE" sz="1400" dirty="0" smtClean="0"/>
                        <a:t> </a:t>
                      </a:r>
                      <a:r>
                        <a:rPr lang="sv-SE" sz="1400" dirty="0" err="1" smtClean="0"/>
                        <a:t>influenzae</a:t>
                      </a:r>
                      <a:r>
                        <a:rPr lang="sv-SE" sz="1400" dirty="0" smtClean="0"/>
                        <a:t> typ B och hepatit B, (</a:t>
                      </a:r>
                      <a:r>
                        <a:rPr lang="sv-SE" sz="1400" dirty="0" err="1" smtClean="0"/>
                        <a:t>sexvalent</a:t>
                      </a:r>
                      <a:r>
                        <a:rPr lang="sv-SE" sz="1400" dirty="0" smtClean="0"/>
                        <a:t>)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Infanrix</a:t>
                      </a:r>
                      <a:r>
                        <a:rPr lang="sv-SE" sz="1400" dirty="0" smtClean="0"/>
                        <a:t> </a:t>
                      </a:r>
                      <a:r>
                        <a:rPr lang="sv-SE" sz="1400" dirty="0" err="1" smtClean="0"/>
                        <a:t>Hexa</a:t>
                      </a:r>
                      <a:r>
                        <a:rPr lang="sv-SE" sz="1400" dirty="0" smtClean="0"/>
                        <a:t>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  <a:tr h="37462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hepatit B för både barn och vuxna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Engerix</a:t>
                      </a:r>
                      <a:r>
                        <a:rPr lang="sv-S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634525" y="1302477"/>
            <a:ext cx="7740492" cy="974395"/>
          </a:xfrm>
        </p:spPr>
        <p:txBody>
          <a:bodyPr>
            <a:normAutofit/>
          </a:bodyPr>
          <a:lstStyle/>
          <a:p>
            <a:r>
              <a:rPr lang="sv-SE" dirty="0" smtClean="0"/>
              <a:t>Avtalstid: </a:t>
            </a:r>
            <a:r>
              <a:rPr lang="sv-SE" dirty="0"/>
              <a:t>2014-06-03 till </a:t>
            </a:r>
            <a:r>
              <a:rPr lang="sv-SE" dirty="0" smtClean="0"/>
              <a:t>2016-06-02</a:t>
            </a:r>
          </a:p>
          <a:p>
            <a:r>
              <a:rPr lang="sv-SE" dirty="0" smtClean="0"/>
              <a:t>2 + 1 + 1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634525" y="5949280"/>
            <a:ext cx="76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solidFill>
                  <a:schemeClr val="bg1">
                    <a:lumMod val="50000"/>
                  </a:schemeClr>
                </a:solidFill>
              </a:rPr>
              <a:t>* Avtal A saknar vaccin för både fyr- och </a:t>
            </a:r>
            <a:r>
              <a:rPr lang="sv-SE" sz="1200" dirty="0" err="1" smtClean="0">
                <a:solidFill>
                  <a:schemeClr val="bg1">
                    <a:lumMod val="50000"/>
                  </a:schemeClr>
                </a:solidFill>
              </a:rPr>
              <a:t>femvalent</a:t>
            </a:r>
            <a:r>
              <a:rPr lang="sv-SE" sz="1200" dirty="0" smtClean="0">
                <a:solidFill>
                  <a:schemeClr val="bg1">
                    <a:lumMod val="50000"/>
                  </a:schemeClr>
                </a:solidFill>
              </a:rPr>
              <a:t> vaccin</a:t>
            </a:r>
            <a:endParaRPr lang="sv-S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0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Vaccin enligt det nationella barnvaccinationsprogrammet 2013-B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011143"/>
              </p:ext>
            </p:extLst>
          </p:nvPr>
        </p:nvGraphicFramePr>
        <p:xfrm>
          <a:off x="567291" y="2420888"/>
          <a:ext cx="7821133" cy="360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959"/>
                <a:gridCol w="1660254"/>
                <a:gridCol w="1316800"/>
                <a:gridCol w="1170120"/>
              </a:tblGrid>
              <a:tr h="374623">
                <a:tc>
                  <a:txBody>
                    <a:bodyPr/>
                    <a:lstStyle/>
                    <a:p>
                      <a:r>
                        <a:rPr lang="sv-SE" dirty="0" smtClean="0"/>
                        <a:t> </a:t>
                      </a:r>
                      <a:r>
                        <a:rPr lang="sv-SE" b="1" dirty="0" smtClean="0"/>
                        <a:t>Vaccin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Vaccinnamn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Leverantör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Status</a:t>
                      </a:r>
                      <a:endParaRPr lang="sv-SE" dirty="0"/>
                    </a:p>
                  </a:txBody>
                  <a:tcPr/>
                </a:tc>
              </a:tr>
              <a:tr h="37462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Konjugerat pneumokockvaccin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Synflorix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  <a:tr h="258864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mässling, påssjuka och röda hund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Priorix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  <a:tr h="620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Vaccin mot difteri, stelkramp, kikhosta och polio (</a:t>
                      </a:r>
                      <a:r>
                        <a:rPr lang="sv-SE" sz="1400" dirty="0" err="1" smtClean="0"/>
                        <a:t>fyrvalent</a:t>
                      </a:r>
                      <a:r>
                        <a:rPr lang="sv-SE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 smtClean="0"/>
                        <a:t>Tetravac</a:t>
                      </a:r>
                      <a:r>
                        <a:rPr lang="sv-SE" sz="1400" dirty="0" smtClean="0"/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SPMSD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Brist</a:t>
                      </a:r>
                    </a:p>
                  </a:txBody>
                  <a:tcPr/>
                </a:tc>
              </a:tr>
              <a:tr h="557834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difteri, stelkramp, kikhosta, polio &amp; </a:t>
                      </a:r>
                      <a:r>
                        <a:rPr lang="sv-SE" sz="1400" dirty="0" err="1" smtClean="0"/>
                        <a:t>Haemophilus</a:t>
                      </a:r>
                      <a:r>
                        <a:rPr lang="sv-SE" sz="1400" dirty="0" smtClean="0"/>
                        <a:t> </a:t>
                      </a:r>
                      <a:r>
                        <a:rPr lang="sv-SE" sz="1400" dirty="0" err="1" smtClean="0"/>
                        <a:t>influenzae</a:t>
                      </a:r>
                      <a:r>
                        <a:rPr lang="sv-SE" sz="1400" dirty="0" smtClean="0"/>
                        <a:t> typ B (</a:t>
                      </a:r>
                      <a:r>
                        <a:rPr lang="sv-SE" sz="1400" dirty="0" err="1" smtClean="0"/>
                        <a:t>femvalent</a:t>
                      </a:r>
                      <a:r>
                        <a:rPr lang="sv-SE" sz="1400" dirty="0" smtClean="0"/>
                        <a:t>)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Infanrix</a:t>
                      </a:r>
                      <a:r>
                        <a:rPr lang="sv-SE" sz="1400" dirty="0" smtClean="0"/>
                        <a:t> – Polio + </a:t>
                      </a:r>
                      <a:r>
                        <a:rPr lang="sv-SE" sz="1400" dirty="0" err="1" smtClean="0"/>
                        <a:t>Hib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 smtClean="0"/>
                        <a:t>Tillfälliga</a:t>
                      </a:r>
                      <a:r>
                        <a:rPr lang="sv-SE" sz="1200" baseline="0" dirty="0" smtClean="0"/>
                        <a:t> förseningar i leverans kan förekomma</a:t>
                      </a:r>
                      <a:endParaRPr lang="sv-SE" sz="1200" dirty="0"/>
                    </a:p>
                  </a:txBody>
                  <a:tcPr/>
                </a:tc>
              </a:tr>
              <a:tr h="618402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difteri, stelkramp, kikhosta, polio, </a:t>
                      </a:r>
                      <a:r>
                        <a:rPr lang="sv-SE" sz="1400" dirty="0" err="1" smtClean="0"/>
                        <a:t>Haemophilus</a:t>
                      </a:r>
                      <a:r>
                        <a:rPr lang="sv-SE" sz="1400" dirty="0" smtClean="0"/>
                        <a:t> </a:t>
                      </a:r>
                      <a:r>
                        <a:rPr lang="sv-SE" sz="1400" dirty="0" err="1" smtClean="0"/>
                        <a:t>influenzae</a:t>
                      </a:r>
                      <a:r>
                        <a:rPr lang="sv-SE" sz="1400" dirty="0" smtClean="0"/>
                        <a:t> typ B och hepatit B, (</a:t>
                      </a:r>
                      <a:r>
                        <a:rPr lang="sv-SE" sz="1400" dirty="0" err="1" smtClean="0"/>
                        <a:t>sexvalent</a:t>
                      </a:r>
                      <a:r>
                        <a:rPr lang="sv-SE" sz="1400" dirty="0" smtClean="0"/>
                        <a:t>)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Infanrix</a:t>
                      </a:r>
                      <a:r>
                        <a:rPr lang="sv-SE" sz="1400" dirty="0" smtClean="0"/>
                        <a:t> </a:t>
                      </a:r>
                      <a:r>
                        <a:rPr lang="sv-SE" sz="1400" dirty="0" err="1" smtClean="0"/>
                        <a:t>Hexa</a:t>
                      </a:r>
                      <a:r>
                        <a:rPr lang="sv-SE" sz="1400" dirty="0" smtClean="0"/>
                        <a:t> 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GSK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  <a:tr h="37462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hepatit B för både barn och vuxna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HBVAXPRO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SPMSD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607611" y="1302477"/>
            <a:ext cx="7740492" cy="974395"/>
          </a:xfrm>
        </p:spPr>
        <p:txBody>
          <a:bodyPr>
            <a:normAutofit/>
          </a:bodyPr>
          <a:lstStyle/>
          <a:p>
            <a:r>
              <a:rPr lang="sv-SE" dirty="0" smtClean="0"/>
              <a:t>Avtalstid: </a:t>
            </a:r>
            <a:r>
              <a:rPr lang="sv-SE" dirty="0"/>
              <a:t>2015-01-01 till 2016-12-31</a:t>
            </a:r>
            <a:endParaRPr lang="sv-SE" dirty="0" smtClean="0"/>
          </a:p>
          <a:p>
            <a:r>
              <a:rPr lang="sv-SE" dirty="0" smtClean="0"/>
              <a:t>2 + 1 + 1</a:t>
            </a:r>
          </a:p>
        </p:txBody>
      </p:sp>
    </p:spTree>
    <p:extLst>
      <p:ext uri="{BB962C8B-B14F-4D97-AF65-F5344CB8AC3E}">
        <p14:creationId xmlns:p14="http://schemas.microsoft.com/office/powerpoint/2010/main" val="184217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HPV &amp; </a:t>
            </a:r>
            <a:r>
              <a:rPr lang="sv-SE" dirty="0" err="1" smtClean="0"/>
              <a:t>dTp</a:t>
            </a:r>
            <a:r>
              <a:rPr lang="sv-SE" dirty="0" smtClean="0"/>
              <a:t> vaccinavtal</a:t>
            </a:r>
            <a:endParaRPr lang="sv-SE" sz="22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860914"/>
              </p:ext>
            </p:extLst>
          </p:nvPr>
        </p:nvGraphicFramePr>
        <p:xfrm>
          <a:off x="711307" y="2564904"/>
          <a:ext cx="7821133" cy="74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959"/>
                <a:gridCol w="1660254"/>
                <a:gridCol w="1550816"/>
                <a:gridCol w="936104"/>
              </a:tblGrid>
              <a:tr h="374623">
                <a:tc>
                  <a:txBody>
                    <a:bodyPr/>
                    <a:lstStyle/>
                    <a:p>
                      <a:r>
                        <a:rPr lang="sv-SE" dirty="0" smtClean="0"/>
                        <a:t> </a:t>
                      </a:r>
                      <a:r>
                        <a:rPr lang="sv-SE" b="1" dirty="0" smtClean="0"/>
                        <a:t>Vaccin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Vaccinnamn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Leverantör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Status</a:t>
                      </a:r>
                      <a:endParaRPr lang="sv-SE" dirty="0"/>
                    </a:p>
                  </a:txBody>
                  <a:tcPr/>
                </a:tc>
              </a:tr>
              <a:tr h="37462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HPV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Gardasil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SPMSD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711307" y="1302477"/>
            <a:ext cx="7740492" cy="1334435"/>
          </a:xfrm>
        </p:spPr>
        <p:txBody>
          <a:bodyPr>
            <a:normAutofit/>
          </a:bodyPr>
          <a:lstStyle/>
          <a:p>
            <a:r>
              <a:rPr lang="sv-SE" b="1" dirty="0" smtClean="0"/>
              <a:t>HPV vaccin</a:t>
            </a:r>
            <a:r>
              <a:rPr lang="sv-SE" dirty="0" smtClean="0"/>
              <a:t>:</a:t>
            </a:r>
          </a:p>
          <a:p>
            <a:r>
              <a:rPr lang="sv-SE" dirty="0" smtClean="0"/>
              <a:t>Avtalstid: 2015-06-22 </a:t>
            </a:r>
            <a:r>
              <a:rPr lang="sv-SE" dirty="0"/>
              <a:t>till </a:t>
            </a:r>
            <a:r>
              <a:rPr lang="sv-SE" dirty="0" smtClean="0"/>
              <a:t>2018-04-21</a:t>
            </a:r>
          </a:p>
          <a:p>
            <a:r>
              <a:rPr lang="sv-SE" dirty="0" smtClean="0"/>
              <a:t>2 + 1 + 1</a:t>
            </a: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711307" y="3688345"/>
            <a:ext cx="7740492" cy="136815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255588" indent="-255588" algn="l" defTabSz="914400" rtl="0" eaLnBrk="1" latinLnBrk="0" hangingPunct="1">
              <a:spcBef>
                <a:spcPts val="0"/>
              </a:spcBef>
              <a:spcAft>
                <a:spcPts val="850"/>
              </a:spcAft>
              <a:buClr>
                <a:srgbClr val="829CAA"/>
              </a:buClr>
              <a:buFont typeface="Corbel" panose="020B0503020204020204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0700" indent="-266700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6288" indent="-230188" algn="l" defTabSz="808038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5525" indent="-23336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1113" indent="-239713" algn="l" defTabSz="914400" rtl="0" eaLnBrk="1" latinLnBrk="0" hangingPunct="1">
              <a:spcBef>
                <a:spcPts val="0"/>
              </a:spcBef>
              <a:spcAft>
                <a:spcPts val="560"/>
              </a:spcAft>
              <a:buClr>
                <a:srgbClr val="829CAA"/>
              </a:buClr>
              <a:buFont typeface="Corbel" panose="020B0503020204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/>
              <a:t>dTp</a:t>
            </a:r>
            <a:r>
              <a:rPr lang="sv-SE" b="1" dirty="0" smtClean="0"/>
              <a:t> vaccin</a:t>
            </a:r>
            <a:r>
              <a:rPr lang="sv-SE" dirty="0" smtClean="0"/>
              <a:t>:</a:t>
            </a:r>
          </a:p>
          <a:p>
            <a:r>
              <a:rPr lang="sv-SE" dirty="0" smtClean="0"/>
              <a:t>Avtalstid: 2014-12-15 till 2017-09-30</a:t>
            </a:r>
          </a:p>
          <a:p>
            <a:r>
              <a:rPr lang="sv-SE" dirty="0" smtClean="0"/>
              <a:t>2 +1 +1</a:t>
            </a:r>
          </a:p>
        </p:txBody>
      </p:sp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58361"/>
              </p:ext>
            </p:extLst>
          </p:nvPr>
        </p:nvGraphicFramePr>
        <p:xfrm>
          <a:off x="711307" y="4984489"/>
          <a:ext cx="7821133" cy="892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3959"/>
                <a:gridCol w="1660254"/>
                <a:gridCol w="1550816"/>
                <a:gridCol w="936104"/>
              </a:tblGrid>
              <a:tr h="374623">
                <a:tc>
                  <a:txBody>
                    <a:bodyPr/>
                    <a:lstStyle/>
                    <a:p>
                      <a:r>
                        <a:rPr lang="sv-SE" dirty="0" smtClean="0"/>
                        <a:t> </a:t>
                      </a:r>
                      <a:r>
                        <a:rPr lang="sv-SE" b="1" dirty="0" smtClean="0"/>
                        <a:t>Vaccin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Vaccinnamn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Leverantör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Status</a:t>
                      </a:r>
                      <a:endParaRPr lang="sv-SE" dirty="0"/>
                    </a:p>
                  </a:txBody>
                  <a:tcPr/>
                </a:tc>
              </a:tr>
              <a:tr h="37462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Vaccin mot difteri, stelkramp, kikhosta och polio med</a:t>
                      </a:r>
                      <a:r>
                        <a:rPr lang="sv-SE" sz="1400" baseline="0" dirty="0" smtClean="0"/>
                        <a:t> reducerad antigenhalt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DiTeKibooster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Scandinavian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400" baseline="0" dirty="0" err="1" smtClean="0"/>
                        <a:t>BioPharma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OK</a:t>
                      </a:r>
                      <a:endParaRPr lang="sv-S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8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SKL Kommentus Inköpscentralen">
  <a:themeElements>
    <a:clrScheme name="SKL Kommentus Inköpscentral">
      <a:dk1>
        <a:sysClr val="windowText" lastClr="000000"/>
      </a:dk1>
      <a:lt1>
        <a:sysClr val="window" lastClr="FFFFFF"/>
      </a:lt1>
      <a:dk2>
        <a:srgbClr val="143F90"/>
      </a:dk2>
      <a:lt2>
        <a:srgbClr val="EEECE1"/>
      </a:lt2>
      <a:accent1>
        <a:srgbClr val="669AD2"/>
      </a:accent1>
      <a:accent2>
        <a:srgbClr val="143F90"/>
      </a:accent2>
      <a:accent3>
        <a:srgbClr val="6D8D9F"/>
      </a:accent3>
      <a:accent4>
        <a:srgbClr val="D21E1E"/>
      </a:accent4>
      <a:accent5>
        <a:srgbClr val="FFBE0A"/>
      </a:accent5>
      <a:accent6>
        <a:srgbClr val="E6460A"/>
      </a:accent6>
      <a:hlink>
        <a:srgbClr val="0000FF"/>
      </a:hlink>
      <a:folHlink>
        <a:srgbClr val="800080"/>
      </a:folHlink>
    </a:clrScheme>
    <a:fontScheme name="SKL Kommentus Mediatjänster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Kommentus Inköpscentral.potx" id="{6C8A8FF4-F3A3-496C-865C-1DEA3C229A1F}" vid="{52682ED4-156A-4B9B-A40E-3D115DFB85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SKL Kommentus Inköpscentral</Template>
  <TotalTime>80</TotalTime>
  <Words>344</Words>
  <Application>Microsoft Office PowerPoint</Application>
  <PresentationFormat>Bildspel på skärmen (4:3)</PresentationFormat>
  <Paragraphs>93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Corbel</vt:lpstr>
      <vt:lpstr>SKL Kommentus Inköpscentralen</vt:lpstr>
      <vt:lpstr>PowerPoint-presentation</vt:lpstr>
      <vt:lpstr>Innehåll</vt:lpstr>
      <vt:lpstr>Befintliga vaccinavtal hos SKI</vt:lpstr>
      <vt:lpstr>Vaccin enligt det nationella barnvaccinationsprogrammet 2013-A</vt:lpstr>
      <vt:lpstr>Vaccin enligt det nationella barnvaccinationsprogrammet 2013-B</vt:lpstr>
      <vt:lpstr>HPV &amp; dTp vaccinavtal</vt:lpstr>
    </vt:vector>
  </TitlesOfParts>
  <Company>SKL Kommentus Inköpscentral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>SKI Vaccinavtal</dc:subject>
  <dc:creator>SKL Kommentus Inköpscentral</dc:creator>
  <cp:lastModifiedBy>Korswall Louise</cp:lastModifiedBy>
  <cp:revision>33</cp:revision>
  <dcterms:created xsi:type="dcterms:W3CDTF">2015-09-17T05:31:06Z</dcterms:created>
  <dcterms:modified xsi:type="dcterms:W3CDTF">2015-10-01T12:24:42Z</dcterms:modified>
</cp:coreProperties>
</file>